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3" r:id="rId4"/>
    <p:sldId id="267" r:id="rId5"/>
    <p:sldId id="265" r:id="rId6"/>
    <p:sldId id="266" r:id="rId7"/>
    <p:sldId id="272" r:id="rId8"/>
    <p:sldId id="275" r:id="rId9"/>
    <p:sldId id="276" r:id="rId10"/>
    <p:sldId id="277" r:id="rId11"/>
    <p:sldId id="278" r:id="rId12"/>
    <p:sldId id="279" r:id="rId13"/>
    <p:sldId id="280" r:id="rId14"/>
    <p:sldId id="273" r:id="rId15"/>
    <p:sldId id="271" r:id="rId16"/>
    <p:sldId id="268" r:id="rId17"/>
    <p:sldId id="274" r:id="rId18"/>
    <p:sldId id="270" r:id="rId19"/>
    <p:sldId id="269"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ologydiscussion.com/palynology/pollen-storage-in-plants-methods-and-significance/64594#:~:text=i.,-Effects%20of%20Temperature&amp;text=Pollen%20grains%20can%20be%20suitably%20stored%20in%20glass%20or%20polythene,to%20maintain%20required%20relative%20humid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695" y="0"/>
            <a:ext cx="7766936" cy="1805049"/>
          </a:xfrm>
        </p:spPr>
        <p:txBody>
          <a:bodyPr/>
          <a:lstStyle/>
          <a:p>
            <a:pPr algn="ctr"/>
            <a:r>
              <a:rPr lang="en-IN" dirty="0" smtClean="0"/>
              <a:t>Pollen storage and significance</a:t>
            </a:r>
            <a:endParaRPr lang="en-IN" dirty="0"/>
          </a:p>
        </p:txBody>
      </p:sp>
      <p:sp>
        <p:nvSpPr>
          <p:cNvPr id="3" name="Subtitle 2"/>
          <p:cNvSpPr>
            <a:spLocks noGrp="1"/>
          </p:cNvSpPr>
          <p:nvPr>
            <p:ph type="subTitle" idx="1"/>
          </p:nvPr>
        </p:nvSpPr>
        <p:spPr>
          <a:xfrm>
            <a:off x="1637695" y="1995053"/>
            <a:ext cx="7766936" cy="4524499"/>
          </a:xfrm>
        </p:spPr>
        <p:txBody>
          <a:bodyPr>
            <a:noAutofit/>
          </a:bodyPr>
          <a:lstStyle/>
          <a:p>
            <a:pPr algn="ctr"/>
            <a:endParaRPr lang="en-IN" sz="1600" dirty="0" smtClean="0"/>
          </a:p>
          <a:p>
            <a:pPr algn="l" fontAlgn="base"/>
            <a:r>
              <a:rPr lang="en-IN" sz="1600" b="1" dirty="0"/>
              <a:t>Pollen storage has </a:t>
            </a:r>
            <a:r>
              <a:rPr lang="en-IN" sz="1600" b="1" dirty="0" smtClean="0"/>
              <a:t>its </a:t>
            </a:r>
            <a:r>
              <a:rPr lang="en-IN" sz="1600" b="1" dirty="0"/>
              <a:t>application in basic and applied sciences. </a:t>
            </a:r>
            <a:r>
              <a:rPr lang="en-IN" sz="1600" b="1" dirty="0" smtClean="0"/>
              <a:t>Some of </a:t>
            </a:r>
            <a:r>
              <a:rPr lang="en-IN" sz="1600" b="1" dirty="0"/>
              <a:t>the applications </a:t>
            </a:r>
            <a:r>
              <a:rPr lang="en-IN" sz="1600" b="1" dirty="0" smtClean="0"/>
              <a:t>include:</a:t>
            </a:r>
          </a:p>
          <a:p>
            <a:pPr algn="l" fontAlgn="base"/>
            <a:endParaRPr lang="en-IN" sz="1600" dirty="0"/>
          </a:p>
          <a:p>
            <a:pPr marL="400050" indent="-400050" algn="l" fontAlgn="base">
              <a:buAutoNum type="romanLcPeriod"/>
            </a:pPr>
            <a:r>
              <a:rPr lang="en-IN" sz="1600" dirty="0" smtClean="0"/>
              <a:t>The </a:t>
            </a:r>
            <a:r>
              <a:rPr lang="en-IN" sz="1600" dirty="0"/>
              <a:t>spatial and temporal isolation of parental species that enforce cross pollination barriers can be </a:t>
            </a:r>
            <a:r>
              <a:rPr lang="en-IN" sz="1600" dirty="0" smtClean="0"/>
              <a:t>overcome.</a:t>
            </a:r>
          </a:p>
          <a:p>
            <a:pPr marL="400050" indent="-400050" algn="l" fontAlgn="base">
              <a:buAutoNum type="romanLcPeriod"/>
            </a:pPr>
            <a:r>
              <a:rPr lang="en-IN" sz="1600" dirty="0" smtClean="0"/>
              <a:t> </a:t>
            </a:r>
            <a:r>
              <a:rPr lang="en-IN" sz="1600" dirty="0"/>
              <a:t>In order to continue productivity supple­mentary pollinations like pollen sprays can be implemented</a:t>
            </a:r>
            <a:r>
              <a:rPr lang="en-IN" sz="1600" dirty="0" smtClean="0"/>
              <a:t>.</a:t>
            </a:r>
          </a:p>
          <a:p>
            <a:pPr marL="400050" indent="-400050" algn="l" fontAlgn="base">
              <a:buAutoNum type="romanLcPeriod"/>
            </a:pPr>
            <a:r>
              <a:rPr lang="en-IN" sz="1600" dirty="0" smtClean="0"/>
              <a:t> </a:t>
            </a:r>
            <a:r>
              <a:rPr lang="en-IN" sz="1600" dirty="0"/>
              <a:t>In breeding programmes there is no need to grow the pollen parent continuously</a:t>
            </a:r>
            <a:r>
              <a:rPr lang="en-IN" sz="1600" dirty="0" smtClean="0"/>
              <a:t>.</a:t>
            </a:r>
          </a:p>
          <a:p>
            <a:pPr marL="400050" indent="-400050" algn="l" fontAlgn="base">
              <a:buAutoNum type="romanLcPeriod"/>
            </a:pPr>
            <a:r>
              <a:rPr lang="en-IN" sz="1600" dirty="0" smtClean="0"/>
              <a:t> </a:t>
            </a:r>
            <a:r>
              <a:rPr lang="en-IN" sz="1600" dirty="0"/>
              <a:t>Genetic property can be conserved and can be a source for germplasm in international exchange programmes</a:t>
            </a:r>
            <a:r>
              <a:rPr lang="en-IN" sz="1600" dirty="0" smtClean="0"/>
              <a:t>.</a:t>
            </a:r>
          </a:p>
          <a:p>
            <a:pPr marL="400050" indent="-400050" algn="l" fontAlgn="base">
              <a:buAutoNum type="romanLcPeriod"/>
            </a:pPr>
            <a:r>
              <a:rPr lang="en-IN" sz="1600" dirty="0" smtClean="0"/>
              <a:t> </a:t>
            </a:r>
            <a:r>
              <a:rPr lang="en-IN" sz="1600" dirty="0"/>
              <a:t>In the study of pollen allergy and pollen biology it can serve as a continuous source of pollen.</a:t>
            </a:r>
            <a:endParaRPr lang="en-IN" sz="1600" dirty="0" smtClean="0"/>
          </a:p>
          <a:p>
            <a:pPr marL="400050" indent="-400050" algn="l" fontAlgn="base">
              <a:buAutoNum type="romanLcPeriod"/>
            </a:pPr>
            <a:endParaRPr lang="en-IN" sz="1600" dirty="0"/>
          </a:p>
          <a:p>
            <a:pPr algn="l"/>
            <a:endParaRPr lang="en-IN" sz="1600" dirty="0"/>
          </a:p>
        </p:txBody>
      </p:sp>
    </p:spTree>
    <p:extLst>
      <p:ext uri="{BB962C8B-B14F-4D97-AF65-F5344CB8AC3E}">
        <p14:creationId xmlns:p14="http://schemas.microsoft.com/office/powerpoint/2010/main" val="286537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169"/>
          </a:xfrm>
        </p:spPr>
        <p:txBody>
          <a:bodyPr>
            <a:normAutofit fontScale="90000"/>
          </a:bodyPr>
          <a:lstStyle/>
          <a:p>
            <a:endParaRPr lang="en-IN" dirty="0"/>
          </a:p>
        </p:txBody>
      </p:sp>
      <p:pic>
        <p:nvPicPr>
          <p:cNvPr id="6148" name="Picture 4" descr="Selina Concise Biology Class 9 ICSE Solutions Pollination an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887" y="2125684"/>
            <a:ext cx="9132124" cy="452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3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Pollen germination on stigma</a:t>
            </a:r>
            <a:endParaRPr lang="en-IN" dirty="0"/>
          </a:p>
        </p:txBody>
      </p:sp>
      <p:pic>
        <p:nvPicPr>
          <p:cNvPr id="7170" name="Picture 2" descr="Fluorescence micrographs of pollen germination on stigma, an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366" y="1930400"/>
            <a:ext cx="6186604" cy="515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9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SEM of pollen germination on stigma</a:t>
            </a:r>
            <a:endParaRPr lang="en-IN" dirty="0"/>
          </a:p>
        </p:txBody>
      </p:sp>
      <p:pic>
        <p:nvPicPr>
          <p:cNvPr id="8194" name="Picture 2" descr="Pollen grains germinating on stigma - Stock Image - B786/0096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177" y="2160588"/>
            <a:ext cx="5320145" cy="484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6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In vivo pollen </a:t>
            </a:r>
            <a:r>
              <a:rPr lang="en-IN" dirty="0" smtClean="0"/>
              <a:t>germination</a:t>
            </a:r>
            <a:endParaRPr lang="en-IN" dirty="0"/>
          </a:p>
        </p:txBody>
      </p:sp>
      <p:pic>
        <p:nvPicPr>
          <p:cNvPr id="9218" name="Picture 2" descr="Pollen grains germinating on a stigma. | Macro photography, Polle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1300" y="2517568"/>
            <a:ext cx="6151416" cy="434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4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Tetrazolium test</a:t>
            </a:r>
            <a:endParaRPr lang="en-IN" dirty="0"/>
          </a:p>
        </p:txBody>
      </p:sp>
      <p:sp>
        <p:nvSpPr>
          <p:cNvPr id="3" name="Content Placeholder 2"/>
          <p:cNvSpPr>
            <a:spLocks noGrp="1"/>
          </p:cNvSpPr>
          <p:nvPr>
            <p:ph idx="1"/>
          </p:nvPr>
        </p:nvSpPr>
        <p:spPr/>
        <p:txBody>
          <a:bodyPr/>
          <a:lstStyle/>
          <a:p>
            <a:r>
              <a:rPr lang="en-IN" dirty="0" smtClean="0"/>
              <a:t>2,3,5-triphenyltetrazolium chloride is used for staining</a:t>
            </a:r>
          </a:p>
          <a:p>
            <a:r>
              <a:rPr lang="en-IN" dirty="0" smtClean="0"/>
              <a:t>0.5% to 10% solution of the salt is prepared in 10% sucrose solution.</a:t>
            </a:r>
          </a:p>
          <a:p>
            <a:r>
              <a:rPr lang="en-IN" dirty="0" smtClean="0"/>
              <a:t>Sucrose helps by preventing bursting of pollen tube.</a:t>
            </a:r>
          </a:p>
          <a:p>
            <a:r>
              <a:rPr lang="en-IN" dirty="0" smtClean="0"/>
              <a:t>pH is maintained at 5.8 with 0.15 M Tris </a:t>
            </a:r>
            <a:r>
              <a:rPr lang="en-IN" dirty="0" err="1" smtClean="0"/>
              <a:t>HCl</a:t>
            </a:r>
            <a:r>
              <a:rPr lang="en-IN" dirty="0" smtClean="0"/>
              <a:t>.</a:t>
            </a:r>
          </a:p>
          <a:p>
            <a:r>
              <a:rPr lang="en-IN" dirty="0" smtClean="0"/>
              <a:t>To test viability, pollen are dispersed in a drop of the medium on a slide and immediately covered with a cover glass to exclude oxygen which inhibits reduction of the dye.</a:t>
            </a:r>
          </a:p>
          <a:p>
            <a:r>
              <a:rPr lang="en-IN" dirty="0" smtClean="0"/>
              <a:t>The slide is placed in a petri plate with moist filter paper and incubated in dark at 35 to 60 degree C for 30 minutes to 3 hrs.</a:t>
            </a:r>
          </a:p>
          <a:p>
            <a:r>
              <a:rPr lang="en-IN" dirty="0" smtClean="0"/>
              <a:t>The viable pollen grains turn red  because of reduction of the dye to form red coloured pigment </a:t>
            </a:r>
            <a:r>
              <a:rPr lang="en-IN" dirty="0" smtClean="0">
                <a:solidFill>
                  <a:schemeClr val="accent2">
                    <a:lumMod val="60000"/>
                    <a:lumOff val="40000"/>
                  </a:schemeClr>
                </a:solidFill>
              </a:rPr>
              <a:t>Formazon.</a:t>
            </a:r>
            <a:endParaRPr lang="en-IN" dirty="0">
              <a:solidFill>
                <a:schemeClr val="accent2">
                  <a:lumMod val="60000"/>
                  <a:lumOff val="40000"/>
                </a:schemeClr>
              </a:solidFill>
            </a:endParaRPr>
          </a:p>
        </p:txBody>
      </p:sp>
    </p:spTree>
    <p:extLst>
      <p:ext uri="{BB962C8B-B14F-4D97-AF65-F5344CB8AC3E}">
        <p14:creationId xmlns:p14="http://schemas.microsoft.com/office/powerpoint/2010/main" val="427274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TTC test for pollen viability</a:t>
            </a:r>
            <a:endParaRPr lang="en-IN" dirty="0"/>
          </a:p>
        </p:txBody>
      </p:sp>
      <p:pic>
        <p:nvPicPr>
          <p:cNvPr id="3074" name="Picture 2" descr="Views of viable, semi-viable and dead pollen grains in ‘Şebin’ walnut cultivars. Pollens stained with TTC and photographed using light microscopy.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3794" y="2201069"/>
            <a:ext cx="5124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Fluorescein Diacetate Test</a:t>
            </a:r>
            <a:endParaRPr lang="en-IN" dirty="0"/>
          </a:p>
        </p:txBody>
      </p:sp>
      <p:sp>
        <p:nvSpPr>
          <p:cNvPr id="3" name="Content Placeholder 2"/>
          <p:cNvSpPr>
            <a:spLocks noGrp="1"/>
          </p:cNvSpPr>
          <p:nvPr>
            <p:ph idx="1"/>
          </p:nvPr>
        </p:nvSpPr>
        <p:spPr/>
        <p:txBody>
          <a:bodyPr/>
          <a:lstStyle/>
          <a:p>
            <a:r>
              <a:rPr lang="en-IN" dirty="0" smtClean="0"/>
              <a:t>It is the most reliable test</a:t>
            </a:r>
          </a:p>
          <a:p>
            <a:r>
              <a:rPr lang="en-IN" dirty="0" smtClean="0"/>
              <a:t>The test is dependent on two cellular parameters: </a:t>
            </a:r>
          </a:p>
          <a:p>
            <a:r>
              <a:rPr lang="en-IN" dirty="0"/>
              <a:t> </a:t>
            </a:r>
            <a:r>
              <a:rPr lang="en-IN" dirty="0" smtClean="0"/>
              <a:t>Effectiveness of plasma membrane</a:t>
            </a:r>
          </a:p>
          <a:p>
            <a:r>
              <a:rPr lang="en-IN" dirty="0" smtClean="0"/>
              <a:t>Presence of nonspecific esterases in pollen cytoplasm.</a:t>
            </a:r>
          </a:p>
          <a:p>
            <a:r>
              <a:rPr lang="en-IN" dirty="0" smtClean="0"/>
              <a:t>Stock solution of FDA is prepared (2mg/ml acetone)</a:t>
            </a:r>
          </a:p>
          <a:p>
            <a:r>
              <a:rPr lang="en-IN" dirty="0" smtClean="0"/>
              <a:t>Few drops of stock solution are added to  10 – 20% sucrose solution.</a:t>
            </a:r>
          </a:p>
          <a:p>
            <a:r>
              <a:rPr lang="en-IN" dirty="0" smtClean="0"/>
              <a:t>A few pollen are dispersed in this solution and FCR is allowed to proceed for 10 minutes in a petri plate lined with moist filter paper. The suspension is then covered with cover glass and viewed under FM.</a:t>
            </a:r>
          </a:p>
          <a:p>
            <a:r>
              <a:rPr lang="en-IN" dirty="0" smtClean="0"/>
              <a:t>The pollen grains with bright fluorescence are scored viable.</a:t>
            </a:r>
            <a:endParaRPr lang="en-IN" dirty="0"/>
          </a:p>
        </p:txBody>
      </p:sp>
    </p:spTree>
    <p:extLst>
      <p:ext uri="{BB962C8B-B14F-4D97-AF65-F5344CB8AC3E}">
        <p14:creationId xmlns:p14="http://schemas.microsoft.com/office/powerpoint/2010/main" val="425386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Principle of FDA test </a:t>
            </a:r>
            <a:endParaRPr lang="en-IN" dirty="0"/>
          </a:p>
        </p:txBody>
      </p:sp>
      <p:sp>
        <p:nvSpPr>
          <p:cNvPr id="3" name="Content Placeholder 2"/>
          <p:cNvSpPr>
            <a:spLocks noGrp="1"/>
          </p:cNvSpPr>
          <p:nvPr>
            <p:ph idx="1"/>
          </p:nvPr>
        </p:nvSpPr>
        <p:spPr/>
        <p:txBody>
          <a:bodyPr/>
          <a:lstStyle/>
          <a:p>
            <a:r>
              <a:rPr lang="en-IN" dirty="0" smtClean="0"/>
              <a:t>In the viable pollen the non fluorescent pollen compound FDR enters through the membrane.</a:t>
            </a:r>
          </a:p>
          <a:p>
            <a:r>
              <a:rPr lang="en-IN" dirty="0" smtClean="0"/>
              <a:t>In the cytoplasm it is cleaved by non-specific esterases to release the fluorescent and polar compound fluorescein which can not move across plasma membrane and therefore accumulates in pollen cytoplasm to give fluorescence. </a:t>
            </a:r>
            <a:endParaRPr lang="en-IN" dirty="0"/>
          </a:p>
        </p:txBody>
      </p:sp>
    </p:spTree>
    <p:extLst>
      <p:ext uri="{BB962C8B-B14F-4D97-AF65-F5344CB8AC3E}">
        <p14:creationId xmlns:p14="http://schemas.microsoft.com/office/powerpoint/2010/main" val="255057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Pollen viability test with FDA in </a:t>
            </a:r>
            <a:r>
              <a:rPr lang="en-IN" i="1" dirty="0" smtClean="0"/>
              <a:t>Arabidopsis</a:t>
            </a:r>
            <a:endParaRPr lang="en-IN" i="1" dirty="0"/>
          </a:p>
        </p:txBody>
      </p:sp>
      <p:pic>
        <p:nvPicPr>
          <p:cNvPr id="2050" name="Picture 2" descr="Arabidopsis thaliana pollen viability test using fluorescei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5300" y="2160588"/>
            <a:ext cx="388143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2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NMR method</a:t>
            </a:r>
            <a:endParaRPr lang="en-IN" dirty="0"/>
          </a:p>
        </p:txBody>
      </p:sp>
      <p:sp>
        <p:nvSpPr>
          <p:cNvPr id="3" name="Content Placeholder 2"/>
          <p:cNvSpPr>
            <a:spLocks noGrp="1"/>
          </p:cNvSpPr>
          <p:nvPr>
            <p:ph idx="1"/>
          </p:nvPr>
        </p:nvSpPr>
        <p:spPr/>
        <p:txBody>
          <a:bodyPr/>
          <a:lstStyle/>
          <a:p>
            <a:r>
              <a:rPr lang="en-IN" dirty="0" smtClean="0"/>
              <a:t>This method is non destructive.</a:t>
            </a:r>
          </a:p>
          <a:p>
            <a:r>
              <a:rPr lang="en-IN" dirty="0" smtClean="0"/>
              <a:t>The sample  can be recovered for experiment.</a:t>
            </a:r>
          </a:p>
          <a:p>
            <a:r>
              <a:rPr lang="en-IN" dirty="0"/>
              <a:t> </a:t>
            </a:r>
            <a:r>
              <a:rPr lang="en-IN" dirty="0" smtClean="0"/>
              <a:t>comparative levels of free and bound water are determined part of passes from bound to free state upon loosing viability due to aging</a:t>
            </a:r>
            <a:endParaRPr lang="en-IN" dirty="0"/>
          </a:p>
        </p:txBody>
      </p:sp>
    </p:spTree>
    <p:extLst>
      <p:ext uri="{BB962C8B-B14F-4D97-AF65-F5344CB8AC3E}">
        <p14:creationId xmlns:p14="http://schemas.microsoft.com/office/powerpoint/2010/main" val="379448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Significance of pollen storage (</a:t>
            </a:r>
            <a:r>
              <a:rPr lang="en-IN" dirty="0" err="1" smtClean="0"/>
              <a:t>contd</a:t>
            </a:r>
            <a:r>
              <a:rPr lang="en-IN" dirty="0" smtClean="0"/>
              <a:t>)</a:t>
            </a:r>
            <a:endParaRPr lang="en-IN" dirty="0"/>
          </a:p>
        </p:txBody>
      </p:sp>
      <p:sp>
        <p:nvSpPr>
          <p:cNvPr id="3" name="Content Placeholder 2"/>
          <p:cNvSpPr>
            <a:spLocks noGrp="1"/>
          </p:cNvSpPr>
          <p:nvPr>
            <p:ph idx="1"/>
          </p:nvPr>
        </p:nvSpPr>
        <p:spPr>
          <a:xfrm>
            <a:off x="807963" y="2077462"/>
            <a:ext cx="8596668" cy="3880773"/>
          </a:xfrm>
        </p:spPr>
        <p:txBody>
          <a:bodyPr/>
          <a:lstStyle/>
          <a:p>
            <a:pPr marL="0" indent="0" fontAlgn="base">
              <a:buNone/>
            </a:pPr>
            <a:r>
              <a:rPr lang="en-IN" dirty="0" smtClean="0"/>
              <a:t>5. </a:t>
            </a:r>
            <a:r>
              <a:rPr lang="en-IN" dirty="0"/>
              <a:t>Exotic nuclear genetic diversity can be easily received and exchanged through pollen, thereby eliminating the need to go through a long juvenile phase, common in most fruit trees to produce pollen for hybridization at a desired location. Thus, stored pollen can be used to improve breeding efficiency</a:t>
            </a:r>
            <a:r>
              <a:rPr lang="en-IN" dirty="0" smtClean="0"/>
              <a:t>.</a:t>
            </a:r>
          </a:p>
          <a:p>
            <a:pPr marL="0" indent="0" fontAlgn="base">
              <a:buNone/>
            </a:pPr>
            <a:r>
              <a:rPr lang="en-IN" dirty="0" smtClean="0"/>
              <a:t>6. </a:t>
            </a:r>
            <a:r>
              <a:rPr lang="en-IN" dirty="0"/>
              <a:t>Fruit tree pollen is generally required to be stored for controlled crossings, either to achieve a desired breeding objective, or to overcome a constraint involved in commercial fruit production</a:t>
            </a:r>
            <a:r>
              <a:rPr lang="en-IN" dirty="0" smtClean="0"/>
              <a:t>.</a:t>
            </a:r>
          </a:p>
          <a:p>
            <a:pPr marL="0" indent="0" fontAlgn="base">
              <a:buNone/>
            </a:pPr>
            <a:r>
              <a:rPr lang="en-IN" dirty="0" smtClean="0"/>
              <a:t>7. </a:t>
            </a:r>
            <a:r>
              <a:rPr lang="en-IN" dirty="0"/>
              <a:t>Pollen storage has come to the rescue, where stored pollen indexed as viable can be used in crossing with the desired female clone so as to accomplish the breeding objective</a:t>
            </a:r>
          </a:p>
          <a:p>
            <a:pPr marL="0" indent="0" algn="ctr">
              <a:buNone/>
            </a:pPr>
            <a:endParaRPr lang="en-IN" dirty="0"/>
          </a:p>
        </p:txBody>
      </p:sp>
    </p:spTree>
    <p:extLst>
      <p:ext uri="{BB962C8B-B14F-4D97-AF65-F5344CB8AC3E}">
        <p14:creationId xmlns:p14="http://schemas.microsoft.com/office/powerpoint/2010/main" val="3202869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References</a:t>
            </a:r>
            <a:endParaRPr lang="en-IN" dirty="0"/>
          </a:p>
        </p:txBody>
      </p:sp>
      <p:sp>
        <p:nvSpPr>
          <p:cNvPr id="3" name="Content Placeholder 2"/>
          <p:cNvSpPr>
            <a:spLocks noGrp="1"/>
          </p:cNvSpPr>
          <p:nvPr>
            <p:ph idx="1"/>
          </p:nvPr>
        </p:nvSpPr>
        <p:spPr/>
        <p:txBody>
          <a:bodyPr/>
          <a:lstStyle/>
          <a:p>
            <a:r>
              <a:rPr lang="en-IN" dirty="0">
                <a:hlinkClick r:id="rId2"/>
              </a:rPr>
              <a:t>https://www.biologydiscussion.com/palynology/pollen-storage-in-plants-methods-and-significance/64594#:~:text=i.,-Effects%20of%20Temperature&amp;text=Pollen%20grains%20can%20be%20suitably%20stored%20in%20glass%20or%20polythene,to%20maintain%20required%20relative%20humidity.</a:t>
            </a:r>
            <a:endParaRPr lang="en-IN" dirty="0"/>
          </a:p>
        </p:txBody>
      </p:sp>
    </p:spTree>
    <p:extLst>
      <p:ext uri="{BB962C8B-B14F-4D97-AF65-F5344CB8AC3E}">
        <p14:creationId xmlns:p14="http://schemas.microsoft.com/office/powerpoint/2010/main" val="191275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Conditions required for pollen storage</a:t>
            </a:r>
            <a:endParaRPr lang="en-IN" dirty="0"/>
          </a:p>
        </p:txBody>
      </p:sp>
      <p:sp>
        <p:nvSpPr>
          <p:cNvPr id="3" name="Content Placeholder 2"/>
          <p:cNvSpPr>
            <a:spLocks noGrp="1"/>
          </p:cNvSpPr>
          <p:nvPr>
            <p:ph idx="1"/>
          </p:nvPr>
        </p:nvSpPr>
        <p:spPr/>
        <p:txBody>
          <a:bodyPr/>
          <a:lstStyle/>
          <a:p>
            <a:r>
              <a:rPr lang="en-IN" dirty="0" smtClean="0"/>
              <a:t>Low Temperature </a:t>
            </a:r>
          </a:p>
          <a:p>
            <a:r>
              <a:rPr lang="en-IN" dirty="0" smtClean="0"/>
              <a:t>Low relative humidity</a:t>
            </a:r>
          </a:p>
          <a:p>
            <a:r>
              <a:rPr lang="en-IN" dirty="0" smtClean="0"/>
              <a:t>Dehydrating agents like silica gel</a:t>
            </a:r>
          </a:p>
          <a:p>
            <a:r>
              <a:rPr lang="en-IN" i="1" dirty="0" err="1" smtClean="0"/>
              <a:t>Lycopodium</a:t>
            </a:r>
            <a:r>
              <a:rPr lang="en-IN" dirty="0" smtClean="0"/>
              <a:t> powder to avoid sticking</a:t>
            </a:r>
            <a:endParaRPr lang="en-IN" i="1" dirty="0"/>
          </a:p>
        </p:txBody>
      </p:sp>
    </p:spTree>
    <p:extLst>
      <p:ext uri="{BB962C8B-B14F-4D97-AF65-F5344CB8AC3E}">
        <p14:creationId xmlns:p14="http://schemas.microsoft.com/office/powerpoint/2010/main" val="428421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Pollen Storage in Organic Solvent</a:t>
            </a:r>
            <a:endParaRPr lang="en-IN" dirty="0"/>
          </a:p>
        </p:txBody>
      </p:sp>
      <p:sp>
        <p:nvSpPr>
          <p:cNvPr id="3" name="Content Placeholder 2"/>
          <p:cNvSpPr>
            <a:spLocks noGrp="1"/>
          </p:cNvSpPr>
          <p:nvPr>
            <p:ph idx="1"/>
          </p:nvPr>
        </p:nvSpPr>
        <p:spPr/>
        <p:txBody>
          <a:bodyPr/>
          <a:lstStyle/>
          <a:p>
            <a:pPr fontAlgn="base"/>
            <a:r>
              <a:rPr lang="en-IN" dirty="0"/>
              <a:t>Iwanami and Nakamura (1972) first demonstrated the use of different organic solvents in pollen storage. The organic solvents include benzene, petroleum, diethyl ether, acetone, chloroform, etc., whose efficiency varies greatly for different plant species. </a:t>
            </a:r>
          </a:p>
        </p:txBody>
      </p:sp>
    </p:spTree>
    <p:extLst>
      <p:ext uri="{BB962C8B-B14F-4D97-AF65-F5344CB8AC3E}">
        <p14:creationId xmlns:p14="http://schemas.microsoft.com/office/powerpoint/2010/main" val="247569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Freeze or Vacuum Drying (lyophilization)</a:t>
            </a:r>
            <a:endParaRPr lang="en-IN" dirty="0"/>
          </a:p>
        </p:txBody>
      </p:sp>
      <p:sp>
        <p:nvSpPr>
          <p:cNvPr id="3" name="Content Placeholder 2"/>
          <p:cNvSpPr>
            <a:spLocks noGrp="1"/>
          </p:cNvSpPr>
          <p:nvPr>
            <p:ph idx="1"/>
          </p:nvPr>
        </p:nvSpPr>
        <p:spPr/>
        <p:txBody>
          <a:bodyPr/>
          <a:lstStyle/>
          <a:p>
            <a:pPr marL="0" indent="0" fontAlgn="base">
              <a:buNone/>
            </a:pPr>
            <a:endParaRPr lang="en-IN" dirty="0"/>
          </a:p>
          <a:p>
            <a:pPr fontAlgn="base"/>
            <a:r>
              <a:rPr lang="en-IN" dirty="0"/>
              <a:t>Pollen of different taxa especially the desiccation-tolerant pollen can be successfully preserved for a long period of time by freeze or vacuum dying method. Freeze-drying involves the rapid freezing of pollen to sub-zero temperature of -60° C or -80° C using inert gas helium or nitrogen, and then the gradual removable of water under vacuum </a:t>
            </a:r>
            <a:r>
              <a:rPr lang="en-IN" dirty="0" smtClean="0"/>
              <a:t>sublimation</a:t>
            </a:r>
            <a:endParaRPr lang="en-IN" cap="all" dirty="0"/>
          </a:p>
          <a:p>
            <a:pPr fontAlgn="base"/>
            <a:r>
              <a:rPr lang="en-IN" dirty="0"/>
              <a:t>In vacuum drying the pollens are directly exposed to a vacuum and simultaneous cooling. The moisture is later withdrawn by evaporative cooling. In number of taxa when freeze drying is combined with lyophilization then storage and viability of pollen has been found to be very effective.</a:t>
            </a:r>
          </a:p>
          <a:p>
            <a:endParaRPr lang="en-IN" dirty="0"/>
          </a:p>
        </p:txBody>
      </p:sp>
    </p:spTree>
    <p:extLst>
      <p:ext uri="{BB962C8B-B14F-4D97-AF65-F5344CB8AC3E}">
        <p14:creationId xmlns:p14="http://schemas.microsoft.com/office/powerpoint/2010/main" val="263766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Cryopreservation by deep freezing</a:t>
            </a:r>
            <a:endParaRPr lang="en-IN" dirty="0"/>
          </a:p>
        </p:txBody>
      </p:sp>
      <p:sp>
        <p:nvSpPr>
          <p:cNvPr id="3" name="Content Placeholder 2"/>
          <p:cNvSpPr>
            <a:spLocks noGrp="1"/>
          </p:cNvSpPr>
          <p:nvPr>
            <p:ph idx="1"/>
          </p:nvPr>
        </p:nvSpPr>
        <p:spPr/>
        <p:txBody>
          <a:bodyPr/>
          <a:lstStyle/>
          <a:p>
            <a:pPr fontAlgn="base"/>
            <a:r>
              <a:rPr lang="en-IN" dirty="0" smtClean="0"/>
              <a:t> Long </a:t>
            </a:r>
            <a:r>
              <a:rPr lang="en-IN" dirty="0"/>
              <a:t>term preservation can also be done by ultra low temperature, ranging </a:t>
            </a:r>
            <a:r>
              <a:rPr lang="en-IN" dirty="0" smtClean="0"/>
              <a:t>  between </a:t>
            </a:r>
            <a:r>
              <a:rPr lang="en-IN" dirty="0"/>
              <a:t>-70° C and -196° C. Since the first half of 1950s, several studies have been conducted on the cryopreservation of pollen. </a:t>
            </a:r>
            <a:endParaRPr lang="en-IN" dirty="0" smtClean="0"/>
          </a:p>
          <a:p>
            <a:pPr fontAlgn="base"/>
            <a:r>
              <a:rPr lang="en-IN" dirty="0"/>
              <a:t>A reduction in the pollen water content below a threshold level before low temperature exposure seems to be important for achieving viability. Thus partially dehydrated pollen possesses less freezable water and can survive deep freezing.</a:t>
            </a:r>
          </a:p>
          <a:p>
            <a:pPr marL="0" indent="0">
              <a:buNone/>
            </a:pPr>
            <a:endParaRPr lang="en-IN" dirty="0"/>
          </a:p>
        </p:txBody>
      </p:sp>
    </p:spTree>
    <p:extLst>
      <p:ext uri="{BB962C8B-B14F-4D97-AF65-F5344CB8AC3E}">
        <p14:creationId xmlns:p14="http://schemas.microsoft.com/office/powerpoint/2010/main" val="428287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Pollen Viability tests</a:t>
            </a:r>
          </a:p>
        </p:txBody>
      </p:sp>
      <p:sp>
        <p:nvSpPr>
          <p:cNvPr id="3" name="Content Placeholder 2"/>
          <p:cNvSpPr>
            <a:spLocks noGrp="1"/>
          </p:cNvSpPr>
          <p:nvPr>
            <p:ph idx="1"/>
          </p:nvPr>
        </p:nvSpPr>
        <p:spPr/>
        <p:txBody>
          <a:bodyPr/>
          <a:lstStyle/>
          <a:p>
            <a:r>
              <a:rPr lang="en-IN" dirty="0"/>
              <a:t>Seed set or ovule development after pollination</a:t>
            </a:r>
          </a:p>
          <a:p>
            <a:r>
              <a:rPr lang="en-IN" dirty="0"/>
              <a:t>Pollen germination and pollen tube growth</a:t>
            </a:r>
          </a:p>
          <a:p>
            <a:r>
              <a:rPr lang="en-IN" dirty="0"/>
              <a:t>In vitro pollen germination</a:t>
            </a:r>
          </a:p>
          <a:p>
            <a:r>
              <a:rPr lang="en-IN" dirty="0"/>
              <a:t>Tetrazolium chloride test</a:t>
            </a:r>
          </a:p>
          <a:p>
            <a:r>
              <a:rPr lang="en-IN" dirty="0"/>
              <a:t>Fluorescein diacetate test</a:t>
            </a:r>
          </a:p>
          <a:p>
            <a:r>
              <a:rPr lang="en-IN" dirty="0"/>
              <a:t>NMR method</a:t>
            </a:r>
          </a:p>
          <a:p>
            <a:endParaRPr lang="en-IN" dirty="0"/>
          </a:p>
        </p:txBody>
      </p:sp>
    </p:spTree>
    <p:extLst>
      <p:ext uri="{BB962C8B-B14F-4D97-AF65-F5344CB8AC3E}">
        <p14:creationId xmlns:p14="http://schemas.microsoft.com/office/powerpoint/2010/main" val="248122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In vitro pollen germination</a:t>
            </a:r>
            <a:endParaRPr lang="en-IN" dirty="0"/>
          </a:p>
        </p:txBody>
      </p:sp>
      <p:pic>
        <p:nvPicPr>
          <p:cNvPr id="4098" name="Picture 2" descr="Latrunculin B Has Different Effects on Pollen Germination and Tub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7899" y="2160588"/>
            <a:ext cx="387624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4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Germinating Pollen</a:t>
            </a:r>
            <a:endParaRPr lang="en-IN" dirty="0"/>
          </a:p>
        </p:txBody>
      </p:sp>
      <p:pic>
        <p:nvPicPr>
          <p:cNvPr id="5122" name="Picture 2" descr="Pollen Germination in vitro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0019" y="2386806"/>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594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225</TotalTime>
  <Words>862</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Pollen storage and significance</vt:lpstr>
      <vt:lpstr>Significance of pollen storage (contd)</vt:lpstr>
      <vt:lpstr>Conditions required for pollen storage</vt:lpstr>
      <vt:lpstr>Pollen Storage in Organic Solvent</vt:lpstr>
      <vt:lpstr>Freeze or Vacuum Drying (lyophilization)</vt:lpstr>
      <vt:lpstr>Cryopreservation by deep freezing</vt:lpstr>
      <vt:lpstr>Pollen Viability tests</vt:lpstr>
      <vt:lpstr>In vitro pollen germination</vt:lpstr>
      <vt:lpstr>Germinating Pollen</vt:lpstr>
      <vt:lpstr>PowerPoint Presentation</vt:lpstr>
      <vt:lpstr>Pollen germination on stigma</vt:lpstr>
      <vt:lpstr>SEM of pollen germination on stigma</vt:lpstr>
      <vt:lpstr>In vivo pollen germination</vt:lpstr>
      <vt:lpstr>Tetrazolium test</vt:lpstr>
      <vt:lpstr>TTC test for pollen viability</vt:lpstr>
      <vt:lpstr>Fluorescein Diacetate Test</vt:lpstr>
      <vt:lpstr>Principle of FDA test </vt:lpstr>
      <vt:lpstr>Pollen viability test with FDA in Arabidopsis</vt:lpstr>
      <vt:lpstr>NMR method</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Pollen storage</dc:title>
  <dc:creator>Microsoft account</dc:creator>
  <cp:lastModifiedBy>Microsoft account</cp:lastModifiedBy>
  <cp:revision>18</cp:revision>
  <dcterms:created xsi:type="dcterms:W3CDTF">2020-08-25T06:09:56Z</dcterms:created>
  <dcterms:modified xsi:type="dcterms:W3CDTF">2020-08-26T11:13:30Z</dcterms:modified>
</cp:coreProperties>
</file>