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AD8DEA-EAD6-4524-80FD-6FE33B4569FC}"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D8DEA-EAD6-4524-80FD-6FE33B4569FC}"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D8DEA-EAD6-4524-80FD-6FE33B4569FC}"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D8DEA-EAD6-4524-80FD-6FE33B4569FC}"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AD8DEA-EAD6-4524-80FD-6FE33B4569FC}"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AD8DEA-EAD6-4524-80FD-6FE33B4569FC}"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AD8DEA-EAD6-4524-80FD-6FE33B4569FC}" type="datetimeFigureOut">
              <a:rPr lang="en-US" smtClean="0"/>
              <a:pPr/>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AD8DEA-EAD6-4524-80FD-6FE33B4569FC}" type="datetimeFigureOut">
              <a:rPr lang="en-US" smtClean="0"/>
              <a:pPr/>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D8DEA-EAD6-4524-80FD-6FE33B4569FC}" type="datetimeFigureOut">
              <a:rPr lang="en-US" smtClean="0"/>
              <a:pPr/>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D8DEA-EAD6-4524-80FD-6FE33B4569FC}"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D8DEA-EAD6-4524-80FD-6FE33B4569FC}"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DECDF-CBD0-419A-B21A-F854265453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D8DEA-EAD6-4524-80FD-6FE33B4569FC}" type="datetimeFigureOut">
              <a:rPr lang="en-US" smtClean="0"/>
              <a:pPr/>
              <a:t>8/20/2020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DECDF-CBD0-419A-B21A-F854265453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Citizenship in Roman Republic</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Roman republic developed a more pragmatic, legalistic and inclusive conception of citizenship</a:t>
            </a:r>
          </a:p>
          <a:p>
            <a:r>
              <a:rPr lang="en-US" dirty="0" smtClean="0"/>
              <a:t>The Roman rulers extended privileges of citizenship to all, including the deprived resident foreigners, traders, merchants and </a:t>
            </a:r>
            <a:r>
              <a:rPr lang="en-US" dirty="0" err="1" smtClean="0"/>
              <a:t>plebians</a:t>
            </a:r>
            <a:endParaRPr lang="en-US" dirty="0" smtClean="0"/>
          </a:p>
          <a:p>
            <a:r>
              <a:rPr lang="en-US" dirty="0" smtClean="0"/>
              <a:t>Thus legitimized its rule and authority in the </a:t>
            </a:r>
            <a:r>
              <a:rPr lang="en-US" dirty="0" smtClean="0"/>
              <a:t>republic</a:t>
            </a:r>
          </a:p>
          <a:p>
            <a:pPr>
              <a:buNone/>
            </a:pPr>
            <a:r>
              <a:rPr lang="en-US" dirty="0" smtClean="0"/>
              <a:t>Underpinning motives: </a:t>
            </a:r>
            <a:r>
              <a:rPr lang="en-US" dirty="0" err="1" smtClean="0"/>
              <a:t>i</a:t>
            </a:r>
            <a:r>
              <a:rPr lang="en-US" dirty="0" smtClean="0"/>
              <a:t>) to dispel the simmering discontent;</a:t>
            </a:r>
          </a:p>
          <a:p>
            <a:pPr>
              <a:buNone/>
            </a:pPr>
            <a:r>
              <a:rPr lang="en-US" dirty="0" smtClean="0"/>
              <a:t>ii) to facilitate the collection of taxes; and</a:t>
            </a:r>
          </a:p>
          <a:p>
            <a:pPr>
              <a:buNone/>
            </a:pPr>
            <a:r>
              <a:rPr lang="en-US" dirty="0" smtClean="0"/>
              <a:t>iii) to </a:t>
            </a:r>
            <a:r>
              <a:rPr lang="en-US" dirty="0" smtClean="0"/>
              <a:t>r</a:t>
            </a:r>
            <a:r>
              <a:rPr lang="en-US" dirty="0" smtClean="0"/>
              <a:t>educe the overbearing military strength.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Roman Citizenship and Six Privileges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Four Public Rights:</a:t>
            </a:r>
          </a:p>
          <a:p>
            <a:pPr marL="571500" indent="-571500">
              <a:buFont typeface="+mj-lt"/>
              <a:buAutoNum type="romanLcPeriod"/>
            </a:pPr>
            <a:r>
              <a:rPr lang="en-US" dirty="0" smtClean="0"/>
              <a:t>s</a:t>
            </a:r>
            <a:r>
              <a:rPr lang="en-US" dirty="0" smtClean="0"/>
              <a:t>ervice in the army;</a:t>
            </a:r>
          </a:p>
          <a:p>
            <a:pPr marL="571500" indent="-571500">
              <a:buFont typeface="+mj-lt"/>
              <a:buAutoNum type="romanLcPeriod"/>
            </a:pPr>
            <a:r>
              <a:rPr lang="en-US" dirty="0" smtClean="0"/>
              <a:t>v</a:t>
            </a:r>
            <a:r>
              <a:rPr lang="en-US" dirty="0" smtClean="0"/>
              <a:t>oting in the assembly;</a:t>
            </a:r>
          </a:p>
          <a:p>
            <a:pPr marL="571500" indent="-571500">
              <a:buFont typeface="+mj-lt"/>
              <a:buAutoNum type="romanLcPeriod"/>
            </a:pPr>
            <a:r>
              <a:rPr lang="en-US" dirty="0" smtClean="0"/>
              <a:t>e</a:t>
            </a:r>
            <a:r>
              <a:rPr lang="en-US" dirty="0" smtClean="0"/>
              <a:t>ligibility to public office; and</a:t>
            </a:r>
          </a:p>
          <a:p>
            <a:pPr marL="571500" indent="-571500">
              <a:buFont typeface="+mj-lt"/>
              <a:buAutoNum type="romanLcPeriod"/>
            </a:pPr>
            <a:r>
              <a:rPr lang="en-US" dirty="0" smtClean="0"/>
              <a:t>t</a:t>
            </a:r>
            <a:r>
              <a:rPr lang="en-US" dirty="0" smtClean="0"/>
              <a:t>he right of action and appeal</a:t>
            </a:r>
          </a:p>
          <a:p>
            <a:pPr marL="571500" indent="-571500">
              <a:buNone/>
            </a:pPr>
            <a:r>
              <a:rPr lang="en-US" dirty="0" smtClean="0"/>
              <a:t>Two other private rights:</a:t>
            </a:r>
          </a:p>
          <a:p>
            <a:pPr marL="571500" indent="-571500">
              <a:buNone/>
            </a:pPr>
            <a:r>
              <a:rPr lang="en-US" dirty="0" smtClean="0"/>
              <a:t>v. </a:t>
            </a:r>
            <a:r>
              <a:rPr lang="en-US" dirty="0" smtClean="0"/>
              <a:t>r</a:t>
            </a:r>
            <a:r>
              <a:rPr lang="en-US" dirty="0" smtClean="0"/>
              <a:t>ight of intermarriage; and </a:t>
            </a:r>
          </a:p>
          <a:p>
            <a:pPr marL="571500" indent="-571500">
              <a:buNone/>
            </a:pPr>
            <a:r>
              <a:rPr lang="en-US" dirty="0" smtClean="0"/>
              <a:t>vi. right of trade with other Roman citizens </a:t>
            </a:r>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smtClean="0"/>
              <a:t>Consequences and Evaluation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status of citizenship in Rome was detached from an ethic of participation and became a thin and legalistic concept.</a:t>
            </a:r>
          </a:p>
          <a:p>
            <a:r>
              <a:rPr lang="en-US" dirty="0" smtClean="0"/>
              <a:t>Citizenship was reduced to a judicial safeguard instead of a status that denoted political agency.</a:t>
            </a:r>
          </a:p>
          <a:p>
            <a:r>
              <a:rPr lang="en-US" dirty="0" smtClean="0"/>
              <a:t>The concept was stretched to a breaking point; it became little more than an expression of the rule of law.</a:t>
            </a:r>
          </a:p>
          <a:p>
            <a:r>
              <a:rPr lang="en-US" dirty="0" smtClean="0"/>
              <a:t>Roman imperial citizenship was citizenship in name only.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Evaluation of Roman Citizenship (Contd.)</a:t>
            </a:r>
            <a:endParaRPr lang="en-US" dirty="0"/>
          </a:p>
        </p:txBody>
      </p:sp>
      <p:sp>
        <p:nvSpPr>
          <p:cNvPr id="3" name="Content Placeholder 2"/>
          <p:cNvSpPr>
            <a:spLocks noGrp="1"/>
          </p:cNvSpPr>
          <p:nvPr>
            <p:ph idx="1"/>
          </p:nvPr>
        </p:nvSpPr>
        <p:spPr/>
        <p:txBody>
          <a:bodyPr/>
          <a:lstStyle/>
          <a:p>
            <a:pPr>
              <a:buNone/>
            </a:pPr>
            <a:r>
              <a:rPr lang="en-US" dirty="0" smtClean="0"/>
              <a:t>Derek Heater’s view: Roman citizenship was both pragmatic and extensible in application and that very elasticity was the ultimate cause of the perishing of the ideal in its noble form.</a:t>
            </a:r>
          </a:p>
          <a:p>
            <a:pPr>
              <a:buNone/>
            </a:pPr>
            <a:r>
              <a:rPr lang="en-US" dirty="0" smtClean="0"/>
              <a:t>After the collapse of the Roman Empire in the West the importance of citizenship diminished even further.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Citizenship during the Middle Ages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pursuit of </a:t>
            </a:r>
            <a:r>
              <a:rPr lang="en-US" dirty="0" err="1" smtClean="0"/>
              <a:t>honour</a:t>
            </a:r>
            <a:r>
              <a:rPr lang="en-US" dirty="0" smtClean="0"/>
              <a:t> through the exercise of citizenship was replaced by the search for personal salvation.</a:t>
            </a:r>
          </a:p>
          <a:p>
            <a:r>
              <a:rPr lang="en-US" dirty="0" smtClean="0"/>
              <a:t>The Church replaced the political community as the focus of loyalty and moral guidance.</a:t>
            </a:r>
          </a:p>
          <a:p>
            <a:r>
              <a:rPr lang="en-US" dirty="0" smtClean="0"/>
              <a:t>However,  the practice of citizenship did find expression in the context of several Italian city republics such as Florence and Venice which drew inspiration from the republican model of Greece and particularly Rome.</a:t>
            </a:r>
          </a:p>
          <a:p>
            <a:r>
              <a:rPr lang="en-US" dirty="0" smtClean="0"/>
              <a:t>They included an ethic of participation that was lacking in other forms of political community during this period.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Machiavelli and Rousseau’s Contributions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Both Machiavelli and Rousseau </a:t>
            </a:r>
            <a:r>
              <a:rPr lang="en-US" dirty="0" err="1" smtClean="0"/>
              <a:t>favoured</a:t>
            </a:r>
            <a:r>
              <a:rPr lang="en-US" dirty="0" smtClean="0"/>
              <a:t> the ideals of civic virtue and participation as the necessary elements of citizenship.</a:t>
            </a:r>
          </a:p>
          <a:p>
            <a:pPr>
              <a:buNone/>
            </a:pPr>
            <a:r>
              <a:rPr lang="en-US" dirty="0" smtClean="0"/>
              <a:t>For Machiavelli citizenship is not to be passively enjoyed but actively exercised as a duty and obligation to achieve good of the community.</a:t>
            </a:r>
          </a:p>
          <a:p>
            <a:pPr>
              <a:buNone/>
            </a:pPr>
            <a:r>
              <a:rPr lang="en-US" dirty="0" smtClean="0"/>
              <a:t>Rousseau through his concept of General Will insisted on citizens’ contributing to the pursuit of common good without being guided by selfish interests.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Citizenship in the 16</a:t>
            </a:r>
            <a:r>
              <a:rPr lang="en-US" baseline="30000" dirty="0" smtClean="0"/>
              <a:t>th</a:t>
            </a:r>
            <a:r>
              <a:rPr lang="en-US" dirty="0" smtClean="0"/>
              <a:t> to the 18</a:t>
            </a:r>
            <a:r>
              <a:rPr lang="en-US" baseline="30000" dirty="0" smtClean="0"/>
              <a:t>th</a:t>
            </a:r>
            <a:r>
              <a:rPr lang="en-US" dirty="0" smtClean="0"/>
              <a:t> Centuries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Citizenship found voice as a massively influential political concept in the 16</a:t>
            </a:r>
            <a:r>
              <a:rPr lang="en-US" baseline="30000" dirty="0" smtClean="0"/>
              <a:t>th</a:t>
            </a:r>
            <a:r>
              <a:rPr lang="en-US" dirty="0" smtClean="0"/>
              <a:t> to the 18</a:t>
            </a:r>
            <a:r>
              <a:rPr lang="en-US" baseline="30000" dirty="0" smtClean="0"/>
              <a:t>th</a:t>
            </a:r>
            <a:r>
              <a:rPr lang="en-US" dirty="0" smtClean="0"/>
              <a:t> centuries in the world historical events of the American War of Independence and the French Revolution.</a:t>
            </a:r>
          </a:p>
          <a:p>
            <a:pPr>
              <a:buNone/>
            </a:pPr>
            <a:r>
              <a:rPr lang="en-US" dirty="0" smtClean="0"/>
              <a:t>French Revolution:</a:t>
            </a:r>
          </a:p>
          <a:p>
            <a:r>
              <a:rPr lang="en-US" dirty="0" smtClean="0"/>
              <a:t>The Declaration of the Rights of Man and Citizen brought in the notion of the citizen as a ‘free and autonomous individual’ who enjoyed rights equally with others and participated in decisions which all agreed to obey.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Citizenship in the 16</a:t>
            </a:r>
            <a:r>
              <a:rPr lang="en-US" baseline="30000" dirty="0" smtClean="0"/>
              <a:t>th</a:t>
            </a:r>
            <a:r>
              <a:rPr lang="en-US" dirty="0" smtClean="0"/>
              <a:t> to the 18</a:t>
            </a:r>
            <a:r>
              <a:rPr lang="en-US" baseline="30000" dirty="0" smtClean="0"/>
              <a:t>th</a:t>
            </a:r>
            <a:r>
              <a:rPr lang="en-US" dirty="0" smtClean="0"/>
              <a:t> centuries…(contd.)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Citizenship as a system of horizontal (equal) rights, as against the hierarchical (unequal) privileges, has its roots in the doctrines of the French Revolution.</a:t>
            </a:r>
          </a:p>
          <a:p>
            <a:r>
              <a:rPr lang="en-US" dirty="0" smtClean="0"/>
              <a:t>Development of capitalist market relations and the growing influence of liberalism in the 19</a:t>
            </a:r>
            <a:r>
              <a:rPr lang="en-US" baseline="30000" dirty="0" smtClean="0"/>
              <a:t>th</a:t>
            </a:r>
            <a:r>
              <a:rPr lang="en-US" dirty="0" smtClean="0"/>
              <a:t> century</a:t>
            </a:r>
          </a:p>
          <a:p>
            <a:r>
              <a:rPr lang="en-US" dirty="0" smtClean="0"/>
              <a:t>The notion of citizens as individuals with private and conflicting interests gradually gained primacy.</a:t>
            </a:r>
          </a:p>
          <a:p>
            <a:r>
              <a:rPr lang="en-US" dirty="0" smtClean="0"/>
              <a:t>Citizenship as civic activity, public spiritedness and active political </a:t>
            </a:r>
            <a:r>
              <a:rPr lang="en-US" smtClean="0"/>
              <a:t>participation relegated to the past.</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593</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Citizenship in Roman Republic</vt:lpstr>
      <vt:lpstr>Roman Citizenship and Six Privileges</vt:lpstr>
      <vt:lpstr>Consequences and Evaluation</vt:lpstr>
      <vt:lpstr>Critical Evaluation of Roman Citizenship (Contd.)</vt:lpstr>
      <vt:lpstr>Citizenship during the Middle Ages</vt:lpstr>
      <vt:lpstr>Machiavelli and Rousseau’s Contributions</vt:lpstr>
      <vt:lpstr>Citizenship in the 16th to the 18th Centuries</vt:lpstr>
      <vt:lpstr>Citizenship in the 16th to the 18th centuries…(contd.)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Republican Aspect in Aristotelian Citizenship</dc:title>
  <dc:creator>admin</dc:creator>
  <cp:lastModifiedBy>admin</cp:lastModifiedBy>
  <cp:revision>33</cp:revision>
  <dcterms:created xsi:type="dcterms:W3CDTF">2020-08-19T17:53:27Z</dcterms:created>
  <dcterms:modified xsi:type="dcterms:W3CDTF">2020-08-20T11:14:28Z</dcterms:modified>
</cp:coreProperties>
</file>