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0" r:id="rId4"/>
    <p:sldId id="259" r:id="rId5"/>
    <p:sldId id="257" r:id="rId6"/>
    <p:sldId id="261" r:id="rId7"/>
    <p:sldId id="266" r:id="rId8"/>
    <p:sldId id="265" r:id="rId9"/>
    <p:sldId id="264" r:id="rId10"/>
    <p:sldId id="262" r:id="rId11"/>
    <p:sldId id="263" r:id="rId12"/>
    <p:sldId id="270" r:id="rId13"/>
    <p:sldId id="269" r:id="rId14"/>
    <p:sldId id="268" r:id="rId15"/>
    <p:sldId id="271" r:id="rId16"/>
    <p:sldId id="267" r:id="rId17"/>
    <p:sldId id="272" r:id="rId18"/>
    <p:sldId id="274" r:id="rId19"/>
    <p:sldId id="273" r:id="rId20"/>
    <p:sldId id="278" r:id="rId21"/>
    <p:sldId id="277"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03274E9-340A-4874-93EF-D22752D9EA01}" type="datetimeFigureOut">
              <a:rPr lang="en-IN" smtClean="0"/>
              <a:t>19-03-2020</a:t>
            </a:fld>
            <a:endParaRPr lang="en-IN"/>
          </a:p>
        </p:txBody>
      </p:sp>
      <p:sp>
        <p:nvSpPr>
          <p:cNvPr id="16" name="Slide Number Placeholder 15"/>
          <p:cNvSpPr>
            <a:spLocks noGrp="1"/>
          </p:cNvSpPr>
          <p:nvPr>
            <p:ph type="sldNum" sz="quarter" idx="11"/>
          </p:nvPr>
        </p:nvSpPr>
        <p:spPr/>
        <p:txBody>
          <a:bodyPr/>
          <a:lstStyle/>
          <a:p>
            <a:fld id="{0420AA61-C99B-42E3-B830-5410FC8B903D}" type="slidenum">
              <a:rPr lang="en-IN" smtClean="0"/>
              <a:t>‹#›</a:t>
            </a:fld>
            <a:endParaRPr lang="en-IN"/>
          </a:p>
        </p:txBody>
      </p:sp>
      <p:sp>
        <p:nvSpPr>
          <p:cNvPr id="17" name="Footer Placeholder 16"/>
          <p:cNvSpPr>
            <a:spLocks noGrp="1"/>
          </p:cNvSpPr>
          <p:nvPr>
            <p:ph type="ftr" sz="quarter" idx="12"/>
          </p:nvPr>
        </p:nvSpPr>
        <p:spPr/>
        <p:txBody>
          <a:bodyPr/>
          <a:lstStyle/>
          <a:p>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3274E9-340A-4874-93EF-D22752D9EA01}" type="datetimeFigureOut">
              <a:rPr lang="en-IN" smtClean="0"/>
              <a:t>19-03-2020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0AA61-C99B-42E3-B830-5410FC8B903D}"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3274E9-340A-4874-93EF-D22752D9EA01}" type="datetimeFigureOut">
              <a:rPr lang="en-IN" smtClean="0"/>
              <a:t>19-03-2020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0AA61-C99B-42E3-B830-5410FC8B903D}"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03274E9-340A-4874-93EF-D22752D9EA01}" type="datetimeFigureOut">
              <a:rPr lang="en-IN" smtClean="0"/>
              <a:t>19-03-2020</a:t>
            </a:fld>
            <a:endParaRPr lang="en-IN"/>
          </a:p>
        </p:txBody>
      </p:sp>
      <p:sp>
        <p:nvSpPr>
          <p:cNvPr id="15" name="Slide Number Placeholder 14"/>
          <p:cNvSpPr>
            <a:spLocks noGrp="1"/>
          </p:cNvSpPr>
          <p:nvPr>
            <p:ph type="sldNum" sz="quarter" idx="15"/>
          </p:nvPr>
        </p:nvSpPr>
        <p:spPr/>
        <p:txBody>
          <a:bodyPr/>
          <a:lstStyle>
            <a:lvl1pPr algn="ctr">
              <a:defRPr/>
            </a:lvl1pPr>
          </a:lstStyle>
          <a:p>
            <a:fld id="{0420AA61-C99B-42E3-B830-5410FC8B903D}" type="slidenum">
              <a:rPr lang="en-IN" smtClean="0"/>
              <a:t>‹#›</a:t>
            </a:fld>
            <a:endParaRPr lang="en-IN"/>
          </a:p>
        </p:txBody>
      </p:sp>
      <p:sp>
        <p:nvSpPr>
          <p:cNvPr id="16" name="Footer Placeholder 15"/>
          <p:cNvSpPr>
            <a:spLocks noGrp="1"/>
          </p:cNvSpPr>
          <p:nvPr>
            <p:ph type="ftr" sz="quarter" idx="16"/>
          </p:nvPr>
        </p:nvSpPr>
        <p:spPr/>
        <p:txBody>
          <a:bodyPr/>
          <a:lstStyle/>
          <a:p>
            <a:endParaRPr lang="en-IN"/>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3274E9-340A-4874-93EF-D22752D9EA01}" type="datetimeFigureOut">
              <a:rPr lang="en-IN" smtClean="0"/>
              <a:t>19-03-2020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0AA61-C99B-42E3-B830-5410FC8B903D}" type="slidenum">
              <a:rPr lang="en-IN" smtClean="0"/>
              <a:t>‹#›</a:t>
            </a:fld>
            <a:endParaRPr lang="en-IN"/>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03274E9-340A-4874-93EF-D22752D9EA01}" type="datetimeFigureOut">
              <a:rPr lang="en-IN" smtClean="0"/>
              <a:t>19-03-2020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0AA61-C99B-42E3-B830-5410FC8B903D}" type="slidenum">
              <a:rPr lang="en-IN" smtClean="0"/>
              <a:t>‹#›</a:t>
            </a:fld>
            <a:endParaRPr lang="en-IN"/>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420AA61-C99B-42E3-B830-5410FC8B903D}" type="slidenum">
              <a:rPr lang="en-IN" smtClean="0"/>
              <a:t>‹#›</a:t>
            </a:fld>
            <a:endParaRPr lang="en-IN"/>
          </a:p>
        </p:txBody>
      </p:sp>
      <p:sp>
        <p:nvSpPr>
          <p:cNvPr id="8" name="Footer Placeholder 7"/>
          <p:cNvSpPr>
            <a:spLocks noGrp="1"/>
          </p:cNvSpPr>
          <p:nvPr>
            <p:ph type="ftr" sz="quarter" idx="11"/>
          </p:nvPr>
        </p:nvSpPr>
        <p:spPr/>
        <p:txBody>
          <a:bodyPr/>
          <a:lstStyle/>
          <a:p>
            <a:endParaRPr lang="en-IN"/>
          </a:p>
        </p:txBody>
      </p:sp>
      <p:sp>
        <p:nvSpPr>
          <p:cNvPr id="7" name="Date Placeholder 6"/>
          <p:cNvSpPr>
            <a:spLocks noGrp="1"/>
          </p:cNvSpPr>
          <p:nvPr>
            <p:ph type="dt" sz="half" idx="10"/>
          </p:nvPr>
        </p:nvSpPr>
        <p:spPr/>
        <p:txBody>
          <a:bodyPr/>
          <a:lstStyle/>
          <a:p>
            <a:fld id="{503274E9-340A-4874-93EF-D22752D9EA01}" type="datetimeFigureOut">
              <a:rPr lang="en-IN" smtClean="0"/>
              <a:t>19-03-2020</a:t>
            </a:fld>
            <a:endParaRPr lang="en-IN"/>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03274E9-340A-4874-93EF-D22752D9EA01}" type="datetimeFigureOut">
              <a:rPr lang="en-IN" smtClean="0"/>
              <a:t>19-03-2020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20AA61-C99B-42E3-B830-5410FC8B903D}" type="slidenum">
              <a:rPr lang="en-IN" smtClean="0"/>
              <a:t>‹#›</a:t>
            </a:fld>
            <a:endParaRPr lang="en-IN"/>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3274E9-340A-4874-93EF-D22752D9EA01}" type="datetimeFigureOut">
              <a:rPr lang="en-IN" smtClean="0"/>
              <a:t>19-03-2020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420AA61-C99B-42E3-B830-5410FC8B903D}"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03274E9-340A-4874-93EF-D22752D9EA01}" type="datetimeFigureOut">
              <a:rPr lang="en-IN" smtClean="0"/>
              <a:t>19-03-2020</a:t>
            </a:fld>
            <a:endParaRPr lang="en-IN"/>
          </a:p>
        </p:txBody>
      </p:sp>
      <p:sp>
        <p:nvSpPr>
          <p:cNvPr id="9" name="Slide Number Placeholder 8"/>
          <p:cNvSpPr>
            <a:spLocks noGrp="1"/>
          </p:cNvSpPr>
          <p:nvPr>
            <p:ph type="sldNum" sz="quarter" idx="15"/>
          </p:nvPr>
        </p:nvSpPr>
        <p:spPr/>
        <p:txBody>
          <a:bodyPr/>
          <a:lstStyle/>
          <a:p>
            <a:fld id="{0420AA61-C99B-42E3-B830-5410FC8B903D}" type="slidenum">
              <a:rPr lang="en-IN" smtClean="0"/>
              <a:t>‹#›</a:t>
            </a:fld>
            <a:endParaRPr lang="en-IN"/>
          </a:p>
        </p:txBody>
      </p:sp>
      <p:sp>
        <p:nvSpPr>
          <p:cNvPr id="10" name="Footer Placeholder 9"/>
          <p:cNvSpPr>
            <a:spLocks noGrp="1"/>
          </p:cNvSpPr>
          <p:nvPr>
            <p:ph type="ftr" sz="quarter" idx="16"/>
          </p:nvPr>
        </p:nvSpPr>
        <p:spPr/>
        <p:txBody>
          <a:bodyPr/>
          <a:lstStyle/>
          <a:p>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03274E9-340A-4874-93EF-D22752D9EA01}" type="datetimeFigureOut">
              <a:rPr lang="en-IN" smtClean="0"/>
              <a:t>19-03-2020</a:t>
            </a:fld>
            <a:endParaRPr lang="en-IN"/>
          </a:p>
        </p:txBody>
      </p:sp>
      <p:sp>
        <p:nvSpPr>
          <p:cNvPr id="9" name="Slide Number Placeholder 8"/>
          <p:cNvSpPr>
            <a:spLocks noGrp="1"/>
          </p:cNvSpPr>
          <p:nvPr>
            <p:ph type="sldNum" sz="quarter" idx="11"/>
          </p:nvPr>
        </p:nvSpPr>
        <p:spPr/>
        <p:txBody>
          <a:bodyPr/>
          <a:lstStyle/>
          <a:p>
            <a:fld id="{0420AA61-C99B-42E3-B830-5410FC8B903D}" type="slidenum">
              <a:rPr lang="en-IN" smtClean="0"/>
              <a:t>‹#›</a:t>
            </a:fld>
            <a:endParaRPr lang="en-IN"/>
          </a:p>
        </p:txBody>
      </p:sp>
      <p:sp>
        <p:nvSpPr>
          <p:cNvPr id="10" name="Footer Placeholder 9"/>
          <p:cNvSpPr>
            <a:spLocks noGrp="1"/>
          </p:cNvSpPr>
          <p:nvPr>
            <p:ph type="ftr" sz="quarter" idx="12"/>
          </p:nvPr>
        </p:nvSpPr>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03274E9-340A-4874-93EF-D22752D9EA01}" type="datetimeFigureOut">
              <a:rPr lang="en-IN" smtClean="0"/>
              <a:t>19-03-2020</a:t>
            </a:fld>
            <a:endParaRPr lang="en-IN"/>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IN"/>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420AA61-C99B-42E3-B830-5410FC8B903D}" type="slidenum">
              <a:rPr lang="en-IN" smtClean="0"/>
              <a:t>‹#›</a:t>
            </a:fld>
            <a:endParaRPr lang="en-IN"/>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4800" b="1" dirty="0" smtClean="0"/>
              <a:t>Topic: Party System</a:t>
            </a:r>
          </a:p>
          <a:p>
            <a:endParaRPr lang="en-US" sz="4800" b="1" dirty="0" smtClean="0"/>
          </a:p>
          <a:p>
            <a:r>
              <a:rPr lang="en-US" sz="4800" b="1" dirty="0" smtClean="0"/>
              <a:t>B.A. (Hons.) Political Science</a:t>
            </a:r>
          </a:p>
          <a:p>
            <a:endParaRPr lang="en-US" sz="4800" b="1" dirty="0" smtClean="0"/>
          </a:p>
          <a:p>
            <a:r>
              <a:rPr lang="en-US" sz="4800" b="1" dirty="0" smtClean="0"/>
              <a:t>Semester IV</a:t>
            </a:r>
            <a:endParaRPr lang="en-IN" sz="2400" b="1" dirty="0"/>
          </a:p>
        </p:txBody>
      </p:sp>
    </p:spTree>
    <p:extLst>
      <p:ext uri="{BB962C8B-B14F-4D97-AF65-F5344CB8AC3E}">
        <p14:creationId xmlns:p14="http://schemas.microsoft.com/office/powerpoint/2010/main" val="948618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But, in the end, Adolf Hitler’s dictatorship was dependent on his private army, the SS (</a:t>
            </a:r>
            <a:r>
              <a:rPr lang="en-IN" b="1" dirty="0" err="1"/>
              <a:t>Schutzstaffel</a:t>
            </a:r>
            <a:r>
              <a:rPr lang="en-IN" b="1" dirty="0"/>
              <a:t>), which formed a separate element within the party and which was closed to outside </a:t>
            </a:r>
            <a:r>
              <a:rPr lang="en-IN" b="1" dirty="0" smtClean="0"/>
              <a:t>influences. The </a:t>
            </a:r>
            <a:r>
              <a:rPr lang="en-IN" b="1" dirty="0"/>
              <a:t>fascist party in the single-party state has a policing or military function rather than an ideological one.</a:t>
            </a:r>
          </a:p>
          <a:p>
            <a:pPr algn="just"/>
            <a:r>
              <a:rPr lang="en-IN" b="1" dirty="0"/>
              <a:t>After their rise to power, the fascist parties in both Germany and Italy gradually ceased to perform the function of maintaining contact between the people and the government, a function that is usually performed by the party in a single-party situation. It was possible to observe a tendency for the party to close in upon itself while suppressing its deviant members. The renewal of the party was then assured through recruitment from youth organizations, from which the most fanatical elements, the products of a gradual selection process starting at a very early age, entered the party. The party tended, therefore, to constitute a closed order</a:t>
            </a:r>
            <a:endParaRPr lang="en-US" b="1" dirty="0" smtClean="0"/>
          </a:p>
          <a:p>
            <a:pPr algn="just"/>
            <a:endParaRPr lang="en-US" b="1" dirty="0" smtClean="0"/>
          </a:p>
          <a:p>
            <a:pPr algn="just"/>
            <a:r>
              <a:rPr lang="en-US" b="1" dirty="0" smtClean="0"/>
              <a:t>C) </a:t>
            </a:r>
            <a:endParaRPr lang="en-IN" b="1" dirty="0"/>
          </a:p>
        </p:txBody>
      </p:sp>
    </p:spTree>
    <p:extLst>
      <p:ext uri="{BB962C8B-B14F-4D97-AF65-F5344CB8AC3E}">
        <p14:creationId xmlns:p14="http://schemas.microsoft.com/office/powerpoint/2010/main" val="85209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US" b="1" dirty="0" smtClean="0"/>
              <a:t>C) </a:t>
            </a:r>
            <a:r>
              <a:rPr lang="en-IN" b="1" dirty="0"/>
              <a:t>The single party in the developing </a:t>
            </a:r>
            <a:r>
              <a:rPr lang="en-IN" b="1" dirty="0" smtClean="0"/>
              <a:t>countries: Some </a:t>
            </a:r>
            <a:r>
              <a:rPr lang="en-IN" b="1" dirty="0"/>
              <a:t>of the communist parties in power in developing countries did not differ significantly from their counterparts in industrialized countries. This is certainly true of the Vietnamese Communist Party and the Workers’ Party of North Korea. There have always been, however, countries in which the single party in power could not be characterized in terms of a traditional European counterpart. This observation applied to, for example, the former Arab Socialist Union in Egypt and the Democratic Constitutional Rally (formerly the Neo-</a:t>
            </a:r>
            <a:r>
              <a:rPr lang="en-IN" b="1" dirty="0" err="1"/>
              <a:t>Destour</a:t>
            </a:r>
            <a:r>
              <a:rPr lang="en-IN" b="1" dirty="0"/>
              <a:t> Party) during its period of dominance of Tunisian politics (1956–2011</a:t>
            </a:r>
            <a:r>
              <a:rPr lang="en-IN" b="1" dirty="0" smtClean="0"/>
              <a:t>).</a:t>
            </a:r>
          </a:p>
          <a:p>
            <a:pPr algn="just"/>
            <a:r>
              <a:rPr lang="en-IN" b="1" dirty="0"/>
              <a:t>Most of these parties claimed to be more or less socialist or at least progressive, while remaining far removed from </a:t>
            </a:r>
            <a:r>
              <a:rPr lang="en-IN" b="1" dirty="0" smtClean="0"/>
              <a:t>communism and</a:t>
            </a:r>
            <a:r>
              <a:rPr lang="en-IN" b="1" dirty="0"/>
              <a:t>, in some cases, ardent foes of communism. </a:t>
            </a:r>
            <a:endParaRPr lang="en-IN" b="1" dirty="0" smtClean="0"/>
          </a:p>
          <a:p>
            <a:pPr algn="just"/>
            <a:endParaRPr lang="en-IN" b="1" dirty="0"/>
          </a:p>
        </p:txBody>
      </p:sp>
    </p:spTree>
    <p:extLst>
      <p:ext uri="{BB962C8B-B14F-4D97-AF65-F5344CB8AC3E}">
        <p14:creationId xmlns:p14="http://schemas.microsoft.com/office/powerpoint/2010/main" val="2566235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US" b="1" dirty="0" smtClean="0"/>
              <a:t>Cont.…</a:t>
            </a:r>
            <a:endParaRPr lang="en-IN" b="1" dirty="0" smtClean="0"/>
          </a:p>
          <a:p>
            <a:pPr algn="just"/>
            <a:endParaRPr lang="en-IN" b="1" dirty="0"/>
          </a:p>
          <a:p>
            <a:pPr algn="just"/>
            <a:r>
              <a:rPr lang="en-IN" b="1" dirty="0" smtClean="0"/>
              <a:t>Single </a:t>
            </a:r>
            <a:r>
              <a:rPr lang="en-IN" b="1" dirty="0"/>
              <a:t>parties in developing countries are rarely as well organized as communist parties. In </a:t>
            </a:r>
            <a:r>
              <a:rPr lang="en-IN" b="1" dirty="0" smtClean="0"/>
              <a:t>Turkey, </a:t>
            </a:r>
            <a:r>
              <a:rPr lang="en-IN" b="1" dirty="0"/>
              <a:t>the Republican People’s Party was more a cadre party than a mass-based party. In </a:t>
            </a:r>
            <a:r>
              <a:rPr lang="en-IN" b="1" dirty="0" smtClean="0"/>
              <a:t>Egypt, </a:t>
            </a:r>
            <a:r>
              <a:rPr lang="en-IN" b="1" dirty="0"/>
              <a:t>it was necessary to organize a core of professional politicians within the framework of a </a:t>
            </a:r>
            <a:r>
              <a:rPr lang="en-IN" b="1" dirty="0" err="1"/>
              <a:t>pseudoparty</a:t>
            </a:r>
            <a:r>
              <a:rPr lang="en-IN" b="1" dirty="0"/>
              <a:t> of the masses. In sub-Saharan </a:t>
            </a:r>
            <a:r>
              <a:rPr lang="en-IN" b="1" dirty="0" smtClean="0"/>
              <a:t>Africa, </a:t>
            </a:r>
            <a:r>
              <a:rPr lang="en-IN" b="1" dirty="0"/>
              <a:t>the parties were most often genuinely mass-based, but the membership appears to be motivated primarily by personal attachment to the leader or by tribal loyalties, and organization is not usually very strong. It is this weakness in organization that explained the secondary role played by such parties in government.</a:t>
            </a:r>
          </a:p>
        </p:txBody>
      </p:sp>
    </p:spTree>
    <p:extLst>
      <p:ext uri="{BB962C8B-B14F-4D97-AF65-F5344CB8AC3E}">
        <p14:creationId xmlns:p14="http://schemas.microsoft.com/office/powerpoint/2010/main" val="3706670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smtClean="0"/>
              <a:t>2. TWO-PARTY SYSTEMS: A </a:t>
            </a:r>
            <a:r>
              <a:rPr lang="en-IN" b="1" dirty="0"/>
              <a:t>two-party system is a system where two major political parties dominate politics within a government. One of the two parties typically holds a majority in the legislature and is usually referred to as </a:t>
            </a:r>
            <a:r>
              <a:rPr lang="en-IN" b="1" dirty="0" smtClean="0"/>
              <a:t>the ‘majority party’ </a:t>
            </a:r>
            <a:r>
              <a:rPr lang="en-IN" b="1" dirty="0"/>
              <a:t>while the other is the </a:t>
            </a:r>
            <a:r>
              <a:rPr lang="en-IN" b="1" dirty="0" smtClean="0"/>
              <a:t>‘minority party’.</a:t>
            </a:r>
          </a:p>
          <a:p>
            <a:pPr algn="just"/>
            <a:r>
              <a:rPr lang="en-IN" b="1" dirty="0"/>
              <a:t>A fundamental distinction must be made between the two-party system as it is found in the United States and as it is found in Great Britain. Although two major parties dominate political life in the two countries, the system operates in quite different ways</a:t>
            </a:r>
            <a:r>
              <a:rPr lang="en-IN" b="1" dirty="0" smtClean="0"/>
              <a:t>.</a:t>
            </a:r>
          </a:p>
          <a:p>
            <a:pPr algn="just"/>
            <a:r>
              <a:rPr lang="en-US" b="1" dirty="0" smtClean="0"/>
              <a:t>A) </a:t>
            </a:r>
            <a:r>
              <a:rPr lang="en-IN" b="1" dirty="0"/>
              <a:t>American two-party </a:t>
            </a:r>
            <a:r>
              <a:rPr lang="en-IN" b="1" dirty="0" smtClean="0"/>
              <a:t>system: The </a:t>
            </a:r>
            <a:r>
              <a:rPr lang="en-IN" b="1" dirty="0"/>
              <a:t>United States has always had a two-party system, first in the opposition between the Federalists and the Anti-Federalists and then in the competition between the Republicans and the Democrats. There have been frequent third-party movements in the history of the country, but they have always failed. Presidential elections seem to have played an important role in the formation of this type of two-party system. </a:t>
            </a:r>
          </a:p>
          <a:p>
            <a:pPr algn="just"/>
            <a:r>
              <a:rPr lang="en-US" b="1" dirty="0" smtClean="0"/>
              <a:t> </a:t>
            </a:r>
            <a:endParaRPr lang="en-IN" b="1" dirty="0"/>
          </a:p>
        </p:txBody>
      </p:sp>
    </p:spTree>
    <p:extLst>
      <p:ext uri="{BB962C8B-B14F-4D97-AF65-F5344CB8AC3E}">
        <p14:creationId xmlns:p14="http://schemas.microsoft.com/office/powerpoint/2010/main" val="2691078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The mechanism of a national election in so large a country has necessitated very large political organizations and, at the same time, relatively simplified choices for the voter</a:t>
            </a:r>
            <a:r>
              <a:rPr lang="en-IN" b="1" dirty="0" smtClean="0"/>
              <a:t>.</a:t>
            </a:r>
          </a:p>
          <a:p>
            <a:pPr algn="just"/>
            <a:endParaRPr lang="en-IN" b="1" dirty="0" smtClean="0"/>
          </a:p>
          <a:p>
            <a:pPr algn="just"/>
            <a:r>
              <a:rPr lang="en-IN" b="1" dirty="0" smtClean="0"/>
              <a:t>American </a:t>
            </a:r>
            <a:r>
              <a:rPr lang="en-IN" b="1" dirty="0"/>
              <a:t>parties are different from their counterparts in other Western countries. They are not tied in the same way to the great social and ideological movements that have so influenced the development of political life in Europe during the last two centuries. There have been socialist parties at various times in the history of the United States, but they have never challenged the dominance of the two major parties</a:t>
            </a:r>
            <a:r>
              <a:rPr lang="en-IN" b="1" dirty="0" smtClean="0"/>
              <a:t>.</a:t>
            </a:r>
          </a:p>
          <a:p>
            <a:pPr algn="just"/>
            <a:endParaRPr lang="en-IN" b="1" dirty="0" smtClean="0"/>
          </a:p>
          <a:p>
            <a:pPr algn="just"/>
            <a:r>
              <a:rPr lang="en-IN" b="1" dirty="0" smtClean="0"/>
              <a:t>In </a:t>
            </a:r>
            <a:r>
              <a:rPr lang="en-IN" b="1" dirty="0"/>
              <a:t>comparison with European political movements, therefore, American parties have appeared as two varieties of one liberal party, and within each party can be found a wide range of opinion, going from the right to the left.</a:t>
            </a:r>
          </a:p>
        </p:txBody>
      </p:sp>
    </p:spTree>
    <p:extLst>
      <p:ext uri="{BB962C8B-B14F-4D97-AF65-F5344CB8AC3E}">
        <p14:creationId xmlns:p14="http://schemas.microsoft.com/office/powerpoint/2010/main" val="4286787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The American parties have a flexible and decentralized structure, marked by the absence of discipline and rigid hierarchy. This was the structure of most of the cadre-type parties of the 19th century, a structure that most liberal parties have </a:t>
            </a:r>
            <a:r>
              <a:rPr lang="en-IN" b="1" dirty="0" smtClean="0"/>
              <a:t>retained. Organization </a:t>
            </a:r>
            <a:r>
              <a:rPr lang="en-IN" b="1" dirty="0"/>
              <a:t>may be relatively strong and homogeneous at the local level, but such control is much weaker on the state level and practically </a:t>
            </a:r>
            <a:r>
              <a:rPr lang="en-IN" b="1" dirty="0" smtClean="0"/>
              <a:t>non-existent </a:t>
            </a:r>
            <a:r>
              <a:rPr lang="en-IN" b="1" dirty="0"/>
              <a:t>on the national level. There is some truth to the observation that the United States has not two parties but 100—that is, two in each state. But it is also true that each party develops a certain degree of national unity for the presidential election and that the leadership of the president within his party gives the victorious party some cohesion</a:t>
            </a:r>
            <a:r>
              <a:rPr lang="en-IN" b="1" dirty="0" smtClean="0"/>
              <a:t>.</a:t>
            </a:r>
            <a:endParaRPr lang="en-IN" b="1" dirty="0"/>
          </a:p>
          <a:p>
            <a:pPr algn="just"/>
            <a:r>
              <a:rPr lang="en-IN" b="1" dirty="0"/>
              <a:t>The lack of rigid party structure has historically encouraged bipartisanship between Republican and Democratic members of Congress. </a:t>
            </a:r>
          </a:p>
          <a:p>
            <a:pPr algn="just"/>
            <a:r>
              <a:rPr lang="en-US" b="1" dirty="0" smtClean="0"/>
              <a:t> </a:t>
            </a:r>
            <a:endParaRPr lang="en-IN" b="1" dirty="0"/>
          </a:p>
        </p:txBody>
      </p:sp>
    </p:spTree>
    <p:extLst>
      <p:ext uri="{BB962C8B-B14F-4D97-AF65-F5344CB8AC3E}">
        <p14:creationId xmlns:p14="http://schemas.microsoft.com/office/powerpoint/2010/main" val="718103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Through the 20th century, liberal Republicans and Democrats tended to ally against conservative Republicans and Democrats. Yet neither bloc was stable, and the alignment varied from one vote to </a:t>
            </a:r>
            <a:r>
              <a:rPr lang="en-IN" b="1" dirty="0" smtClean="0"/>
              <a:t>another. As </a:t>
            </a:r>
            <a:r>
              <a:rPr lang="en-IN" b="1" dirty="0"/>
              <a:t>a consequence, despite the existence of a two-party system, no stable legislative majority was possible. In order to have his budget adopted and his legislation passed, the president of the United States was forced to carefully gather the necessary votes on every question, bearing the wearisome task of constantly forming </a:t>
            </a:r>
            <a:r>
              <a:rPr lang="en-IN" b="1" dirty="0" smtClean="0"/>
              <a:t>alliances.</a:t>
            </a:r>
          </a:p>
          <a:p>
            <a:pPr algn="just"/>
            <a:endParaRPr lang="en-IN" b="1" dirty="0"/>
          </a:p>
          <a:p>
            <a:pPr algn="just"/>
            <a:r>
              <a:rPr lang="en-IN" b="1" dirty="0" smtClean="0"/>
              <a:t>The </a:t>
            </a:r>
            <a:r>
              <a:rPr lang="en-IN" b="1" dirty="0"/>
              <a:t>American two-party system was thus a pseudo-two-party system, because each party provided only a loose framework within which shifting coalitions were formed. Against this general tendency, however, voting has become increasingly partisan since about the first decade of the 21st century.</a:t>
            </a:r>
          </a:p>
          <a:p>
            <a:pPr algn="just"/>
            <a:r>
              <a:rPr lang="en-US" b="1" dirty="0" smtClean="0"/>
              <a:t> </a:t>
            </a:r>
            <a:endParaRPr lang="en-IN" b="1" dirty="0"/>
          </a:p>
        </p:txBody>
      </p:sp>
    </p:spTree>
    <p:extLst>
      <p:ext uri="{BB962C8B-B14F-4D97-AF65-F5344CB8AC3E}">
        <p14:creationId xmlns:p14="http://schemas.microsoft.com/office/powerpoint/2010/main" val="108217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US" b="1" dirty="0"/>
              <a:t>B</a:t>
            </a:r>
            <a:r>
              <a:rPr lang="en-US" b="1" dirty="0" smtClean="0"/>
              <a:t>) </a:t>
            </a:r>
            <a:r>
              <a:rPr lang="en-IN" b="1" dirty="0" smtClean="0"/>
              <a:t>BRITISH TWO-PARTY SYSTEM</a:t>
            </a:r>
          </a:p>
          <a:p>
            <a:pPr algn="just"/>
            <a:r>
              <a:rPr lang="en-IN" b="1" dirty="0" smtClean="0"/>
              <a:t>Another </a:t>
            </a:r>
            <a:r>
              <a:rPr lang="en-IN" b="1" dirty="0"/>
              <a:t>form of the two-party system is operative in Great Britain and in New Zealand. The situation in Australia is affected somewhat by the presence of a third party, the Nationals (formerly the Australian Country Party). A tight alliance between the Nationals and the National Party of Australia introduces, however, a rather rigid bipolarization with the Labour Party. The system thus tends to operate on a two-party basis. Canada also possesses what is essentially a two-party system: Liberals or Conservatives have usually been able to form a working majority without the help of small, regionally based parties. The country has, however, deviated from this pattern since the 1990s, with the election of the Bloc Québécois (1993) and the New Democratic Party (2011) as the country’s official opposition.</a:t>
            </a:r>
          </a:p>
        </p:txBody>
      </p:sp>
    </p:spTree>
    <p:extLst>
      <p:ext uri="{BB962C8B-B14F-4D97-AF65-F5344CB8AC3E}">
        <p14:creationId xmlns:p14="http://schemas.microsoft.com/office/powerpoint/2010/main" val="447460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Great Britain has had two successive two-party alignments: Conservative and Liberal prior to 1914 and Conservative and Labour since 1935. The period from 1920 to 1935 constituted an intermediate phase between the two. Britain’s Conservative Party is actually a Conservative-Liberal Party, resulting from a fusion of the essential elements of the two great 19th-century parties. Despite the name Conservative, its ideology corresponds to political and economic liberalism. A similar observation could be made about the other major European conservative parties, such as the German Christian Democratic Party</a:t>
            </a:r>
            <a:r>
              <a:rPr lang="en-IN" b="1" dirty="0" smtClean="0"/>
              <a:t>.</a:t>
            </a:r>
            <a:endParaRPr lang="en-US" b="1" dirty="0"/>
          </a:p>
          <a:p>
            <a:pPr algn="just"/>
            <a:r>
              <a:rPr lang="en-IN" b="1" dirty="0"/>
              <a:t>The British two-party system depends on the existence of rigid parties; that is, parties in which there is effective discipline regarding parliamentary voting patterns. In every important vote, all party members are required to vote as a bloc and to follow to the letter the directives that they agreed upon collectively or that were decided for them by the party leaders.</a:t>
            </a:r>
          </a:p>
        </p:txBody>
      </p:sp>
    </p:spTree>
    <p:extLst>
      <p:ext uri="{BB962C8B-B14F-4D97-AF65-F5344CB8AC3E}">
        <p14:creationId xmlns:p14="http://schemas.microsoft.com/office/powerpoint/2010/main" val="3076104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US" b="1" dirty="0" smtClean="0"/>
              <a:t> </a:t>
            </a:r>
            <a:r>
              <a:rPr lang="en-IN" b="1" dirty="0"/>
              <a:t>A relative flexibility may at times be tolerated, but only to the extent that such a policy does not compromise the action of the government. It may be admissible for some party members to abstain from voting if their abstention does not alter the results of the vote. Thus, the leader of the majority party (who is at the same time the prime minister) is likely to remain in power throughout the session of Parliament, and the legislation he or she proposes will likely be adopted. There is no longer any real separation of power between the executive and legislative branches, for the government and its parliamentary majority form a homogeneous and solid bloc before which the opposition has no power other than to make its criticisms known. During the four or five years for which a Parliament meets, the majority in power is completely in control, and only internal difficulties within the majority party can limit its power.</a:t>
            </a:r>
          </a:p>
        </p:txBody>
      </p:sp>
    </p:spTree>
    <p:extLst>
      <p:ext uri="{BB962C8B-B14F-4D97-AF65-F5344CB8AC3E}">
        <p14:creationId xmlns:p14="http://schemas.microsoft.com/office/powerpoint/2010/main" val="324594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2800" b="1" dirty="0" smtClean="0"/>
              <a:t>POLITICAL PARTY: CONCEPT</a:t>
            </a:r>
          </a:p>
          <a:p>
            <a:pPr algn="just"/>
            <a:endParaRPr lang="en-IN" sz="2800" b="1" dirty="0" smtClean="0"/>
          </a:p>
          <a:p>
            <a:pPr algn="just"/>
            <a:r>
              <a:rPr lang="en-IN" sz="2400" b="1" dirty="0" smtClean="0"/>
              <a:t>Political </a:t>
            </a:r>
            <a:r>
              <a:rPr lang="en-IN" sz="2400" b="1" dirty="0"/>
              <a:t>party, a group of persons organized to acquire and exercise political </a:t>
            </a:r>
            <a:r>
              <a:rPr lang="en-IN" sz="2400" b="1" dirty="0" smtClean="0"/>
              <a:t>power. The </a:t>
            </a:r>
            <a:r>
              <a:rPr lang="en-IN" sz="2400" b="1" dirty="0"/>
              <a:t>obvious way to obtain such power is to gain control of the government, but political parties also exercise power by influencing the policies of governments not under their control.</a:t>
            </a:r>
          </a:p>
          <a:p>
            <a:pPr algn="just"/>
            <a:r>
              <a:rPr lang="en-IN" sz="2400" b="1" dirty="0" smtClean="0"/>
              <a:t>Political </a:t>
            </a:r>
            <a:r>
              <a:rPr lang="en-IN" sz="2400" b="1" dirty="0"/>
              <a:t>parties originated in their modern form in Europe and the United States in the 19th century, along with the electoral and parliamentary systems, whose development reflects the evolution of parties. The term </a:t>
            </a:r>
            <a:r>
              <a:rPr lang="en-IN" sz="2400" b="1" dirty="0" smtClean="0"/>
              <a:t>‘party’ </a:t>
            </a:r>
            <a:r>
              <a:rPr lang="en-IN" sz="2400" b="1" dirty="0"/>
              <a:t>has since come to be applied to all organized groups seeking political power, whether by democratic elections or by revolution.</a:t>
            </a:r>
            <a:endParaRPr lang="en-IN" sz="2400" b="1" dirty="0" smtClean="0"/>
          </a:p>
        </p:txBody>
      </p:sp>
    </p:spTree>
    <p:extLst>
      <p:ext uri="{BB962C8B-B14F-4D97-AF65-F5344CB8AC3E}">
        <p14:creationId xmlns:p14="http://schemas.microsoft.com/office/powerpoint/2010/main" val="3985318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Since each party </a:t>
            </a:r>
            <a:r>
              <a:rPr lang="en-IN" b="1" dirty="0" smtClean="0"/>
              <a:t>in Britain is </a:t>
            </a:r>
            <a:r>
              <a:rPr lang="en-IN" b="1" dirty="0"/>
              <a:t>made up of a disciplined group with a recognized leader who becomes prime minister if his or her party wins the legislative elections, these elections perform the function of selecting both the legislature and the government. In voting to make one of the party leaders the head of the government, the British assure the leader of a disciplined parliamentary majority. The result is a political system that is at once stable, democratic, and strong; and many would argue that it is more stable, more democratic, and stronger than systems anywhere else.</a:t>
            </a:r>
            <a:r>
              <a:rPr lang="en-US" b="1" dirty="0" smtClean="0"/>
              <a:t> </a:t>
            </a:r>
            <a:endParaRPr lang="en-US" b="1" dirty="0"/>
          </a:p>
          <a:p>
            <a:pPr algn="just"/>
            <a:endParaRPr lang="en-US" b="1" dirty="0" smtClean="0"/>
          </a:p>
          <a:p>
            <a:pPr algn="just"/>
            <a:r>
              <a:rPr lang="en-US" b="1" dirty="0" smtClean="0"/>
              <a:t>3. </a:t>
            </a:r>
            <a:r>
              <a:rPr lang="en-IN" b="1" dirty="0" smtClean="0"/>
              <a:t>MULTIPARTY SYSTEMS: A </a:t>
            </a:r>
            <a:r>
              <a:rPr lang="en-IN" b="1" dirty="0"/>
              <a:t>multi-party system is a system in which multiple political parties have the capacity to gain control of government offices, separately or in coalition. Apart from </a:t>
            </a:r>
            <a:r>
              <a:rPr lang="en-IN" b="1" dirty="0" smtClean="0"/>
              <a:t>one-party and </a:t>
            </a:r>
            <a:r>
              <a:rPr lang="en-IN" b="1" dirty="0"/>
              <a:t>two-party systems, multi-party systems tend to be more common in parliamentary systems than presidential </a:t>
            </a:r>
            <a:r>
              <a:rPr lang="en-IN" b="1" dirty="0" smtClean="0"/>
              <a:t>systems.</a:t>
            </a:r>
            <a:endParaRPr lang="en-IN" b="1" dirty="0"/>
          </a:p>
          <a:p>
            <a:pPr algn="just"/>
            <a:r>
              <a:rPr lang="en-IN" b="1" dirty="0"/>
              <a:t> </a:t>
            </a:r>
          </a:p>
          <a:p>
            <a:pPr algn="just"/>
            <a:endParaRPr lang="en-IN" b="1" dirty="0"/>
          </a:p>
        </p:txBody>
      </p:sp>
    </p:spTree>
    <p:extLst>
      <p:ext uri="{BB962C8B-B14F-4D97-AF65-F5344CB8AC3E}">
        <p14:creationId xmlns:p14="http://schemas.microsoft.com/office/powerpoint/2010/main" val="843096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US" b="1" i="1" u="sng" dirty="0" smtClean="0"/>
              <a:t>Some of the key features of multiparty systems:</a:t>
            </a:r>
            <a:endParaRPr lang="en-IN" b="1" i="1" u="sng" dirty="0" smtClean="0"/>
          </a:p>
          <a:p>
            <a:pPr marL="342900" indent="-342900" algn="just">
              <a:buFont typeface="Wingdings" pitchFamily="2" charset="2"/>
              <a:buChar char="v"/>
            </a:pPr>
            <a:r>
              <a:rPr lang="en-IN" b="1" dirty="0" smtClean="0"/>
              <a:t>Different </a:t>
            </a:r>
            <a:r>
              <a:rPr lang="en-IN" b="1" dirty="0"/>
              <a:t>parties exist and operate, including anti-system; </a:t>
            </a:r>
            <a:r>
              <a:rPr lang="en-IN" b="1" dirty="0" smtClean="0"/>
              <a:t>not </a:t>
            </a:r>
            <a:r>
              <a:rPr lang="en-IN" b="1" dirty="0"/>
              <a:t>revolutionary </a:t>
            </a:r>
            <a:r>
              <a:rPr lang="en-IN" b="1" dirty="0" smtClean="0"/>
              <a:t>character</a:t>
            </a:r>
            <a:endParaRPr lang="en-IN" b="1" dirty="0"/>
          </a:p>
          <a:p>
            <a:pPr marL="342900" indent="-342900" algn="just">
              <a:buFont typeface="Wingdings" pitchFamily="2" charset="2"/>
              <a:buChar char="v"/>
            </a:pPr>
            <a:r>
              <a:rPr lang="en-IN" b="1" dirty="0" smtClean="0"/>
              <a:t>The </a:t>
            </a:r>
            <a:r>
              <a:rPr lang="en-IN" b="1" dirty="0"/>
              <a:t>degree of ideological distance may be discovered between different </a:t>
            </a:r>
            <a:r>
              <a:rPr lang="en-IN" b="1" dirty="0" smtClean="0"/>
              <a:t>parties</a:t>
            </a:r>
            <a:endParaRPr lang="en-IN" b="1" dirty="0"/>
          </a:p>
          <a:p>
            <a:pPr marL="342900" indent="-342900" algn="just">
              <a:buFont typeface="Wingdings" pitchFamily="2" charset="2"/>
              <a:buChar char="v"/>
            </a:pPr>
            <a:r>
              <a:rPr lang="en-IN" b="1" dirty="0" smtClean="0"/>
              <a:t>Existence </a:t>
            </a:r>
            <a:r>
              <a:rPr lang="en-IN" b="1" dirty="0"/>
              <a:t>of </a:t>
            </a:r>
            <a:r>
              <a:rPr lang="en-IN" b="1" dirty="0" smtClean="0"/>
              <a:t>different </a:t>
            </a:r>
            <a:r>
              <a:rPr lang="en-IN" b="1" dirty="0"/>
              <a:t>parties differing not only in policies but more importantly on principal </a:t>
            </a:r>
            <a:r>
              <a:rPr lang="en-IN" b="1" dirty="0" smtClean="0"/>
              <a:t>fundamentals</a:t>
            </a:r>
            <a:endParaRPr lang="en-IN" b="1" dirty="0"/>
          </a:p>
          <a:p>
            <a:pPr marL="342900" indent="-342900" algn="just">
              <a:buFont typeface="Wingdings" pitchFamily="2" charset="2"/>
              <a:buChar char="v"/>
            </a:pPr>
            <a:r>
              <a:rPr lang="en-IN" b="1" dirty="0" smtClean="0"/>
              <a:t>Existence </a:t>
            </a:r>
            <a:r>
              <a:rPr lang="en-IN" b="1" dirty="0"/>
              <a:t>of irresponsible opposition- </a:t>
            </a:r>
            <a:r>
              <a:rPr lang="en-IN" b="1" dirty="0" smtClean="0"/>
              <a:t>lacks </a:t>
            </a:r>
            <a:r>
              <a:rPr lang="en-IN" b="1" dirty="0"/>
              <a:t>a strong well-organised opposition party</a:t>
            </a:r>
          </a:p>
          <a:p>
            <a:pPr marL="342900" indent="-342900" algn="just">
              <a:buFont typeface="Wingdings" pitchFamily="2" charset="2"/>
              <a:buChar char="v"/>
            </a:pPr>
            <a:r>
              <a:rPr lang="en-IN" b="1" dirty="0" smtClean="0"/>
              <a:t>The </a:t>
            </a:r>
            <a:r>
              <a:rPr lang="en-IN" b="1" dirty="0"/>
              <a:t>ruling party or other ones may cause inflationary disequilibrium by making tall promises to the </a:t>
            </a:r>
            <a:r>
              <a:rPr lang="en-IN" b="1" dirty="0" smtClean="0"/>
              <a:t>voters</a:t>
            </a:r>
          </a:p>
          <a:p>
            <a:pPr marL="342900" indent="-342900" algn="just">
              <a:buFont typeface="Wingdings" pitchFamily="2" charset="2"/>
              <a:buChar char="v"/>
            </a:pPr>
            <a:r>
              <a:rPr lang="en-IN" b="1" dirty="0"/>
              <a:t>Multi-party </a:t>
            </a:r>
            <a:r>
              <a:rPr lang="en-IN" b="1" dirty="0" smtClean="0"/>
              <a:t>coalitions- for </a:t>
            </a:r>
            <a:r>
              <a:rPr lang="en-IN" b="1" dirty="0"/>
              <a:t>example a far left and center left party coming together to pass </a:t>
            </a:r>
            <a:r>
              <a:rPr lang="en-IN" b="1" dirty="0" smtClean="0"/>
              <a:t>legislation</a:t>
            </a:r>
          </a:p>
          <a:p>
            <a:pPr marL="342900" indent="-342900" algn="just">
              <a:buFont typeface="Wingdings" pitchFamily="2" charset="2"/>
              <a:buChar char="v"/>
            </a:pPr>
            <a:r>
              <a:rPr lang="en-US" b="1" dirty="0" smtClean="0"/>
              <a:t>Wider Representation to different societal groups and communities </a:t>
            </a:r>
          </a:p>
          <a:p>
            <a:pPr marL="342900" indent="-342900" algn="just">
              <a:buFont typeface="Wingdings" pitchFamily="2" charset="2"/>
              <a:buChar char="v"/>
            </a:pPr>
            <a:r>
              <a:rPr lang="en-US" b="1" dirty="0" smtClean="0"/>
              <a:t>Expensive Exercise</a:t>
            </a:r>
            <a:endParaRPr lang="en-IN" b="1" dirty="0" smtClean="0"/>
          </a:p>
          <a:p>
            <a:pPr marL="342900" indent="-342900" algn="just">
              <a:buFont typeface="Wingdings" pitchFamily="2" charset="2"/>
              <a:buChar char="v"/>
            </a:pPr>
            <a:endParaRPr lang="en-IN" b="1" dirty="0"/>
          </a:p>
        </p:txBody>
      </p:sp>
    </p:spTree>
    <p:extLst>
      <p:ext uri="{BB962C8B-B14F-4D97-AF65-F5344CB8AC3E}">
        <p14:creationId xmlns:p14="http://schemas.microsoft.com/office/powerpoint/2010/main" val="206388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3200" b="1" dirty="0" smtClean="0"/>
              <a:t>CONCLUSION</a:t>
            </a:r>
            <a:r>
              <a:rPr lang="en-US" b="1" dirty="0" smtClean="0"/>
              <a:t> </a:t>
            </a:r>
          </a:p>
          <a:p>
            <a:endParaRPr lang="en-US" b="1" dirty="0" smtClean="0"/>
          </a:p>
          <a:p>
            <a:pPr algn="just"/>
            <a:r>
              <a:rPr lang="en-IN" sz="2800" b="1" dirty="0"/>
              <a:t>Party system is one of the many factors of a healthy democratic process. It enables the people to be represented to the </a:t>
            </a:r>
            <a:r>
              <a:rPr lang="en-IN" sz="2800" b="1" dirty="0" smtClean="0"/>
              <a:t>government. Highlights </a:t>
            </a:r>
            <a:r>
              <a:rPr lang="en-IN" sz="2800" b="1" dirty="0"/>
              <a:t>their participation in the political process of the state provided that their claims are considered by the party politicians in concocting their platforms, and in the long run, will be a guide in framing policies</a:t>
            </a:r>
            <a:r>
              <a:rPr lang="en-IN" sz="2800" b="1" dirty="0" smtClean="0"/>
              <a:t>.</a:t>
            </a:r>
          </a:p>
          <a:p>
            <a:pPr algn="just"/>
            <a:endParaRPr lang="en-US" b="1" dirty="0"/>
          </a:p>
          <a:p>
            <a:pPr algn="just"/>
            <a:endParaRPr lang="en-US" b="1" dirty="0" smtClean="0"/>
          </a:p>
          <a:p>
            <a:pPr algn="just"/>
            <a:endParaRPr lang="en-US" b="1" dirty="0"/>
          </a:p>
          <a:p>
            <a:r>
              <a:rPr lang="en-US" sz="2800" b="1" dirty="0" smtClean="0"/>
              <a:t>***The End***</a:t>
            </a:r>
            <a:endParaRPr lang="en-IN" sz="2800" b="1" dirty="0"/>
          </a:p>
          <a:p>
            <a:pPr algn="just"/>
            <a:r>
              <a:rPr lang="en-IN" sz="2800" b="1" dirty="0"/>
              <a:t> </a:t>
            </a:r>
            <a:endParaRPr lang="en-IN" b="1" dirty="0"/>
          </a:p>
          <a:p>
            <a:pPr algn="just"/>
            <a:endParaRPr lang="en-IN" b="1" dirty="0"/>
          </a:p>
        </p:txBody>
      </p:sp>
    </p:spTree>
    <p:extLst>
      <p:ext uri="{BB962C8B-B14F-4D97-AF65-F5344CB8AC3E}">
        <p14:creationId xmlns:p14="http://schemas.microsoft.com/office/powerpoint/2010/main" val="3376525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2800" b="1" dirty="0" smtClean="0"/>
              <a:t>TYPES OF PARTY</a:t>
            </a:r>
          </a:p>
          <a:p>
            <a:pPr algn="just"/>
            <a:r>
              <a:rPr lang="en-IN" b="1" dirty="0" smtClean="0"/>
              <a:t>1. CADRE PARTIES</a:t>
            </a:r>
            <a:endParaRPr lang="en-IN" b="1" dirty="0"/>
          </a:p>
          <a:p>
            <a:pPr algn="just"/>
            <a:r>
              <a:rPr lang="en-IN" b="1" dirty="0" smtClean="0"/>
              <a:t>• Cadre parties developed </a:t>
            </a:r>
            <a:r>
              <a:rPr lang="en-IN" b="1" dirty="0"/>
              <a:t>in Europe and America during the 19th century. </a:t>
            </a:r>
          </a:p>
          <a:p>
            <a:pPr algn="just"/>
            <a:r>
              <a:rPr lang="en-IN" b="1" dirty="0" smtClean="0"/>
              <a:t>• Dominated </a:t>
            </a:r>
            <a:r>
              <a:rPr lang="en-IN" b="1" dirty="0"/>
              <a:t>by an informal group of leaders who saw little point in building up a mass organization.</a:t>
            </a:r>
          </a:p>
          <a:p>
            <a:pPr algn="just"/>
            <a:r>
              <a:rPr lang="en-IN" b="1" dirty="0" smtClean="0"/>
              <a:t>• The </a:t>
            </a:r>
            <a:r>
              <a:rPr lang="en-IN" b="1" dirty="0"/>
              <a:t>mass of people were limited to the role of </a:t>
            </a:r>
            <a:r>
              <a:rPr lang="en-IN" b="1" dirty="0" smtClean="0"/>
              <a:t>spectators rather </a:t>
            </a:r>
            <a:r>
              <a:rPr lang="en-IN" b="1" dirty="0"/>
              <a:t>than that of active participants.</a:t>
            </a:r>
            <a:endParaRPr lang="en-IN" b="1" dirty="0" smtClean="0"/>
          </a:p>
          <a:p>
            <a:pPr algn="just"/>
            <a:r>
              <a:rPr lang="en-IN" b="1" dirty="0"/>
              <a:t>• The cadre parties of the </a:t>
            </a:r>
            <a:r>
              <a:rPr lang="en-IN" b="1" dirty="0" smtClean="0"/>
              <a:t>19</a:t>
            </a:r>
            <a:r>
              <a:rPr lang="en-IN" b="1" baseline="30000" dirty="0" smtClean="0"/>
              <a:t>th</a:t>
            </a:r>
            <a:r>
              <a:rPr lang="en-IN" b="1" dirty="0"/>
              <a:t> </a:t>
            </a:r>
            <a:r>
              <a:rPr lang="en-IN" b="1" dirty="0" smtClean="0"/>
              <a:t>century </a:t>
            </a:r>
            <a:r>
              <a:rPr lang="en-IN" b="1" dirty="0"/>
              <a:t>reflected a fundamental conflict between two classes: the aristocracy on the one hand and the bourgeoisie on the other. The former, composed of landowners, depended upon rural estates on which a generally unlettered peasantry was held back by a traditionalist clergy. The bourgeoisie, made up of industrialists, merchants, tradesmen, bankers, financiers, and professional people, depended upon the lower classes of clerks and industrial workers in the cities. </a:t>
            </a:r>
          </a:p>
          <a:p>
            <a:pPr algn="just"/>
            <a:r>
              <a:rPr lang="en-IN" b="1" dirty="0"/>
              <a:t>•</a:t>
            </a:r>
          </a:p>
          <a:p>
            <a:pPr algn="just"/>
            <a:r>
              <a:rPr lang="en-IN" b="1" dirty="0"/>
              <a:t> </a:t>
            </a:r>
          </a:p>
          <a:p>
            <a:pPr algn="just"/>
            <a:endParaRPr lang="en-IN" b="1" dirty="0"/>
          </a:p>
        </p:txBody>
      </p:sp>
    </p:spTree>
    <p:extLst>
      <p:ext uri="{BB962C8B-B14F-4D97-AF65-F5344CB8AC3E}">
        <p14:creationId xmlns:p14="http://schemas.microsoft.com/office/powerpoint/2010/main" val="1038703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2. </a:t>
            </a:r>
            <a:r>
              <a:rPr lang="en-IN" b="1" dirty="0" smtClean="0"/>
              <a:t>MASS PARTIES</a:t>
            </a:r>
            <a:endParaRPr lang="en-IN" b="1" dirty="0"/>
          </a:p>
          <a:p>
            <a:pPr algn="just"/>
            <a:r>
              <a:rPr lang="en-IN" b="1" dirty="0"/>
              <a:t>• Mass-based parties, on the other hand, unite hundreds of thousands of followers, sometimes millions. But the number of members is not the only criterion of a mass-based party. The essential factor is that such a party attempts to base itself on an appeal to the masses</a:t>
            </a:r>
            <a:r>
              <a:rPr lang="en-IN" b="1" dirty="0" smtClean="0"/>
              <a:t>.</a:t>
            </a:r>
            <a:endParaRPr lang="en-IN" b="1" dirty="0"/>
          </a:p>
          <a:p>
            <a:pPr algn="just"/>
            <a:r>
              <a:rPr lang="en-IN" b="1" dirty="0"/>
              <a:t>• At the end of the </a:t>
            </a:r>
            <a:r>
              <a:rPr lang="en-IN" b="1" dirty="0" smtClean="0"/>
              <a:t>19</a:t>
            </a:r>
            <a:r>
              <a:rPr lang="en-IN" b="1" baseline="30000" dirty="0" smtClean="0"/>
              <a:t>th</a:t>
            </a:r>
            <a:r>
              <a:rPr lang="en-IN" b="1" dirty="0" smtClean="0"/>
              <a:t> century, the </a:t>
            </a:r>
            <a:r>
              <a:rPr lang="en-IN" b="1" dirty="0"/>
              <a:t>socialist parties of continental Europe organized themselves on a mass basis in order to educate and organize the growing population of labourers and wage </a:t>
            </a:r>
            <a:r>
              <a:rPr lang="en-IN" b="1" dirty="0" smtClean="0"/>
              <a:t>earners and </a:t>
            </a:r>
            <a:r>
              <a:rPr lang="en-IN" b="1" dirty="0"/>
              <a:t>to gather the </a:t>
            </a:r>
            <a:r>
              <a:rPr lang="en-IN" b="1" dirty="0" smtClean="0"/>
              <a:t>funds necessary for contesting elections.</a:t>
            </a:r>
          </a:p>
          <a:p>
            <a:pPr algn="just"/>
            <a:r>
              <a:rPr lang="en-IN" b="1" dirty="0"/>
              <a:t>• Places heavy emphasis on broadening membership and construct a wide electoral base</a:t>
            </a:r>
            <a:r>
              <a:rPr lang="en-IN" b="1" dirty="0" smtClean="0"/>
              <a:t>.</a:t>
            </a:r>
            <a:endParaRPr lang="en-IN" b="1" dirty="0"/>
          </a:p>
          <a:p>
            <a:pPr algn="just"/>
            <a:r>
              <a:rPr lang="en-IN" b="1" dirty="0" smtClean="0"/>
              <a:t>3. CATCH-ALL PARTIES</a:t>
            </a:r>
          </a:p>
          <a:p>
            <a:pPr algn="just"/>
            <a:r>
              <a:rPr lang="en-IN" b="1" dirty="0" smtClean="0"/>
              <a:t>• </a:t>
            </a:r>
            <a:r>
              <a:rPr lang="en-IN" b="1" dirty="0"/>
              <a:t>Parties that drastically reduce their ideological baggage in order to appeal to the largest possible number of voters</a:t>
            </a:r>
            <a:r>
              <a:rPr lang="en-IN" b="1" dirty="0" smtClean="0"/>
              <a:t>.</a:t>
            </a:r>
          </a:p>
          <a:p>
            <a:pPr algn="just"/>
            <a:r>
              <a:rPr lang="en-IN" b="1" dirty="0" smtClean="0"/>
              <a:t>• Attracts </a:t>
            </a:r>
            <a:r>
              <a:rPr lang="en-IN" b="1" dirty="0"/>
              <a:t>people from all </a:t>
            </a:r>
            <a:r>
              <a:rPr lang="en-IN" b="1" dirty="0" smtClean="0"/>
              <a:t>sections and communities.</a:t>
            </a:r>
            <a:endParaRPr lang="en-IN" b="1" dirty="0"/>
          </a:p>
        </p:txBody>
      </p:sp>
    </p:spTree>
    <p:extLst>
      <p:ext uri="{BB962C8B-B14F-4D97-AF65-F5344CB8AC3E}">
        <p14:creationId xmlns:p14="http://schemas.microsoft.com/office/powerpoint/2010/main" val="370630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3200" b="1" dirty="0" smtClean="0"/>
              <a:t>LEFT AND RIGHT WING PARTIES</a:t>
            </a:r>
          </a:p>
          <a:p>
            <a:endParaRPr lang="en-IN" b="1" dirty="0"/>
          </a:p>
          <a:p>
            <a:pPr algn="just"/>
            <a:r>
              <a:rPr lang="en-IN" sz="2800" b="1" dirty="0"/>
              <a:t>• </a:t>
            </a:r>
            <a:r>
              <a:rPr lang="en-IN" sz="2800" b="1" dirty="0" smtClean="0"/>
              <a:t>The Left-wing parties are </a:t>
            </a:r>
            <a:r>
              <a:rPr lang="en-IN" sz="2800" b="1" dirty="0"/>
              <a:t>characterized by a commitment to change, in the form of </a:t>
            </a:r>
            <a:r>
              <a:rPr lang="en-IN" sz="2800" b="1" dirty="0" smtClean="0"/>
              <a:t>wholesale economic transformation. For examples: progressive</a:t>
            </a:r>
            <a:r>
              <a:rPr lang="en-IN" sz="2800" b="1" dirty="0"/>
              <a:t>, socialist and communist </a:t>
            </a:r>
            <a:r>
              <a:rPr lang="en-IN" sz="2800" b="1" dirty="0" smtClean="0"/>
              <a:t>parties.</a:t>
            </a:r>
          </a:p>
          <a:p>
            <a:pPr algn="just"/>
            <a:endParaRPr lang="en-IN" sz="2800" b="1" dirty="0"/>
          </a:p>
          <a:p>
            <a:pPr algn="just"/>
            <a:r>
              <a:rPr lang="en-IN" sz="2800" b="1" dirty="0"/>
              <a:t>• </a:t>
            </a:r>
            <a:r>
              <a:rPr lang="en-IN" sz="2800" b="1" dirty="0" smtClean="0"/>
              <a:t>The Right-wing parties, generally, </a:t>
            </a:r>
            <a:r>
              <a:rPr lang="en-IN" sz="2800" b="1" dirty="0"/>
              <a:t>uphold the existing social order and are, in that sense, a force for </a:t>
            </a:r>
            <a:r>
              <a:rPr lang="en-IN" sz="2800" b="1" dirty="0" smtClean="0"/>
              <a:t>continuity. For example: conservative </a:t>
            </a:r>
            <a:r>
              <a:rPr lang="en-IN" sz="2800" b="1" dirty="0"/>
              <a:t>and fascist </a:t>
            </a:r>
            <a:r>
              <a:rPr lang="en-IN" sz="2800" b="1" dirty="0" smtClean="0"/>
              <a:t>parties.</a:t>
            </a:r>
            <a:endParaRPr lang="en-IN" sz="2800" b="1" dirty="0"/>
          </a:p>
          <a:p>
            <a:r>
              <a:rPr lang="en-IN" b="1" dirty="0"/>
              <a:t> </a:t>
            </a:r>
          </a:p>
          <a:p>
            <a:endParaRPr lang="en-IN" b="1" dirty="0"/>
          </a:p>
        </p:txBody>
      </p:sp>
    </p:spTree>
    <p:extLst>
      <p:ext uri="{BB962C8B-B14F-4D97-AF65-F5344CB8AC3E}">
        <p14:creationId xmlns:p14="http://schemas.microsoft.com/office/powerpoint/2010/main" val="671108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332656"/>
            <a:ext cx="8640960" cy="6408712"/>
          </a:xfrm>
        </p:spPr>
        <p:txBody>
          <a:bodyPr/>
          <a:lstStyle/>
          <a:p>
            <a:r>
              <a:rPr lang="en-US" sz="2800" b="1" dirty="0" smtClean="0"/>
              <a:t>FUNCTIONS OF PARTIES </a:t>
            </a:r>
            <a:endParaRPr lang="en-IN" b="1" dirty="0" smtClean="0"/>
          </a:p>
          <a:p>
            <a:pPr algn="just"/>
            <a:r>
              <a:rPr lang="en-IN" sz="2250" b="1" dirty="0" smtClean="0"/>
              <a:t>1. Representation: The </a:t>
            </a:r>
            <a:r>
              <a:rPr lang="en-IN" sz="2250" b="1" dirty="0"/>
              <a:t>capacity of parties to respond to and articulate the views of both members and the voters</a:t>
            </a:r>
            <a:r>
              <a:rPr lang="en-IN" sz="2250" b="1" dirty="0" smtClean="0"/>
              <a:t>. They represent people’s concerns and needs at both governmental and non-governmental platforms.</a:t>
            </a:r>
          </a:p>
          <a:p>
            <a:pPr algn="just"/>
            <a:r>
              <a:rPr lang="en-IN" sz="2250" b="1" dirty="0"/>
              <a:t>2. Organization of government: Parties help with the formation of governments.</a:t>
            </a:r>
          </a:p>
          <a:p>
            <a:pPr algn="just"/>
            <a:r>
              <a:rPr lang="en-IN" sz="2250" b="1" dirty="0" smtClean="0"/>
              <a:t>3. Elite </a:t>
            </a:r>
            <a:r>
              <a:rPr lang="en-IN" sz="2250" b="1" dirty="0"/>
              <a:t>formation and recruitment: Parties are responsible for providing states with </a:t>
            </a:r>
            <a:r>
              <a:rPr lang="en-IN" sz="2250" b="1" dirty="0" smtClean="0"/>
              <a:t>their political leaders. They also provide </a:t>
            </a:r>
            <a:r>
              <a:rPr lang="en-IN" sz="2250" b="1" dirty="0"/>
              <a:t>a training ground for politicians; equipping them with skills, knowledge and experience</a:t>
            </a:r>
            <a:r>
              <a:rPr lang="en-IN" sz="2250" b="1" dirty="0" smtClean="0"/>
              <a:t>.</a:t>
            </a:r>
          </a:p>
          <a:p>
            <a:pPr algn="just"/>
            <a:r>
              <a:rPr lang="en-IN" sz="2250" b="1" dirty="0"/>
              <a:t>4</a:t>
            </a:r>
            <a:r>
              <a:rPr lang="en-IN" sz="2250" b="1" dirty="0" smtClean="0"/>
              <a:t>. Goal formation: They </a:t>
            </a:r>
            <a:r>
              <a:rPr lang="en-IN" sz="2250" b="1" dirty="0"/>
              <a:t>formulate programs of government (through conferences, </a:t>
            </a:r>
            <a:r>
              <a:rPr lang="en-IN" sz="2250" b="1" dirty="0" smtClean="0"/>
              <a:t>parliamentary debates</a:t>
            </a:r>
            <a:r>
              <a:rPr lang="en-IN" sz="2250" b="1" dirty="0"/>
              <a:t> </a:t>
            </a:r>
            <a:r>
              <a:rPr lang="en-IN" sz="2250" b="1" dirty="0" smtClean="0"/>
              <a:t>and deliberations, conventions</a:t>
            </a:r>
            <a:r>
              <a:rPr lang="en-IN" sz="2250" b="1" dirty="0"/>
              <a:t>, election manifestos and so on) with a view to attracting popular support.</a:t>
            </a:r>
            <a:endParaRPr lang="en-IN" sz="2250" b="1" dirty="0" smtClean="0"/>
          </a:p>
          <a:p>
            <a:pPr algn="just"/>
            <a:endParaRPr lang="en-US" b="1" dirty="0" smtClean="0"/>
          </a:p>
        </p:txBody>
      </p:sp>
    </p:spTree>
    <p:extLst>
      <p:ext uri="{BB962C8B-B14F-4D97-AF65-F5344CB8AC3E}">
        <p14:creationId xmlns:p14="http://schemas.microsoft.com/office/powerpoint/2010/main" val="915820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lvl="0" algn="just">
              <a:buClr>
                <a:srgbClr val="F3A447"/>
              </a:buClr>
            </a:pPr>
            <a:r>
              <a:rPr lang="en-IN" b="1" dirty="0" smtClean="0">
                <a:solidFill>
                  <a:srgbClr val="FEFAC9"/>
                </a:solidFill>
              </a:rPr>
              <a:t>5. Select Candidates: Political </a:t>
            </a:r>
            <a:r>
              <a:rPr lang="en-IN" b="1" dirty="0">
                <a:solidFill>
                  <a:srgbClr val="FEFAC9"/>
                </a:solidFill>
              </a:rPr>
              <a:t>parties nominate candidates for political office. They narrow the field from a multitude of wannabes to </a:t>
            </a:r>
            <a:r>
              <a:rPr lang="en-IN" b="1" dirty="0" smtClean="0">
                <a:solidFill>
                  <a:srgbClr val="FEFAC9"/>
                </a:solidFill>
              </a:rPr>
              <a:t>a </a:t>
            </a:r>
            <a:r>
              <a:rPr lang="en-IN" b="1" dirty="0">
                <a:solidFill>
                  <a:srgbClr val="FEFAC9"/>
                </a:solidFill>
              </a:rPr>
              <a:t>manageable few credible candidates. This simplifies the voters’ role and brings a certain order to what could be a chaotic electoral process</a:t>
            </a:r>
            <a:r>
              <a:rPr lang="en-IN" b="1" dirty="0" smtClean="0">
                <a:solidFill>
                  <a:srgbClr val="FEFAC9"/>
                </a:solidFill>
              </a:rPr>
              <a:t>.</a:t>
            </a:r>
            <a:endParaRPr lang="en-IN" b="1" dirty="0">
              <a:solidFill>
                <a:srgbClr val="FEFAC9"/>
              </a:solidFill>
            </a:endParaRPr>
          </a:p>
          <a:p>
            <a:pPr lvl="0" algn="just">
              <a:buClr>
                <a:srgbClr val="F3A447"/>
              </a:buClr>
            </a:pPr>
            <a:r>
              <a:rPr lang="en-IN" b="1" dirty="0">
                <a:solidFill>
                  <a:srgbClr val="FEFAC9"/>
                </a:solidFill>
              </a:rPr>
              <a:t>6</a:t>
            </a:r>
            <a:r>
              <a:rPr lang="en-IN" b="1" dirty="0" smtClean="0">
                <a:solidFill>
                  <a:srgbClr val="FEFAC9"/>
                </a:solidFill>
              </a:rPr>
              <a:t>. Interest </a:t>
            </a:r>
            <a:r>
              <a:rPr lang="en-IN" b="1" dirty="0">
                <a:solidFill>
                  <a:srgbClr val="FEFAC9"/>
                </a:solidFill>
              </a:rPr>
              <a:t>articulation and </a:t>
            </a:r>
            <a:r>
              <a:rPr lang="en-IN" b="1" dirty="0" smtClean="0">
                <a:solidFill>
                  <a:srgbClr val="FEFAC9"/>
                </a:solidFill>
              </a:rPr>
              <a:t>aggregation</a:t>
            </a:r>
            <a:r>
              <a:rPr lang="en-IN" b="1" dirty="0">
                <a:solidFill>
                  <a:srgbClr val="FEFAC9"/>
                </a:solidFill>
              </a:rPr>
              <a:t>: </a:t>
            </a:r>
            <a:r>
              <a:rPr lang="en-IN" b="1" dirty="0" smtClean="0">
                <a:solidFill>
                  <a:srgbClr val="FEFAC9"/>
                </a:solidFill>
              </a:rPr>
              <a:t>They help </a:t>
            </a:r>
            <a:r>
              <a:rPr lang="en-IN" b="1" dirty="0">
                <a:solidFill>
                  <a:srgbClr val="FEFAC9"/>
                </a:solidFill>
              </a:rPr>
              <a:t>to articulate and aggregate the various interests found in </a:t>
            </a:r>
            <a:r>
              <a:rPr lang="en-IN" b="1" dirty="0" smtClean="0">
                <a:solidFill>
                  <a:srgbClr val="FEFAC9"/>
                </a:solidFill>
              </a:rPr>
              <a:t>a society.</a:t>
            </a:r>
            <a:endParaRPr lang="en-IN" b="1" dirty="0">
              <a:solidFill>
                <a:srgbClr val="FEFAC9"/>
              </a:solidFill>
            </a:endParaRPr>
          </a:p>
          <a:p>
            <a:pPr lvl="0" algn="just">
              <a:buClr>
                <a:srgbClr val="F3A447"/>
              </a:buClr>
            </a:pPr>
            <a:r>
              <a:rPr lang="en-IN" b="1" dirty="0">
                <a:solidFill>
                  <a:srgbClr val="FEFAC9"/>
                </a:solidFill>
              </a:rPr>
              <a:t>7</a:t>
            </a:r>
            <a:r>
              <a:rPr lang="en-IN" b="1" dirty="0" smtClean="0">
                <a:solidFill>
                  <a:srgbClr val="FEFAC9"/>
                </a:solidFill>
              </a:rPr>
              <a:t>. </a:t>
            </a:r>
            <a:r>
              <a:rPr lang="en-IN" b="1" dirty="0">
                <a:solidFill>
                  <a:srgbClr val="FEFAC9"/>
                </a:solidFill>
              </a:rPr>
              <a:t>Socialization and </a:t>
            </a:r>
            <a:r>
              <a:rPr lang="en-IN" b="1" dirty="0" smtClean="0">
                <a:solidFill>
                  <a:srgbClr val="FEFAC9"/>
                </a:solidFill>
              </a:rPr>
              <a:t>mobilization</a:t>
            </a:r>
            <a:r>
              <a:rPr lang="en-IN" b="1" dirty="0">
                <a:solidFill>
                  <a:srgbClr val="FEFAC9"/>
                </a:solidFill>
              </a:rPr>
              <a:t>: Through internal </a:t>
            </a:r>
            <a:r>
              <a:rPr lang="en-IN" b="1" dirty="0" smtClean="0">
                <a:solidFill>
                  <a:srgbClr val="FEFAC9"/>
                </a:solidFill>
              </a:rPr>
              <a:t>debates </a:t>
            </a:r>
            <a:r>
              <a:rPr lang="en-IN" b="1" dirty="0">
                <a:solidFill>
                  <a:srgbClr val="FEFAC9"/>
                </a:solidFill>
              </a:rPr>
              <a:t>and </a:t>
            </a:r>
            <a:r>
              <a:rPr lang="en-IN" b="1" dirty="0" smtClean="0">
                <a:solidFill>
                  <a:srgbClr val="FEFAC9"/>
                </a:solidFill>
              </a:rPr>
              <a:t>discussions </a:t>
            </a:r>
            <a:r>
              <a:rPr lang="en-IN" b="1" dirty="0">
                <a:solidFill>
                  <a:srgbClr val="FEFAC9"/>
                </a:solidFill>
              </a:rPr>
              <a:t>as well as campaigning and electoral competition, parties are important agent of political education and socialization</a:t>
            </a:r>
            <a:r>
              <a:rPr lang="en-IN" b="1" dirty="0" smtClean="0">
                <a:solidFill>
                  <a:srgbClr val="FEFAC9"/>
                </a:solidFill>
              </a:rPr>
              <a:t>.</a:t>
            </a:r>
            <a:endParaRPr lang="en-IN" b="1" dirty="0">
              <a:solidFill>
                <a:srgbClr val="FEFAC9"/>
              </a:solidFill>
            </a:endParaRPr>
          </a:p>
          <a:p>
            <a:pPr lvl="0" algn="just">
              <a:buClr>
                <a:srgbClr val="F3A447"/>
              </a:buClr>
            </a:pPr>
            <a:r>
              <a:rPr lang="en-IN" b="1" dirty="0" smtClean="0">
                <a:solidFill>
                  <a:srgbClr val="FEFAC9"/>
                </a:solidFill>
              </a:rPr>
              <a:t>8</a:t>
            </a:r>
            <a:r>
              <a:rPr lang="en-IN" b="1" dirty="0">
                <a:solidFill>
                  <a:srgbClr val="FEFAC9"/>
                </a:solidFill>
              </a:rPr>
              <a:t>. Facilitate </a:t>
            </a:r>
            <a:r>
              <a:rPr lang="en-IN" b="1" dirty="0" smtClean="0">
                <a:solidFill>
                  <a:srgbClr val="FEFAC9"/>
                </a:solidFill>
              </a:rPr>
              <a:t>Governance: Parties </a:t>
            </a:r>
            <a:r>
              <a:rPr lang="en-IN" b="1" dirty="0">
                <a:solidFill>
                  <a:srgbClr val="FEFAC9"/>
                </a:solidFill>
              </a:rPr>
              <a:t>also bring order to the process of policymaking. As party members, individual politicians have a ready-made group of allies that usually cooperate with their efforts to pass and implement legislation.</a:t>
            </a:r>
          </a:p>
          <a:p>
            <a:endParaRPr lang="en-IN" b="1" dirty="0"/>
          </a:p>
        </p:txBody>
      </p:sp>
    </p:spTree>
    <p:extLst>
      <p:ext uri="{BB962C8B-B14F-4D97-AF65-F5344CB8AC3E}">
        <p14:creationId xmlns:p14="http://schemas.microsoft.com/office/powerpoint/2010/main" val="2899708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r>
              <a:rPr lang="en-US" sz="2800" b="1" dirty="0" smtClean="0"/>
              <a:t>PARTY SYSTEMS</a:t>
            </a:r>
          </a:p>
          <a:p>
            <a:pPr algn="just"/>
            <a:r>
              <a:rPr lang="en-IN" b="1" dirty="0"/>
              <a:t>Party systems are typically categorised according to the number of parties that participate meaningfully in the struggle for </a:t>
            </a:r>
            <a:r>
              <a:rPr lang="en-IN" b="1" dirty="0" smtClean="0"/>
              <a:t>power.</a:t>
            </a:r>
            <a:r>
              <a:rPr lang="en-IN" b="1" dirty="0"/>
              <a:t> </a:t>
            </a:r>
            <a:r>
              <a:rPr lang="en-IN" b="1" dirty="0" smtClean="0"/>
              <a:t>It may be broken down into three broad categories: two-party, multiparty, and single-party. Such a classification is based not merely on the number of parties operating within a particular country but on a variety of distinctive features that the three systems exhibit. Two-party and multiparty systems represent means of organizing political conflict within pluralistic societies and are thus part of the apparatus of democracy. Single parties, on the other hand, usually operate in situations in which genuine political conflict is not tolerated.</a:t>
            </a:r>
          </a:p>
          <a:p>
            <a:pPr algn="just"/>
            <a:r>
              <a:rPr lang="en-IN" b="1" dirty="0" smtClean="0"/>
              <a:t>1. ONE-PARTY SYSTEMS: A </a:t>
            </a:r>
            <a:r>
              <a:rPr lang="en-IN" b="1" dirty="0"/>
              <a:t>single-party state, one-party state, one-party system, or single-party system is a type of state in which a single political party has the right to form the government, usually based on the existing constitution.</a:t>
            </a:r>
          </a:p>
          <a:p>
            <a:pPr algn="just"/>
            <a:endParaRPr lang="en-IN" b="1" dirty="0"/>
          </a:p>
        </p:txBody>
      </p:sp>
    </p:spTree>
    <p:extLst>
      <p:ext uri="{BB962C8B-B14F-4D97-AF65-F5344CB8AC3E}">
        <p14:creationId xmlns:p14="http://schemas.microsoft.com/office/powerpoint/2010/main" val="144596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60648"/>
            <a:ext cx="8640960" cy="6408712"/>
          </a:xfrm>
        </p:spPr>
        <p:txBody>
          <a:bodyPr/>
          <a:lstStyle/>
          <a:p>
            <a:pPr algn="just"/>
            <a:r>
              <a:rPr lang="en-IN" b="1" dirty="0"/>
              <a:t>There have been three historical forms of the single-party system: communist, fascist, and that found in the developing countries</a:t>
            </a:r>
            <a:r>
              <a:rPr lang="en-IN" b="1" dirty="0" smtClean="0"/>
              <a:t>.</a:t>
            </a:r>
          </a:p>
          <a:p>
            <a:pPr algn="just"/>
            <a:r>
              <a:rPr lang="en-IN" b="1" dirty="0" smtClean="0"/>
              <a:t>A) The </a:t>
            </a:r>
            <a:r>
              <a:rPr lang="en-IN" b="1" dirty="0"/>
              <a:t>communist </a:t>
            </a:r>
            <a:r>
              <a:rPr lang="en-IN" b="1" dirty="0" smtClean="0"/>
              <a:t>model: In </a:t>
            </a:r>
            <a:r>
              <a:rPr lang="en-IN" b="1" dirty="0"/>
              <a:t>communist countries of the 20th century, the party was considered to be the spearhead of the urban working class and of other workers united with it (peasants, intellectuals, etc.). Its role was to aid in the building of a socialist regime during the transitory phase between capitalism and pure socialism, called the dictatorship of the </a:t>
            </a:r>
            <a:r>
              <a:rPr lang="en-IN" b="1" dirty="0" smtClean="0"/>
              <a:t>proletariat.</a:t>
            </a:r>
          </a:p>
          <a:p>
            <a:pPr algn="just"/>
            <a:endParaRPr lang="en-US" b="1" dirty="0" smtClean="0"/>
          </a:p>
          <a:p>
            <a:pPr algn="just"/>
            <a:r>
              <a:rPr lang="en-IN" b="1" dirty="0" smtClean="0"/>
              <a:t>B) The </a:t>
            </a:r>
            <a:r>
              <a:rPr lang="en-IN" b="1" dirty="0"/>
              <a:t>fascist </a:t>
            </a:r>
            <a:r>
              <a:rPr lang="en-IN" b="1" dirty="0" smtClean="0"/>
              <a:t>model: Fascist </a:t>
            </a:r>
            <a:r>
              <a:rPr lang="en-IN" b="1" dirty="0"/>
              <a:t>parties in a single-party state have never played as important a role as communist parties in an analogous situation. In Italy, the Fascist Party was never the single most important element in the regime, and its influence was often </a:t>
            </a:r>
            <a:r>
              <a:rPr lang="en-IN" b="1" dirty="0" smtClean="0"/>
              <a:t>secondary. Only </a:t>
            </a:r>
            <a:r>
              <a:rPr lang="en-IN" b="1" dirty="0"/>
              <a:t>in Germany did the National Socialist Party have a great influence on the state</a:t>
            </a:r>
            <a:r>
              <a:rPr lang="en-IN" b="1" dirty="0" smtClean="0"/>
              <a:t>.</a:t>
            </a:r>
            <a:endParaRPr lang="en-IN" b="1" dirty="0"/>
          </a:p>
          <a:p>
            <a:pPr marL="457200" indent="-457200" algn="just">
              <a:buAutoNum type="alphaLcParenR"/>
            </a:pPr>
            <a:endParaRPr lang="en-US" b="1" dirty="0" smtClean="0"/>
          </a:p>
        </p:txBody>
      </p:sp>
    </p:spTree>
    <p:extLst>
      <p:ext uri="{BB962C8B-B14F-4D97-AF65-F5344CB8AC3E}">
        <p14:creationId xmlns:p14="http://schemas.microsoft.com/office/powerpoint/2010/main" val="23160590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102</TotalTime>
  <Words>2933</Words>
  <Application>Microsoft Office PowerPoint</Application>
  <PresentationFormat>On-screen Show (4:3)</PresentationFormat>
  <Paragraphs>97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10</cp:revision>
  <dcterms:created xsi:type="dcterms:W3CDTF">2020-03-19T08:37:57Z</dcterms:created>
  <dcterms:modified xsi:type="dcterms:W3CDTF">2020-03-19T10:20:50Z</dcterms:modified>
</cp:coreProperties>
</file>