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Development of the Nation-state</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buNone/>
            </a:pPr>
            <a:r>
              <a:rPr lang="en-US" dirty="0" smtClean="0"/>
              <a:t>Modern states developed as nation-states with political apparatuses, distinct from both ruler and ruled, with supreme jurisdiction with a demarcated territorial area, backed by a claim to a monopoly of coercive power, and enjoying legitimacy as a result of a minimum level of support or loyalty from their citizens.</a:t>
            </a:r>
          </a:p>
          <a:p>
            <a:pPr>
              <a:buNone/>
            </a:pPr>
            <a:r>
              <a:rPr lang="en-US" dirty="0" smtClean="0"/>
              <a:t>Some prominent innovations:</a:t>
            </a:r>
          </a:p>
          <a:p>
            <a:r>
              <a:rPr lang="en-US" dirty="0" smtClean="0"/>
              <a:t>Territoriality: Although all states have made claims to territories it is only with the modern states system that exact borders have been fixed</a:t>
            </a:r>
          </a:p>
          <a:p>
            <a:r>
              <a:rPr lang="en-US" dirty="0" smtClean="0"/>
              <a:t>Control of the means of violence: The claim to hold a monopoly on force and means of coercion (sustained by a standing army and the police) became possible only with the breaking down of rival </a:t>
            </a:r>
            <a:r>
              <a:rPr lang="en-US" dirty="0" err="1" smtClean="0"/>
              <a:t>centres</a:t>
            </a:r>
            <a:r>
              <a:rPr lang="en-US" dirty="0" smtClean="0"/>
              <a:t> of power and authority in the nation-state. It was not fully attained until the 19</a:t>
            </a:r>
            <a:r>
              <a:rPr lang="en-US" baseline="30000" dirty="0" smtClean="0"/>
              <a:t>th</a:t>
            </a:r>
            <a:r>
              <a:rPr lang="en-US" dirty="0" smtClean="0"/>
              <a:t> century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most Prominent Innovations (Contd.)</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Impersonal Structure of Power: The idea of an impersonal and sovereign political order which is a legally circumscribed structure of power with supreme jurisdiction over a territory could not prevail while political rights, obligations and duties were conceived as closely tied to religion and the claims of traditionally privileged groups. This matter remained in contention in Europe in the 18</a:t>
            </a:r>
            <a:r>
              <a:rPr lang="en-US" baseline="30000" dirty="0" smtClean="0"/>
              <a:t>th</a:t>
            </a:r>
            <a:r>
              <a:rPr lang="en-US" dirty="0" smtClean="0"/>
              <a:t> and 19</a:t>
            </a:r>
            <a:r>
              <a:rPr lang="en-US" baseline="30000" dirty="0" smtClean="0"/>
              <a:t>th</a:t>
            </a:r>
            <a:r>
              <a:rPr lang="en-US" dirty="0" smtClean="0"/>
              <a:t> centuries.</a:t>
            </a:r>
          </a:p>
          <a:p>
            <a:r>
              <a:rPr lang="en-US" dirty="0" smtClean="0"/>
              <a:t>Legitimacy: It was only when claims to ‘divine right’ or ‘state right’ were challenged and eroded that it became possible for human beings as ‘individuals’ and as ‘peoples’ to win a place as ‘active citizens’ in the political order. The loyalty of citizens had to be won by modern states which invariably involved a claim by the state to be legitimate in terms of representing the views and interests of citizens.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Two Notions of the Modern State</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a:buNone/>
            </a:pPr>
            <a:r>
              <a:rPr lang="en-US" dirty="0" smtClean="0"/>
              <a:t>The above conception of the modern state tends to run together the two notions of the modern state which in principle ought to be kept separate-</a:t>
            </a:r>
          </a:p>
          <a:p>
            <a:r>
              <a:rPr lang="en-US" dirty="0" smtClean="0"/>
              <a:t>The notion of the modern state as a circumscribed system of power which provides a regulatory mechanism and check on rulers and ruled alike and</a:t>
            </a:r>
          </a:p>
          <a:p>
            <a:r>
              <a:rPr lang="en-US" dirty="0" smtClean="0"/>
              <a:t>The notion of the modern state as a democratic political community in which ‘rulers’ are representatives of, and accountable to, their citizens. It needs to be emphasized here that the liberal democratic nation-state has come to be the dominant form of the modern state.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Distinctions between the concepts of ‘Nation-state’ and ‘Nationalism’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makes the “nation” integral to the nation-state is not the existence of sentiments of nationalism but the unification of an administrative apparatus over precisely defined territorial boundaries.</a:t>
            </a:r>
          </a:p>
          <a:p>
            <a:r>
              <a:rPr lang="en-US" dirty="0" smtClean="0"/>
              <a:t>The concept of ‘nationalism’ denoting the existence of symbols and beliefs which create patterns of ethnic, or religious, or linguistic commonality and political ambition should be reserved for highlighting particular types of configuration of peoples and states.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the Modern State</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b="1" dirty="0" smtClean="0"/>
              <a:t>Constitutionalism or the Constitutional State</a:t>
            </a:r>
            <a:r>
              <a:rPr lang="en-US" dirty="0" smtClean="0"/>
              <a:t>: refers to implicit and/or explicit limits on political or state decision-making, limits which can be either procedural or substantive; that is, specifying how decisions and changes can be made (</a:t>
            </a:r>
            <a:r>
              <a:rPr lang="en-US" dirty="0" err="1" smtClean="0"/>
              <a:t>proceduralism</a:t>
            </a:r>
            <a:r>
              <a:rPr lang="en-US" dirty="0" smtClean="0"/>
              <a:t>), or blocking certain kinds of change altogether (</a:t>
            </a:r>
            <a:r>
              <a:rPr lang="en-US" dirty="0" err="1" smtClean="0"/>
              <a:t>substantivism</a:t>
            </a:r>
            <a:r>
              <a:rPr lang="en-US" dirty="0" smtClean="0"/>
              <a:t>).</a:t>
            </a:r>
          </a:p>
          <a:p>
            <a:r>
              <a:rPr lang="en-US" b="1" dirty="0" smtClean="0"/>
              <a:t>The Liberal State</a:t>
            </a:r>
            <a:r>
              <a:rPr lang="en-US" dirty="0" smtClean="0"/>
              <a:t>: it became defined in large part by the attempt to create a private sphere independent of the state, and by a concern to reshape the state itself, that is, by freeing civil society- personal, family, religious and business life- from unnecessary political interference, and simultaneously delimiting the state authority. The building blocks of the liberal state became constitutionalism, private property, the competitive market economy and the distinctively patriarchal  family.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the Modern State (contd.)</a:t>
            </a:r>
            <a:endParaRPr lang="en-US" dirty="0"/>
          </a:p>
        </p:txBody>
      </p:sp>
      <p:sp>
        <p:nvSpPr>
          <p:cNvPr id="3" name="Content Placeholder 2"/>
          <p:cNvSpPr>
            <a:spLocks noGrp="1"/>
          </p:cNvSpPr>
          <p:nvPr>
            <p:ph idx="1"/>
          </p:nvPr>
        </p:nvSpPr>
        <p:spPr>
          <a:xfrm>
            <a:off x="533400" y="1981200"/>
            <a:ext cx="8229600" cy="5334000"/>
          </a:xfrm>
        </p:spPr>
        <p:txBody>
          <a:bodyPr>
            <a:normAutofit fontScale="70000" lnSpcReduction="20000"/>
          </a:bodyPr>
          <a:lstStyle/>
          <a:p>
            <a:r>
              <a:rPr lang="en-US" b="1" dirty="0" smtClean="0"/>
              <a:t>Liberal or Representative Democracy</a:t>
            </a:r>
            <a:r>
              <a:rPr lang="en-US" dirty="0" smtClean="0"/>
              <a:t>: Liberal democracy means that decisions affecting a community are taken not by its members as a whole, but by a sub-group of ‘representatives’ who have been elected by ‘the people’ to govern within the framework of the rule of law.  It is distinguished by the presence of a cluster of rules and institutions which are necessary to its successful functioning. Some of these rules and institutions are:</a:t>
            </a:r>
          </a:p>
          <a:p>
            <a:pPr marL="571500" indent="-571500">
              <a:buFont typeface="+mj-lt"/>
              <a:buAutoNum type="romanLcPeriod"/>
            </a:pPr>
            <a:r>
              <a:rPr lang="en-US" dirty="0" smtClean="0"/>
              <a:t>The constitutional entrenchment of control over governmental policy in elected officials;</a:t>
            </a:r>
          </a:p>
          <a:p>
            <a:pPr marL="571500" indent="-571500">
              <a:buFont typeface="+mj-lt"/>
              <a:buAutoNum type="romanLcPeriod"/>
            </a:pPr>
            <a:r>
              <a:rPr lang="en-US" dirty="0" smtClean="0"/>
              <a:t>The establishment of mechanisms for the choice and peaceful removal of elected officials in frequent, fair and free elections;</a:t>
            </a:r>
          </a:p>
          <a:p>
            <a:pPr marL="571500" indent="-571500">
              <a:buFont typeface="+mj-lt"/>
              <a:buAutoNum type="romanLcPeriod"/>
            </a:pPr>
            <a:r>
              <a:rPr lang="en-US" dirty="0" smtClean="0"/>
              <a:t>The right to vote for all adults in such elections; and </a:t>
            </a:r>
          </a:p>
          <a:p>
            <a:pPr marL="571500" indent="-571500">
              <a:buFont typeface="+mj-lt"/>
              <a:buAutoNum type="romanLcPeriod"/>
            </a:pPr>
            <a:r>
              <a:rPr lang="en-US" dirty="0" smtClean="0"/>
              <a:t>The right to run for public office.</a:t>
            </a:r>
          </a:p>
          <a:p>
            <a:pPr marL="571500" indent="-571500">
              <a:buFont typeface="+mj-lt"/>
              <a:buAutoNum type="romanLcPeriod"/>
            </a:pPr>
            <a:r>
              <a:rPr lang="en-US" dirty="0" smtClean="0"/>
              <a:t>Besides, there must be an effective right for each citizen to freedom of speech and expression</a:t>
            </a:r>
          </a:p>
          <a:p>
            <a:pPr marL="571500" indent="-571500">
              <a:buFont typeface="+mj-lt"/>
              <a:buAutoNum type="romanUcPeriod"/>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Modern State (contd.)</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b="1" dirty="0" smtClean="0"/>
              <a:t>One-party or Single-party Polity: </a:t>
            </a:r>
            <a:r>
              <a:rPr lang="en-US" dirty="0" smtClean="0"/>
              <a:t>The principle underlying one-party polities is that a single party can be the legitimate expression of the overall will of the community. Voters have the opportunity to affirm the party’s choice of candidate, or occasionally to choose from among different party candidates. There is a fundamental question as to whether it constitutes a legitimate form of the modern state at all. Because, a single-party </a:t>
            </a:r>
            <a:r>
              <a:rPr lang="en-US" smtClean="0"/>
              <a:t>system </a:t>
            </a:r>
            <a:r>
              <a:rPr lang="en-US" smtClean="0"/>
              <a:t>may </a:t>
            </a:r>
            <a:r>
              <a:rPr lang="en-US" dirty="0" smtClean="0"/>
              <a:t>compromise the idea of a circumscribed and impartial system of power, separate from both ruler and ruled.</a:t>
            </a:r>
          </a:p>
          <a:p>
            <a:pPr>
              <a:buNone/>
            </a:pPr>
            <a:r>
              <a:rPr lang="en-US" dirty="0" smtClean="0"/>
              <a:t>The first three forms of modern state clearly demarcate the evolution of modern state to reach the form of representative liberal democracy which became the most dominant form.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Three ‘Macro-patterns’ involved in the Evolution of Modern State</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a:buNone/>
            </a:pPr>
            <a:r>
              <a:rPr lang="en-US" dirty="0" smtClean="0"/>
              <a:t>Although many factors and processes are involved in the process of this evolution there are three important ‘macro-patterns’:</a:t>
            </a:r>
          </a:p>
          <a:p>
            <a:r>
              <a:rPr lang="en-US" dirty="0" smtClean="0"/>
              <a:t>War and Militarism,</a:t>
            </a:r>
          </a:p>
          <a:p>
            <a:r>
              <a:rPr lang="en-US" dirty="0" smtClean="0"/>
              <a:t>The emergence of capitalism, and</a:t>
            </a:r>
          </a:p>
          <a:p>
            <a:r>
              <a:rPr lang="en-US" dirty="0" smtClean="0"/>
              <a:t>The struggle for citizenship</a:t>
            </a:r>
          </a:p>
          <a:p>
            <a:pPr>
              <a:buNone/>
            </a:pPr>
            <a:r>
              <a:rPr lang="en-US" dirty="0" smtClean="0"/>
              <a:t>These macro-patterns all involve deeply structured processes of change taking place over long periods. So they cannot be merged into a single historical narrative, because they all developed according to different historical time scales. The intersection of all of this helped generate the rise of the modern liberal democratic state.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1022</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Development of the Nation-state</vt:lpstr>
      <vt:lpstr>Some most Prominent Innovations (Contd.)</vt:lpstr>
      <vt:lpstr>The Two Notions of the Modern State</vt:lpstr>
      <vt:lpstr>Distinctions between the concepts of ‘Nation-state’ and ‘Nationalism’</vt:lpstr>
      <vt:lpstr>Forms of the Modern State</vt:lpstr>
      <vt:lpstr>Forms of the Modern State (contd.)</vt:lpstr>
      <vt:lpstr>Forms of Modern State (contd.)</vt:lpstr>
      <vt:lpstr>The Three ‘Macro-patterns’ involved in the Evolution of Modern State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Development of the Nation-state</dc:title>
  <dc:creator>admin</dc:creator>
  <cp:lastModifiedBy>admin</cp:lastModifiedBy>
  <cp:revision>37</cp:revision>
  <dcterms:created xsi:type="dcterms:W3CDTF">2006-08-16T00:00:00Z</dcterms:created>
  <dcterms:modified xsi:type="dcterms:W3CDTF">2020-09-05T11:39:04Z</dcterms:modified>
</cp:coreProperties>
</file>