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5238" autoAdjust="0"/>
  </p:normalViewPr>
  <p:slideViewPr>
    <p:cSldViewPr>
      <p:cViewPr varScale="1">
        <p:scale>
          <a:sx n="68" d="100"/>
          <a:sy n="68" d="100"/>
        </p:scale>
        <p:origin x="-1404" y="-1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304062-6EA3-41A6-A737-7E0F9842F55D}" type="datetimeFigureOut">
              <a:rPr lang="en-US" smtClean="0"/>
              <a:pPr/>
              <a:t>9/12/2020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0F98D8-4793-4002-93C2-A4BC8926B19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0F98D8-4793-4002-93C2-A4BC8926B199}" type="slidenum">
              <a:rPr lang="en-US" smtClean="0"/>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0F98D8-4793-4002-93C2-A4BC8926B199}"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Three ‘Macro-patterns’ involved in the Evolution of Modern State</a:t>
            </a:r>
            <a:endParaRPr lang="en-US" dirty="0"/>
          </a:p>
        </p:txBody>
      </p:sp>
      <p:sp>
        <p:nvSpPr>
          <p:cNvPr id="3" name="Content Placeholder 2"/>
          <p:cNvSpPr>
            <a:spLocks noGrp="1"/>
          </p:cNvSpPr>
          <p:nvPr>
            <p:ph idx="1"/>
          </p:nvPr>
        </p:nvSpPr>
        <p:spPr>
          <a:xfrm>
            <a:off x="457200" y="1600200"/>
            <a:ext cx="8229600" cy="5257800"/>
          </a:xfrm>
        </p:spPr>
        <p:txBody>
          <a:bodyPr>
            <a:normAutofit fontScale="92500" lnSpcReduction="20000"/>
          </a:bodyPr>
          <a:lstStyle/>
          <a:p>
            <a:pPr>
              <a:buNone/>
            </a:pPr>
            <a:r>
              <a:rPr lang="en-US" dirty="0" smtClean="0"/>
              <a:t>Although many factors and processes are involved in the process of this evolution there are three important ‘macro-patterns’:</a:t>
            </a:r>
          </a:p>
          <a:p>
            <a:r>
              <a:rPr lang="en-US" dirty="0" smtClean="0"/>
              <a:t>War and Militarism,</a:t>
            </a:r>
          </a:p>
          <a:p>
            <a:r>
              <a:rPr lang="en-US" dirty="0" smtClean="0"/>
              <a:t>The emergence of capitalism, and</a:t>
            </a:r>
          </a:p>
          <a:p>
            <a:r>
              <a:rPr lang="en-US" dirty="0" smtClean="0"/>
              <a:t>The struggle for citizenship</a:t>
            </a:r>
          </a:p>
          <a:p>
            <a:pPr>
              <a:buNone/>
            </a:pPr>
            <a:r>
              <a:rPr lang="en-US" dirty="0" smtClean="0"/>
              <a:t>These macro-patterns all involve deeply structured processes of change taking place over long periods. So they cannot be merged into a single historical narrative, because they all developed according to different historical time scales. The intersection of all of this helped generate the rise of the modern liberal democratic state.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638800"/>
          </a:xfrm>
        </p:spPr>
        <p:txBody>
          <a:bodyPr>
            <a:normAutofit fontScale="77500" lnSpcReduction="20000"/>
          </a:bodyPr>
          <a:lstStyle/>
          <a:p>
            <a:r>
              <a:rPr lang="en-US" dirty="0" smtClean="0"/>
              <a:t>It made possible genuinely global interconnections among states and societies; it penetrated the distant corners of the world and brought far-reaching changes to the dynamics and nature of political rule.</a:t>
            </a:r>
          </a:p>
          <a:p>
            <a:r>
              <a:rPr lang="en-US" dirty="0" smtClean="0"/>
              <a:t>The development of the world capitalist economy initially took the form of the expansion of market relations, driven by a growing need for specific metals to lubricate economic transactions, and for raw materials and other factors of production.</a:t>
            </a:r>
          </a:p>
          <a:p>
            <a:r>
              <a:rPr lang="en-US" dirty="0" smtClean="0"/>
              <a:t>Capitalism stimulated this drive and was stimulated by it.</a:t>
            </a:r>
          </a:p>
          <a:p>
            <a:r>
              <a:rPr lang="en-US" dirty="0" smtClean="0"/>
              <a:t>It is useful to make a distinction between the expansion of capitalist market relations based on the desire to buy, sell and accumulate mobile resources or capital, and the formation of industrial capitalism involving highly distinctive class relations-based on those who own and control the means of production and those who have only their </a:t>
            </a:r>
            <a:r>
              <a:rPr lang="en-US" dirty="0" err="1" smtClean="0"/>
              <a:t>labouring</a:t>
            </a:r>
            <a:r>
              <a:rPr lang="en-US" dirty="0" smtClean="0"/>
              <a:t> capacity to sell. </a:t>
            </a:r>
            <a:endParaRPr lang="en-US" dirty="0"/>
          </a:p>
        </p:txBody>
      </p:sp>
      <p:sp>
        <p:nvSpPr>
          <p:cNvPr id="4" name="Title 3"/>
          <p:cNvSpPr>
            <a:spLocks noGrp="1"/>
          </p:cNvSpPr>
          <p:nvPr>
            <p:ph type="title"/>
          </p:nvPr>
        </p:nvSpPr>
        <p:spPr/>
        <p:txBody>
          <a:bodyPr>
            <a:normAutofit fontScale="90000"/>
          </a:bodyPr>
          <a:lstStyle/>
          <a:p>
            <a:r>
              <a:rPr lang="en-US" dirty="0" smtClean="0"/>
              <a:t>Capitalism and Fundamental Change in World Order</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Development of Capitalism and Changes in European Agriculture</a:t>
            </a:r>
            <a:endParaRPr lang="en-US" dirty="0"/>
          </a:p>
        </p:txBody>
      </p:sp>
      <p:sp>
        <p:nvSpPr>
          <p:cNvPr id="3" name="Content Placeholder 2"/>
          <p:cNvSpPr>
            <a:spLocks noGrp="1"/>
          </p:cNvSpPr>
          <p:nvPr>
            <p:ph idx="1"/>
          </p:nvPr>
        </p:nvSpPr>
        <p:spPr>
          <a:xfrm>
            <a:off x="457200" y="1600200"/>
            <a:ext cx="8229600" cy="5562600"/>
          </a:xfrm>
        </p:spPr>
        <p:txBody>
          <a:bodyPr>
            <a:normAutofit fontScale="77500" lnSpcReduction="20000"/>
          </a:bodyPr>
          <a:lstStyle/>
          <a:p>
            <a:r>
              <a:rPr lang="en-US" dirty="0" smtClean="0"/>
              <a:t>The development of capitalism itself can be partly explained as the result of changes in European agriculture which stemmed from the twelfth century: changes resulting in part from the drainage and utilization of wet soils, which increased agricultural yields and created a sustainable surplus for trade in the long term.</a:t>
            </a:r>
          </a:p>
          <a:p>
            <a:r>
              <a:rPr lang="en-US" dirty="0" smtClean="0"/>
              <a:t>Linked to this was the establishment of long-distance trade routes in which the northern shores of the Mediterranean were initially prominent- economic networks created ‘north-south corridors’ across the European land mass.</a:t>
            </a:r>
          </a:p>
          <a:p>
            <a:r>
              <a:rPr lang="en-US" dirty="0" smtClean="0"/>
              <a:t>It was a combination of agricultural and navigational opportunities which helped stimulate the European economic dynamic, as well as the continuous competition for resources, territory and trade.</a:t>
            </a:r>
          </a:p>
          <a:p>
            <a:r>
              <a:rPr lang="en-US" dirty="0" smtClean="0"/>
              <a:t>Accordingly, the objectives of war gradually became economic objectives: military </a:t>
            </a:r>
            <a:r>
              <a:rPr lang="en-US" dirty="0" err="1" smtClean="0"/>
              <a:t>endeavour</a:t>
            </a:r>
            <a:r>
              <a:rPr lang="en-US" dirty="0" smtClean="0"/>
              <a:t> and conquest became connected to the pursuit of economic advantage.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Capitalism and </a:t>
            </a:r>
            <a:r>
              <a:rPr lang="en-US" dirty="0" smtClean="0"/>
              <a:t>Changes in State-Civil Society Relations </a:t>
            </a:r>
            <a:endParaRPr lang="en-US" dirty="0"/>
          </a:p>
        </p:txBody>
      </p:sp>
      <p:sp>
        <p:nvSpPr>
          <p:cNvPr id="3" name="Content Placeholder 2"/>
          <p:cNvSpPr>
            <a:spLocks noGrp="1"/>
          </p:cNvSpPr>
          <p:nvPr>
            <p:ph idx="1"/>
          </p:nvPr>
        </p:nvSpPr>
        <p:spPr>
          <a:xfrm>
            <a:off x="457200" y="1600200"/>
            <a:ext cx="8229600" cy="5257800"/>
          </a:xfrm>
        </p:spPr>
        <p:txBody>
          <a:bodyPr>
            <a:normAutofit fontScale="77500" lnSpcReduction="20000"/>
          </a:bodyPr>
          <a:lstStyle/>
          <a:p>
            <a:r>
              <a:rPr lang="en-US" dirty="0" smtClean="0"/>
              <a:t>The state slowly became more embroiled with the interests of civil society in part ‘for its own sake’.</a:t>
            </a:r>
          </a:p>
          <a:p>
            <a:r>
              <a:rPr lang="en-US" dirty="0" smtClean="0"/>
              <a:t>There was an effective alliance between the interests of powerful political and economic groupings during the formative phase of the modern state but, not without conflicts.</a:t>
            </a:r>
          </a:p>
          <a:p>
            <a:r>
              <a:rPr lang="en-US" dirty="0" smtClean="0"/>
              <a:t>The new capitalist classes sought to struggle not only against the remnants of feudal privilege, but also to ensure the progressive separation of the economy from the state so that the economy was free fro any risk of arbitrary political interference.</a:t>
            </a:r>
          </a:p>
          <a:p>
            <a:r>
              <a:rPr lang="en-US" dirty="0" smtClean="0"/>
              <a:t>The emerging economic classes often became the reforming classes of the eighteenth and nineteenth centuries, seeking to conjoin the struggle for an independent economic sphere with the struggle for representative government.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Capitalism </a:t>
            </a:r>
            <a:r>
              <a:rPr lang="en-US" dirty="0" smtClean="0"/>
              <a:t>and the Pursuit of Civil and </a:t>
            </a:r>
            <a:r>
              <a:rPr lang="en-US" smtClean="0"/>
              <a:t>Political Rights</a:t>
            </a:r>
            <a:endParaRPr lang="en-US" dirty="0"/>
          </a:p>
        </p:txBody>
      </p:sp>
      <p:sp>
        <p:nvSpPr>
          <p:cNvPr id="3" name="Content Placeholder 2"/>
          <p:cNvSpPr>
            <a:spLocks noGrp="1"/>
          </p:cNvSpPr>
          <p:nvPr>
            <p:ph idx="1"/>
          </p:nvPr>
        </p:nvSpPr>
        <p:spPr>
          <a:xfrm>
            <a:off x="381000" y="1447800"/>
            <a:ext cx="8229600" cy="5638800"/>
          </a:xfrm>
        </p:spPr>
        <p:txBody>
          <a:bodyPr>
            <a:normAutofit fontScale="77500" lnSpcReduction="20000"/>
          </a:bodyPr>
          <a:lstStyle/>
          <a:p>
            <a:r>
              <a:rPr lang="en-US" dirty="0" smtClean="0"/>
              <a:t>The chief connecting mechanism was the attempt to establish civil and political rights.</a:t>
            </a:r>
          </a:p>
          <a:p>
            <a:r>
              <a:rPr lang="en-US" dirty="0" smtClean="0"/>
              <a:t>The issue in the establishment of these rights was the attempt to uphold ‘freedom of choice’ in areas as diverse as personal, family, business and political affairs.</a:t>
            </a:r>
          </a:p>
          <a:p>
            <a:r>
              <a:rPr lang="en-US" dirty="0" smtClean="0"/>
              <a:t>The pursuit of civil and political rights over time reconstituted the nature of both the state and the economy- driving the former towards a liberal democratic polity and the latter towards the capitalist market system.</a:t>
            </a:r>
          </a:p>
          <a:p>
            <a:r>
              <a:rPr lang="en-US" dirty="0" smtClean="0"/>
              <a:t>But the meaning of membership in the modern state, that is, of citizenship, remained contested- by political rulers, anxious to preserve their traditional privileges, by powerful social groups and classes, hoping to inscribe their interests into the polity, and by many of those who remained excluded from political participation until well into the twentieth century: the working classes, women and many minority groups.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 and Militarism</a:t>
            </a:r>
            <a:endParaRPr lang="en-US" dirty="0"/>
          </a:p>
        </p:txBody>
      </p:sp>
      <p:sp>
        <p:nvSpPr>
          <p:cNvPr id="3" name="Content Placeholder 2"/>
          <p:cNvSpPr>
            <a:spLocks noGrp="1"/>
          </p:cNvSpPr>
          <p:nvPr>
            <p:ph idx="1"/>
          </p:nvPr>
        </p:nvSpPr>
        <p:spPr>
          <a:xfrm>
            <a:off x="457200" y="1600200"/>
            <a:ext cx="8229600" cy="5715000"/>
          </a:xfrm>
        </p:spPr>
        <p:txBody>
          <a:bodyPr>
            <a:normAutofit fontScale="77500" lnSpcReduction="20000"/>
          </a:bodyPr>
          <a:lstStyle/>
          <a:p>
            <a:pPr>
              <a:buNone/>
            </a:pPr>
            <a:r>
              <a:rPr lang="en-US" dirty="0" smtClean="0"/>
              <a:t>The ability of states to secure and strengthen their power bases and, thereby, to organize their affairs, internally and externally is at the heart of the processes in the evolution of the modern state.</a:t>
            </a:r>
          </a:p>
          <a:p>
            <a:r>
              <a:rPr lang="en-US" dirty="0" smtClean="0"/>
              <a:t>It was the capacity of states to organize the means of coercion (armies, navies and other forms of military might) and to deploy them when necessary.</a:t>
            </a:r>
          </a:p>
          <a:p>
            <a:r>
              <a:rPr lang="en-US" dirty="0" smtClean="0"/>
              <a:t>An analysis of state finances over several centuries would show that functions of the state have been overwhelmingly military and overwhelmingly geopolitical rather than economic and domestic.</a:t>
            </a:r>
          </a:p>
          <a:p>
            <a:r>
              <a:rPr lang="en-US" dirty="0" smtClean="0"/>
              <a:t>But in the seventeenth and eighteenth centuries the state’s real finances grew rapidly, largely in response to the escalating costs of the means of ‘coercive power’- the costs of growing, professional, standing armies and navies. Expenditures on non-military civil functions remained relatively minor.</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 and Militarism (Contd.)</a:t>
            </a:r>
            <a:endParaRPr lang="en-US" dirty="0"/>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r>
              <a:rPr lang="en-US" dirty="0" smtClean="0"/>
              <a:t>State finances were dominated by foreign wars. As warfare changed and was marked by the engagement of more professional and permanent forces, so the state grew both in overall size and in terms of its size in relation to ‘civil society’.</a:t>
            </a:r>
          </a:p>
          <a:p>
            <a:r>
              <a:rPr lang="en-US" dirty="0" smtClean="0"/>
              <a:t>This indicates that the development and maintenance of a coercive capability were central to the development of the state: if states wished to survive they had to fund this capability and ensure its effectiveness-state –makers were locked into an open-ended and ruthless competition-Britain, France and Spain were the survivors.</a:t>
            </a:r>
          </a:p>
          <a:p>
            <a:r>
              <a:rPr lang="en-US" dirty="0" smtClean="0"/>
              <a:t>The competition among states was driven not just by the ambitions of rulers and internal or domestic considerations, but also by the very structure of the international system: individual states, pursuing their own security, had to be prepared for war, a process which itself generated insecurity in other states thus resulting in an arms-race and in turn making all states less secure. This vicious circle of mutual insecurity can be referred to as the ‘security dilemma’ of the state.</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 and Militarism (Contd.)</a:t>
            </a:r>
            <a:endParaRPr lang="en-US" dirty="0"/>
          </a:p>
        </p:txBody>
      </p:sp>
      <p:sp>
        <p:nvSpPr>
          <p:cNvPr id="3" name="Content Placeholder 2"/>
          <p:cNvSpPr>
            <a:spLocks noGrp="1"/>
          </p:cNvSpPr>
          <p:nvPr>
            <p:ph idx="1"/>
          </p:nvPr>
        </p:nvSpPr>
        <p:spPr>
          <a:xfrm>
            <a:off x="457200" y="1600200"/>
            <a:ext cx="8229600" cy="5257800"/>
          </a:xfrm>
        </p:spPr>
        <p:txBody>
          <a:bodyPr>
            <a:normAutofit fontScale="85000" lnSpcReduction="10000"/>
          </a:bodyPr>
          <a:lstStyle/>
          <a:p>
            <a:r>
              <a:rPr lang="en-US" dirty="0" smtClean="0"/>
              <a:t>The more costly and demanding war became , the more rulers had to bargain with and win the support of their subjects. The increase in such demands increased the dependence of rulers on cooperative forms of social relations (</a:t>
            </a:r>
            <a:r>
              <a:rPr lang="en-US" dirty="0" err="1" smtClean="0"/>
              <a:t>Giddens</a:t>
            </a:r>
            <a:r>
              <a:rPr lang="en-US" dirty="0" smtClean="0"/>
              <a:t>, 1985).</a:t>
            </a:r>
          </a:p>
          <a:p>
            <a:r>
              <a:rPr lang="en-US" dirty="0" smtClean="0"/>
              <a:t>Thus the expansion of citizenship was undoubtedly bound up with the military and administrative requirements of the modern state and the ‘politicization’ of social relations and day-to-day activities which followed in its wake.</a:t>
            </a:r>
          </a:p>
          <a:p>
            <a:r>
              <a:rPr lang="en-US" dirty="0" smtClean="0"/>
              <a:t>The institutions of representative democracy received an impetus from the conditions of mass mobilization and the political demands created by the modern state.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 and Militarism (Contd.)</a:t>
            </a:r>
            <a:endParaRPr lang="en-US" dirty="0"/>
          </a:p>
        </p:txBody>
      </p:sp>
      <p:sp>
        <p:nvSpPr>
          <p:cNvPr id="3" name="Content Placeholder 2"/>
          <p:cNvSpPr>
            <a:spLocks noGrp="1"/>
          </p:cNvSpPr>
          <p:nvPr>
            <p:ph idx="1"/>
          </p:nvPr>
        </p:nvSpPr>
        <p:spPr>
          <a:xfrm>
            <a:off x="457200" y="1600200"/>
            <a:ext cx="8229600" cy="5257800"/>
          </a:xfrm>
        </p:spPr>
        <p:txBody>
          <a:bodyPr>
            <a:normAutofit fontScale="85000" lnSpcReduction="10000"/>
          </a:bodyPr>
          <a:lstStyle/>
          <a:p>
            <a:r>
              <a:rPr lang="en-US" dirty="0" smtClean="0"/>
              <a:t>It is important to add that nationalism was a critical force in the development of the democratic nation-state.</a:t>
            </a:r>
          </a:p>
          <a:p>
            <a:r>
              <a:rPr lang="en-US" dirty="0" smtClean="0"/>
              <a:t>Nationalism has been closely linked to the administrative unification of the state and the conditions involved in the creation of nationalism were also often the conditions which generated the modern state.</a:t>
            </a:r>
          </a:p>
          <a:p>
            <a:r>
              <a:rPr lang="en-US" dirty="0" smtClean="0"/>
              <a:t>The process by which national identities were formed was often the result of both a struggle for membership in the new political communities, and a struggle by elites and governments to create a new identity to legitimize the actions of the state.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 and Militarism (Contd.)</a:t>
            </a:r>
            <a:endParaRPr lang="en-US" dirty="0"/>
          </a:p>
        </p:txBody>
      </p:sp>
      <p:sp>
        <p:nvSpPr>
          <p:cNvPr id="3" name="Content Placeholder 2"/>
          <p:cNvSpPr>
            <a:spLocks noGrp="1"/>
          </p:cNvSpPr>
          <p:nvPr>
            <p:ph idx="1"/>
          </p:nvPr>
        </p:nvSpPr>
        <p:spPr>
          <a:xfrm>
            <a:off x="457200" y="1600200"/>
            <a:ext cx="8229600" cy="5257800"/>
          </a:xfrm>
        </p:spPr>
        <p:txBody>
          <a:bodyPr>
            <a:normAutofit fontScale="77500" lnSpcReduction="20000"/>
          </a:bodyPr>
          <a:lstStyle/>
          <a:p>
            <a:r>
              <a:rPr lang="en-US" dirty="0" smtClean="0"/>
              <a:t>But even where the establishment of a national identity was an explicit political project pursued by elites, it was rarely ever their complete invention. </a:t>
            </a:r>
            <a:r>
              <a:rPr lang="en-US" dirty="0" err="1" smtClean="0"/>
              <a:t>A.D.Smith</a:t>
            </a:r>
            <a:r>
              <a:rPr lang="en-US" dirty="0" smtClean="0"/>
              <a:t> rejects the view that such elites ‘invented nations where none existed’.</a:t>
            </a:r>
          </a:p>
          <a:p>
            <a:r>
              <a:rPr lang="en-US" dirty="0" smtClean="0"/>
              <a:t>Accordingly, many nations were built up on the basis of pre-modern “ethnic cores” whose myths and memories, values and symbols shaped the cultures and boundaries of the nation that modern elites managed to forge.</a:t>
            </a:r>
          </a:p>
          <a:p>
            <a:r>
              <a:rPr lang="en-US" dirty="0" smtClean="0"/>
              <a:t>The historical conditions surrounding the rise of national democracies have been complex and varied. If war gave democracy an impetus within particular nation-states, the rights and principles of democracy were often explicitly denied to those who were conquered, colonized and exploited by powerful nation-states.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and Capitalism</a:t>
            </a:r>
            <a:endParaRPr lang="en-US" dirty="0"/>
          </a:p>
        </p:txBody>
      </p:sp>
      <p:sp>
        <p:nvSpPr>
          <p:cNvPr id="3" name="Content Placeholder 2"/>
          <p:cNvSpPr>
            <a:spLocks noGrp="1"/>
          </p:cNvSpPr>
          <p:nvPr>
            <p:ph idx="1"/>
          </p:nvPr>
        </p:nvSpPr>
        <p:spPr>
          <a:xfrm>
            <a:off x="457200" y="1600200"/>
            <a:ext cx="8229600" cy="5257800"/>
          </a:xfrm>
        </p:spPr>
        <p:txBody>
          <a:bodyPr>
            <a:normAutofit fontScale="77500" lnSpcReduction="20000"/>
          </a:bodyPr>
          <a:lstStyle/>
          <a:p>
            <a:pPr>
              <a:buNone/>
            </a:pPr>
            <a:r>
              <a:rPr lang="en-US" dirty="0" smtClean="0"/>
              <a:t>Development of the modern economic system and its effect upon state organizations and representative institutions:</a:t>
            </a:r>
          </a:p>
          <a:p>
            <a:r>
              <a:rPr lang="en-US" dirty="0" smtClean="0"/>
              <a:t> 13</a:t>
            </a:r>
            <a:r>
              <a:rPr lang="en-US" baseline="30000" dirty="0" smtClean="0"/>
              <a:t>th</a:t>
            </a:r>
            <a:r>
              <a:rPr lang="en-US" dirty="0" smtClean="0"/>
              <a:t> and 14</a:t>
            </a:r>
            <a:r>
              <a:rPr lang="en-US" baseline="30000" dirty="0" smtClean="0"/>
              <a:t>th</a:t>
            </a:r>
            <a:r>
              <a:rPr lang="en-US" dirty="0" smtClean="0"/>
              <a:t> centuries onwards the growth of interconnections between states and societies-that is, of globalization- became progressively shaped by the expansion of Europe.</a:t>
            </a:r>
          </a:p>
          <a:p>
            <a:r>
              <a:rPr lang="en-US" dirty="0" smtClean="0"/>
              <a:t>Key features of the modern states system- the centralization of political power, the expansion of administrative rule, the </a:t>
            </a:r>
            <a:r>
              <a:rPr lang="en-US" dirty="0" err="1" smtClean="0"/>
              <a:t>legitimation</a:t>
            </a:r>
            <a:r>
              <a:rPr lang="en-US" dirty="0" smtClean="0"/>
              <a:t> of power through claims to representation, the emergence of professional standing armies- which existed in Europe in embryo in the sixteenth century were to become prevalent features of the entire global system.</a:t>
            </a:r>
          </a:p>
          <a:p>
            <a:pPr>
              <a:buNone/>
            </a:pPr>
            <a:r>
              <a:rPr lang="en-US"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Leaders in Exploration</a:t>
            </a:r>
            <a:endParaRPr lang="en-US" dirty="0"/>
          </a:p>
        </p:txBody>
      </p:sp>
      <p:sp>
        <p:nvSpPr>
          <p:cNvPr id="3" name="Content Placeholder 2"/>
          <p:cNvSpPr>
            <a:spLocks noGrp="1"/>
          </p:cNvSpPr>
          <p:nvPr>
            <p:ph idx="1"/>
          </p:nvPr>
        </p:nvSpPr>
        <p:spPr>
          <a:xfrm>
            <a:off x="457200" y="1600200"/>
            <a:ext cx="8229600" cy="5257800"/>
          </a:xfrm>
        </p:spPr>
        <p:txBody>
          <a:bodyPr>
            <a:normAutofit fontScale="92500" lnSpcReduction="20000"/>
          </a:bodyPr>
          <a:lstStyle/>
          <a:p>
            <a:r>
              <a:rPr lang="en-US" dirty="0" smtClean="0"/>
              <a:t>The Spanish and Portuguese were the early leaders.</a:t>
            </a:r>
          </a:p>
          <a:p>
            <a:r>
              <a:rPr lang="en-US" dirty="0" smtClean="0"/>
              <a:t>Their position was eroded in the seventeenth century by the Dutch and then by the British and French.</a:t>
            </a:r>
          </a:p>
          <a:p>
            <a:r>
              <a:rPr lang="en-US" dirty="0" smtClean="0"/>
              <a:t>British and French influence was very predominant in the eighteenth century, although it was British which was quite dominant in the nineteenth.</a:t>
            </a:r>
          </a:p>
          <a:p>
            <a:r>
              <a:rPr lang="en-US" dirty="0" smtClean="0"/>
              <a:t>British naval and military power conjoined with the centrality of London in terms of world trade and finance.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Impact of the Expansion of Europe on Organizations</a:t>
            </a:r>
            <a:endParaRPr lang="en-US" dirty="0"/>
          </a:p>
        </p:txBody>
      </p:sp>
      <p:sp>
        <p:nvSpPr>
          <p:cNvPr id="3" name="Content Placeholder 2"/>
          <p:cNvSpPr>
            <a:spLocks noGrp="1"/>
          </p:cNvSpPr>
          <p:nvPr>
            <p:ph idx="1"/>
          </p:nvPr>
        </p:nvSpPr>
        <p:spPr>
          <a:xfrm>
            <a:off x="457200" y="1600200"/>
            <a:ext cx="8229600" cy="5257800"/>
          </a:xfrm>
        </p:spPr>
        <p:txBody>
          <a:bodyPr>
            <a:normAutofit fontScale="92500" lnSpcReduction="20000"/>
          </a:bodyPr>
          <a:lstStyle/>
          <a:p>
            <a:r>
              <a:rPr lang="en-US" dirty="0" smtClean="0"/>
              <a:t>Such expansion across the globe enhanced the demand for organizations that would be capable of operating on such a scale.</a:t>
            </a:r>
          </a:p>
          <a:p>
            <a:r>
              <a:rPr lang="en-US" dirty="0" smtClean="0"/>
              <a:t>All the basic types of organization of modern society- the modern state, modern corporate enterprise, modern science- were shaped by it and benefited greatly from it.</a:t>
            </a:r>
          </a:p>
          <a:p>
            <a:r>
              <a:rPr lang="en-US" dirty="0" smtClean="0"/>
              <a:t>European expansion became a major source of development of state activity and efficiency-executive powers and state bureaucracies were better resourced and this enhanced their autonomy in the face of local assemblies and parliaments.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677</TotalTime>
  <Words>1652</Words>
  <Application>Microsoft Office PowerPoint</Application>
  <PresentationFormat>On-screen Show (4:3)</PresentationFormat>
  <Paragraphs>63</Paragraphs>
  <Slides>13</Slides>
  <Notes>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The Three ‘Macro-patterns’ involved in the Evolution of Modern State</vt:lpstr>
      <vt:lpstr>War and Militarism</vt:lpstr>
      <vt:lpstr>War and Militarism (Contd.)</vt:lpstr>
      <vt:lpstr>War and Militarism (Contd.)</vt:lpstr>
      <vt:lpstr>War and Militarism (Contd.)</vt:lpstr>
      <vt:lpstr>War and Militarism (Contd.)</vt:lpstr>
      <vt:lpstr>State and Capitalism</vt:lpstr>
      <vt:lpstr>Early Leaders in Exploration</vt:lpstr>
      <vt:lpstr>Impact of the Expansion of Europe on Organizations</vt:lpstr>
      <vt:lpstr>Capitalism and Fundamental Change in World Order</vt:lpstr>
      <vt:lpstr>The Development of Capitalism and Changes in European Agriculture</vt:lpstr>
      <vt:lpstr>Capitalism and Changes in State-Civil Society Relations </vt:lpstr>
      <vt:lpstr>Capitalism and the Pursuit of Civil and Political Rights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Three ‘Macro-patterns’ involved in the Evolution of Modern State</dc:title>
  <dc:creator>admin</dc:creator>
  <cp:lastModifiedBy>admin</cp:lastModifiedBy>
  <cp:revision>67</cp:revision>
  <dcterms:created xsi:type="dcterms:W3CDTF">2006-08-16T00:00:00Z</dcterms:created>
  <dcterms:modified xsi:type="dcterms:W3CDTF">2020-09-12T11:40:18Z</dcterms:modified>
</cp:coreProperties>
</file>