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7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3/30/2020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3/30/2020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3/30/2020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3/30/2020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3/30/2020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D0646-E986-4F55-8B56-AF54CC8B1F00}"/>
              </a:ext>
            </a:extLst>
          </p:cNvPr>
          <p:cNvSpPr>
            <a:spLocks noGrp="1"/>
          </p:cNvSpPr>
          <p:nvPr>
            <p:ph type="ctrTitle"/>
          </p:nvPr>
        </p:nvSpPr>
        <p:spPr>
          <a:xfrm>
            <a:off x="861134" y="997257"/>
            <a:ext cx="10085033" cy="2216459"/>
          </a:xfrm>
        </p:spPr>
        <p:txBody>
          <a:bodyPr/>
          <a:lstStyle/>
          <a:p>
            <a:pPr algn="ctr"/>
            <a:r>
              <a:rPr lang="en-IN" dirty="0">
                <a:solidFill>
                  <a:schemeClr val="tx1"/>
                </a:solidFill>
                <a:latin typeface="Arial Black" panose="020B0A04020102020204" pitchFamily="34" charset="0"/>
              </a:rPr>
              <a:t>M</a:t>
            </a:r>
            <a:r>
              <a:rPr lang="en-IN" sz="6000" dirty="0">
                <a:solidFill>
                  <a:schemeClr val="tx1"/>
                </a:solidFill>
                <a:latin typeface="Arial Black" panose="020B0A04020102020204" pitchFamily="34" charset="0"/>
              </a:rPr>
              <a:t>AJOR CORPORATE GOVERNANCE FAILURE</a:t>
            </a:r>
          </a:p>
        </p:txBody>
      </p:sp>
      <p:sp>
        <p:nvSpPr>
          <p:cNvPr id="3" name="Subtitle 2">
            <a:extLst>
              <a:ext uri="{FF2B5EF4-FFF2-40B4-BE49-F238E27FC236}">
                <a16:creationId xmlns:a16="http://schemas.microsoft.com/office/drawing/2014/main" xmlns="" id="{B910CDD5-4607-4E5A-B7E1-F950BDBBA12C}"/>
              </a:ext>
            </a:extLst>
          </p:cNvPr>
          <p:cNvSpPr>
            <a:spLocks noGrp="1"/>
          </p:cNvSpPr>
          <p:nvPr>
            <p:ph type="subTitle" idx="1"/>
          </p:nvPr>
        </p:nvSpPr>
        <p:spPr>
          <a:xfrm>
            <a:off x="2459972" y="3888419"/>
            <a:ext cx="8825658" cy="1972323"/>
          </a:xfrm>
        </p:spPr>
        <p:txBody>
          <a:bodyPr>
            <a:normAutofit/>
          </a:bodyPr>
          <a:lstStyle/>
          <a:p>
            <a:pPr algn="ctr"/>
            <a:endParaRPr lang="en-IN" dirty="0"/>
          </a:p>
        </p:txBody>
      </p:sp>
    </p:spTree>
    <p:extLst>
      <p:ext uri="{BB962C8B-B14F-4D97-AF65-F5344CB8AC3E}">
        <p14:creationId xmlns:p14="http://schemas.microsoft.com/office/powerpoint/2010/main" val="1365626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231AFC0-EC5A-4007-B9EC-22F02A262FF6}"/>
              </a:ext>
            </a:extLst>
          </p:cNvPr>
          <p:cNvSpPr>
            <a:spLocks noGrp="1"/>
          </p:cNvSpPr>
          <p:nvPr>
            <p:ph type="title"/>
          </p:nvPr>
        </p:nvSpPr>
        <p:spPr/>
        <p:txBody>
          <a:bodyPr/>
          <a:lstStyle/>
          <a:p>
            <a:r>
              <a:rPr lang="en-IN" sz="5400" b="1" u="sng" dirty="0">
                <a:solidFill>
                  <a:srgbClr val="92D050"/>
                </a:solidFill>
                <a:latin typeface="Arial Black" panose="020B0A04020102020204" pitchFamily="34" charset="0"/>
              </a:rPr>
              <a:t>CONCLUSION</a:t>
            </a:r>
          </a:p>
        </p:txBody>
      </p:sp>
      <p:sp>
        <p:nvSpPr>
          <p:cNvPr id="5" name="Content Placeholder 4">
            <a:extLst>
              <a:ext uri="{FF2B5EF4-FFF2-40B4-BE49-F238E27FC236}">
                <a16:creationId xmlns:a16="http://schemas.microsoft.com/office/drawing/2014/main" xmlns="" id="{01A2D28E-1C76-400E-AA48-4111A2F8CA39}"/>
              </a:ext>
            </a:extLst>
          </p:cNvPr>
          <p:cNvSpPr>
            <a:spLocks noGrp="1"/>
          </p:cNvSpPr>
          <p:nvPr>
            <p:ph idx="1"/>
          </p:nvPr>
        </p:nvSpPr>
        <p:spPr/>
        <p:txBody>
          <a:bodyPr>
            <a:normAutofit/>
          </a:bodyPr>
          <a:lstStyle/>
          <a:p>
            <a:r>
              <a:rPr lang="en-US" sz="2400" b="1" dirty="0"/>
              <a:t>Corporate governance is critical issue faced by all companies. The above cases highlight the fact that poor corporate governance can lead to a downfall of the largest companies. Regulatory bodies have increased their scrutiny on the firms are under increased scrutiny by regulatory bodies which increases the importance of good governance. Digital solutions can help firms implement a robust governance mechanism to help significantly reduce risk of governance failure.</a:t>
            </a:r>
            <a:endParaRPr lang="en-IN" sz="2400" b="1" dirty="0"/>
          </a:p>
        </p:txBody>
      </p:sp>
    </p:spTree>
    <p:extLst>
      <p:ext uri="{BB962C8B-B14F-4D97-AF65-F5344CB8AC3E}">
        <p14:creationId xmlns:p14="http://schemas.microsoft.com/office/powerpoint/2010/main" val="43882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80B61E-494E-43E8-80F6-0606AC36D72B}"/>
              </a:ext>
            </a:extLst>
          </p:cNvPr>
          <p:cNvSpPr>
            <a:spLocks noGrp="1"/>
          </p:cNvSpPr>
          <p:nvPr>
            <p:ph type="title"/>
          </p:nvPr>
        </p:nvSpPr>
        <p:spPr>
          <a:xfrm>
            <a:off x="604732" y="994299"/>
            <a:ext cx="10599938" cy="1216241"/>
          </a:xfrm>
        </p:spPr>
        <p:txBody>
          <a:bodyPr/>
          <a:lstStyle/>
          <a:p>
            <a:pPr algn="ctr"/>
            <a:r>
              <a:rPr lang="en-IN" sz="4400" u="sng" dirty="0">
                <a:solidFill>
                  <a:srgbClr val="92D050"/>
                </a:solidFill>
                <a:latin typeface="Arial Black" panose="020B0A04020102020204" pitchFamily="34" charset="0"/>
              </a:rPr>
              <a:t>What is corporate governance?</a:t>
            </a:r>
            <a:r>
              <a:rPr lang="en-IN" sz="3200" u="sng" dirty="0">
                <a:solidFill>
                  <a:srgbClr val="92D050"/>
                </a:solidFill>
              </a:rPr>
              <a:t/>
            </a:r>
            <a:br>
              <a:rPr lang="en-IN" sz="3200" u="sng" dirty="0">
                <a:solidFill>
                  <a:srgbClr val="92D050"/>
                </a:solidFill>
              </a:rPr>
            </a:br>
            <a:endParaRPr lang="en-IN" sz="3200" u="sng" dirty="0">
              <a:solidFill>
                <a:srgbClr val="92D050"/>
              </a:solidFill>
            </a:endParaRPr>
          </a:p>
        </p:txBody>
      </p:sp>
      <p:sp>
        <p:nvSpPr>
          <p:cNvPr id="3" name="Content Placeholder 2">
            <a:extLst>
              <a:ext uri="{FF2B5EF4-FFF2-40B4-BE49-F238E27FC236}">
                <a16:creationId xmlns:a16="http://schemas.microsoft.com/office/drawing/2014/main" xmlns="" id="{B1296BD2-8816-4795-882D-CE7CF16B872F}"/>
              </a:ext>
            </a:extLst>
          </p:cNvPr>
          <p:cNvSpPr>
            <a:spLocks noGrp="1"/>
          </p:cNvSpPr>
          <p:nvPr>
            <p:ph idx="1"/>
          </p:nvPr>
        </p:nvSpPr>
        <p:spPr>
          <a:xfrm>
            <a:off x="754602" y="1908699"/>
            <a:ext cx="10599938" cy="4607511"/>
          </a:xfrm>
        </p:spPr>
        <p:txBody>
          <a:bodyPr>
            <a:normAutofit fontScale="92500" lnSpcReduction="10000"/>
          </a:bodyPr>
          <a:lstStyle/>
          <a:p>
            <a:endParaRPr lang="en-US" sz="2400" dirty="0">
              <a:latin typeface="Arial Black" panose="020B0A04020102020204" pitchFamily="34" charset="0"/>
            </a:endParaRPr>
          </a:p>
          <a:p>
            <a:endParaRPr lang="en-US" sz="2400" dirty="0">
              <a:latin typeface="Arial Black" panose="020B0A04020102020204" pitchFamily="34" charset="0"/>
            </a:endParaRPr>
          </a:p>
          <a:p>
            <a:r>
              <a:rPr lang="en-US" sz="2400" dirty="0">
                <a:latin typeface="Arial Black" panose="020B0A04020102020204" pitchFamily="34" charset="0"/>
              </a:rPr>
              <a:t>Corporate governance is a set of rules, practices and processes used to direct and control a company. It involves balancing the interests of a company’s stakeholders such as management, shareholders, suppliers, customers, financiers, government and the community. Moreover, it is essential for the success and sustainability of the business over a period of time. When the set of rules and processes which form the governance mechanism of a firm are ineffective or fail, it can have disastrous consequences for a business. Several large </a:t>
            </a:r>
            <a:r>
              <a:rPr lang="en-US" sz="2400" dirty="0" err="1">
                <a:latin typeface="Arial Black" panose="020B0A04020102020204" pitchFamily="34" charset="0"/>
              </a:rPr>
              <a:t>organisations</a:t>
            </a:r>
            <a:r>
              <a:rPr lang="en-US" sz="2400" dirty="0">
                <a:latin typeface="Arial Black" panose="020B0A04020102020204" pitchFamily="34" charset="0"/>
              </a:rPr>
              <a:t> such Enron, Satyam, Cadbury, Wal-Mart &amp; Xerox were severely impacted due to corporate governance failures.</a:t>
            </a:r>
            <a:endParaRPr lang="en-IN" sz="2400" dirty="0">
              <a:latin typeface="Arial Black" panose="020B0A04020102020204" pitchFamily="34" charset="0"/>
            </a:endParaRPr>
          </a:p>
        </p:txBody>
      </p:sp>
    </p:spTree>
    <p:extLst>
      <p:ext uri="{BB962C8B-B14F-4D97-AF65-F5344CB8AC3E}">
        <p14:creationId xmlns:p14="http://schemas.microsoft.com/office/powerpoint/2010/main" val="143983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66862E-821E-4D28-9E30-C93BE20DDEC8}"/>
              </a:ext>
            </a:extLst>
          </p:cNvPr>
          <p:cNvSpPr>
            <a:spLocks noGrp="1"/>
          </p:cNvSpPr>
          <p:nvPr>
            <p:ph type="title"/>
          </p:nvPr>
        </p:nvSpPr>
        <p:spPr>
          <a:xfrm>
            <a:off x="727969" y="905522"/>
            <a:ext cx="10608815" cy="1112462"/>
          </a:xfrm>
        </p:spPr>
        <p:txBody>
          <a:bodyPr/>
          <a:lstStyle/>
          <a:p>
            <a:r>
              <a:rPr lang="en-IN" sz="4800" b="1" u="sng" dirty="0">
                <a:solidFill>
                  <a:srgbClr val="92D050"/>
                </a:solidFill>
                <a:latin typeface="Arial Black" panose="020B0A04020102020204" pitchFamily="34" charset="0"/>
              </a:rPr>
              <a:t>Corporate governance failures</a:t>
            </a:r>
            <a:br>
              <a:rPr lang="en-IN" sz="4800" b="1" u="sng" dirty="0">
                <a:solidFill>
                  <a:srgbClr val="92D050"/>
                </a:solidFill>
                <a:latin typeface="Arial Black" panose="020B0A04020102020204" pitchFamily="34" charset="0"/>
              </a:rPr>
            </a:br>
            <a:endParaRPr lang="en-IN" sz="4800" u="sng" dirty="0">
              <a:solidFill>
                <a:srgbClr val="92D050"/>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xmlns="" id="{644A43A6-0570-47AB-9704-211835C1FFA9}"/>
              </a:ext>
            </a:extLst>
          </p:cNvPr>
          <p:cNvSpPr>
            <a:spLocks noGrp="1"/>
          </p:cNvSpPr>
          <p:nvPr>
            <p:ph idx="1"/>
          </p:nvPr>
        </p:nvSpPr>
        <p:spPr/>
        <p:txBody>
          <a:bodyPr>
            <a:normAutofit fontScale="92500" lnSpcReduction="10000"/>
          </a:bodyPr>
          <a:lstStyle/>
          <a:p>
            <a:pPr marL="0" indent="0">
              <a:buNone/>
            </a:pPr>
            <a:r>
              <a:rPr lang="en-US" sz="2400" b="1" dirty="0"/>
              <a:t>It doesn’t happen overnight and there are several warning signs which a firm must take note of in order to avoid such </a:t>
            </a:r>
            <a:r>
              <a:rPr lang="en-US" sz="2400" b="1" dirty="0" err="1"/>
              <a:t>failures.Some</a:t>
            </a:r>
            <a:r>
              <a:rPr lang="en-US" sz="2400" b="1" dirty="0"/>
              <a:t> of the governance issues faced by the firms which eventually lead to corporate governance failures are –</a:t>
            </a:r>
          </a:p>
          <a:p>
            <a:r>
              <a:rPr lang="en-US" sz="2400" b="1" dirty="0"/>
              <a:t>Ineffective governance mechanisms, for example, lack of board committees or committees consisting of few or a single member.</a:t>
            </a:r>
          </a:p>
          <a:p>
            <a:r>
              <a:rPr lang="en-US" sz="2400" b="1" dirty="0"/>
              <a:t>Non-independent board and audit committee members, for example where a CEO fulfilled multiple roles in various committees</a:t>
            </a:r>
            <a:endParaRPr lang="en-IN" sz="2400" b="1" dirty="0"/>
          </a:p>
        </p:txBody>
      </p:sp>
    </p:spTree>
    <p:extLst>
      <p:ext uri="{BB962C8B-B14F-4D97-AF65-F5344CB8AC3E}">
        <p14:creationId xmlns:p14="http://schemas.microsoft.com/office/powerpoint/2010/main" val="4051394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1A7AAB0-5922-4013-8C02-82D955F4B729}"/>
              </a:ext>
            </a:extLst>
          </p:cNvPr>
          <p:cNvSpPr/>
          <p:nvPr/>
        </p:nvSpPr>
        <p:spPr>
          <a:xfrm>
            <a:off x="506027" y="461639"/>
            <a:ext cx="11105965" cy="5939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xmlns="" id="{AB06AB8B-089F-4933-B583-159231A2BE11}"/>
              </a:ext>
            </a:extLst>
          </p:cNvPr>
          <p:cNvSpPr/>
          <p:nvPr/>
        </p:nvSpPr>
        <p:spPr>
          <a:xfrm>
            <a:off x="1050523" y="776264"/>
            <a:ext cx="10064319" cy="4832092"/>
          </a:xfrm>
          <a:prstGeom prst="rect">
            <a:avLst/>
          </a:prstGeom>
        </p:spPr>
        <p:txBody>
          <a:bodyPr wrap="square">
            <a:spAutoFit/>
          </a:bodyPr>
          <a:lstStyle/>
          <a:p>
            <a:pPr>
              <a:buFont typeface="Arial" panose="020B0604020202020204" pitchFamily="34" charset="0"/>
              <a:buChar char="•"/>
            </a:pPr>
            <a:r>
              <a:rPr lang="en-US" sz="2800" b="1" dirty="0">
                <a:latin typeface="Questrial"/>
              </a:rPr>
              <a:t>Management, who deliberately undermines the role of the various governance structures by circumventing the internal controls and making misrepresentations to auditors and the Board.</a:t>
            </a:r>
          </a:p>
          <a:p>
            <a:pPr>
              <a:buFont typeface="Arial" panose="020B0604020202020204" pitchFamily="34" charset="0"/>
              <a:buChar char="•"/>
            </a:pPr>
            <a:r>
              <a:rPr lang="en-US" sz="2800" b="1" dirty="0">
                <a:latin typeface="Questrial"/>
              </a:rPr>
              <a:t>Inadequately qualified members, for </a:t>
            </a:r>
            <a:r>
              <a:rPr lang="en-US" sz="2800" b="1" dirty="0" err="1">
                <a:latin typeface="Questrial"/>
              </a:rPr>
              <a:t>example,audit</a:t>
            </a:r>
            <a:r>
              <a:rPr lang="en-US" sz="2800" b="1" dirty="0">
                <a:latin typeface="Questrial"/>
              </a:rPr>
              <a:t> committee members not having appropriate accounting and financial qualifications or experience to </a:t>
            </a:r>
            <a:r>
              <a:rPr lang="en-US" sz="2800" b="1" dirty="0" err="1">
                <a:latin typeface="Questrial"/>
              </a:rPr>
              <a:t>analyse</a:t>
            </a:r>
            <a:r>
              <a:rPr lang="en-US" sz="2800" b="1" dirty="0">
                <a:latin typeface="Questrial"/>
              </a:rPr>
              <a:t> key business transactions, family members holding board positions without appropriate knowledge or qualifications.</a:t>
            </a:r>
          </a:p>
          <a:p>
            <a:pPr>
              <a:buFont typeface="Arial" panose="020B0604020202020204" pitchFamily="34" charset="0"/>
              <a:buChar char="•"/>
            </a:pPr>
            <a:r>
              <a:rPr lang="en-US" sz="2800" b="1" dirty="0">
                <a:latin typeface="Questrial"/>
              </a:rPr>
              <a:t>Ignorance by regulators, analysts etc. of the financial results and red flags.</a:t>
            </a:r>
            <a:endParaRPr lang="en-US" sz="2800" b="1" i="0" dirty="0">
              <a:effectLst/>
              <a:latin typeface="Questrial"/>
            </a:endParaRPr>
          </a:p>
        </p:txBody>
      </p:sp>
    </p:spTree>
    <p:extLst>
      <p:ext uri="{BB962C8B-B14F-4D97-AF65-F5344CB8AC3E}">
        <p14:creationId xmlns:p14="http://schemas.microsoft.com/office/powerpoint/2010/main" val="174169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20F79F-F4EE-4BD5-8D12-244DCBD805CF}"/>
              </a:ext>
            </a:extLst>
          </p:cNvPr>
          <p:cNvSpPr>
            <a:spLocks noGrp="1"/>
          </p:cNvSpPr>
          <p:nvPr>
            <p:ph type="title"/>
          </p:nvPr>
        </p:nvSpPr>
        <p:spPr>
          <a:xfrm>
            <a:off x="1154954" y="973669"/>
            <a:ext cx="10457038" cy="3784762"/>
          </a:xfrm>
        </p:spPr>
        <p:txBody>
          <a:bodyPr/>
          <a:lstStyle/>
          <a:p>
            <a:r>
              <a:rPr lang="en-US" b="1" dirty="0">
                <a:solidFill>
                  <a:schemeClr val="tx1"/>
                </a:solidFill>
              </a:rPr>
              <a:t>Corporate governance failures have resulted in massive problems faced by the companies over the years. A couple of examples of corporate governance failures which forced businesses and government authorities to rethink their stance on corporate governance are :</a:t>
            </a:r>
            <a:endParaRPr lang="en-IN" b="1" dirty="0">
              <a:solidFill>
                <a:schemeClr val="tx1"/>
              </a:solidFill>
            </a:endParaRPr>
          </a:p>
        </p:txBody>
      </p:sp>
      <p:sp>
        <p:nvSpPr>
          <p:cNvPr id="3" name="Content Placeholder 2">
            <a:extLst>
              <a:ext uri="{FF2B5EF4-FFF2-40B4-BE49-F238E27FC236}">
                <a16:creationId xmlns:a16="http://schemas.microsoft.com/office/drawing/2014/main" xmlns="" id="{38FF0C68-630C-42FE-A743-C1CEC25E749C}"/>
              </a:ext>
            </a:extLst>
          </p:cNvPr>
          <p:cNvSpPr>
            <a:spLocks noGrp="1"/>
          </p:cNvSpPr>
          <p:nvPr>
            <p:ph idx="1"/>
          </p:nvPr>
        </p:nvSpPr>
        <p:spPr>
          <a:xfrm>
            <a:off x="1563327" y="5344356"/>
            <a:ext cx="8825659" cy="1065322"/>
          </a:xfrm>
        </p:spPr>
        <p:txBody>
          <a:bodyPr>
            <a:normAutofit lnSpcReduction="10000"/>
          </a:bodyPr>
          <a:lstStyle/>
          <a:p>
            <a:pPr>
              <a:buFont typeface="Wingdings" panose="05000000000000000000" pitchFamily="2" charset="2"/>
              <a:buChar char="Ø"/>
            </a:pPr>
            <a:r>
              <a:rPr lang="en-IN" sz="2800" b="1" dirty="0">
                <a:solidFill>
                  <a:schemeClr val="tx1"/>
                </a:solidFill>
                <a:latin typeface="Algerian" panose="04020705040A02060702" pitchFamily="82" charset="0"/>
              </a:rPr>
              <a:t>ENRON</a:t>
            </a:r>
          </a:p>
          <a:p>
            <a:pPr>
              <a:buFont typeface="Wingdings" panose="05000000000000000000" pitchFamily="2" charset="2"/>
              <a:buChar char="Ø"/>
            </a:pPr>
            <a:r>
              <a:rPr lang="en-IN" sz="2800" b="1" dirty="0">
                <a:solidFill>
                  <a:schemeClr val="tx1"/>
                </a:solidFill>
                <a:latin typeface="Algerian" panose="04020705040A02060702" pitchFamily="82" charset="0"/>
              </a:rPr>
              <a:t>SATYAM</a:t>
            </a:r>
          </a:p>
        </p:txBody>
      </p:sp>
    </p:spTree>
    <p:extLst>
      <p:ext uri="{BB962C8B-B14F-4D97-AF65-F5344CB8AC3E}">
        <p14:creationId xmlns:p14="http://schemas.microsoft.com/office/powerpoint/2010/main" val="4001079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72AB2-18C8-48BC-BC43-98BB5186A2D8}"/>
              </a:ext>
            </a:extLst>
          </p:cNvPr>
          <p:cNvSpPr>
            <a:spLocks noGrp="1"/>
          </p:cNvSpPr>
          <p:nvPr>
            <p:ph type="title"/>
          </p:nvPr>
        </p:nvSpPr>
        <p:spPr>
          <a:xfrm>
            <a:off x="1154954" y="671827"/>
            <a:ext cx="8825659" cy="1059319"/>
          </a:xfrm>
        </p:spPr>
        <p:txBody>
          <a:bodyPr/>
          <a:lstStyle/>
          <a:p>
            <a:pPr algn="ctr"/>
            <a:r>
              <a:rPr lang="en-IN" sz="7200" b="1" u="sng" dirty="0">
                <a:solidFill>
                  <a:srgbClr val="92D050"/>
                </a:solidFill>
                <a:latin typeface="Arial Black" panose="020B0A04020102020204" pitchFamily="34" charset="0"/>
              </a:rPr>
              <a:t>ENRON</a:t>
            </a:r>
          </a:p>
        </p:txBody>
      </p:sp>
      <p:sp>
        <p:nvSpPr>
          <p:cNvPr id="3" name="Content Placeholder 2">
            <a:extLst>
              <a:ext uri="{FF2B5EF4-FFF2-40B4-BE49-F238E27FC236}">
                <a16:creationId xmlns:a16="http://schemas.microsoft.com/office/drawing/2014/main" xmlns="" id="{CD94075F-BC48-4635-B530-90D84CD5DFE4}"/>
              </a:ext>
            </a:extLst>
          </p:cNvPr>
          <p:cNvSpPr>
            <a:spLocks noGrp="1"/>
          </p:cNvSpPr>
          <p:nvPr>
            <p:ph idx="1"/>
          </p:nvPr>
        </p:nvSpPr>
        <p:spPr>
          <a:xfrm>
            <a:off x="248576" y="1731147"/>
            <a:ext cx="11718524" cy="4918228"/>
          </a:xfrm>
        </p:spPr>
        <p:txBody>
          <a:bodyPr>
            <a:normAutofit fontScale="92500" lnSpcReduction="10000"/>
          </a:bodyPr>
          <a:lstStyle/>
          <a:p>
            <a:endParaRPr lang="en-US" sz="2000" b="1" dirty="0"/>
          </a:p>
          <a:p>
            <a:endParaRPr lang="en-US" sz="2000" b="1" dirty="0"/>
          </a:p>
          <a:p>
            <a:r>
              <a:rPr lang="en-US" sz="2000" b="1" dirty="0"/>
              <a:t>The Enron scandal, which broke out in October 2001, eventually led to the bankruptcy of the Enron Corporation, an American energy company based in Houston, Texas. It was the largest bankruptcy reorganization in American history at that time.</a:t>
            </a:r>
          </a:p>
          <a:p>
            <a:r>
              <a:rPr lang="en-US" sz="2000" b="1" dirty="0"/>
              <a:t>The primary reason for the failure of Enron was attributed to an audit failure. The problem faced by Enron was despite having structures and mechanisms in place for good corporate governance. Nobody flaunted and flouted these rules and regulations! The board of directors turned a blind eye to open violation of the code. Particularly, when it allowed the CFO to serve in special purpose entities(SPEs). The auditors failed to prevent suspect and questionable accounting. The auditors did not even examine the SPE transactions.</a:t>
            </a:r>
          </a:p>
          <a:p>
            <a:r>
              <a:rPr lang="en-US" sz="2000" b="1" dirty="0"/>
              <a:t>Enron shareholders filed a $40 billion lawsuit after the company’s stock price fell. It achieved a high of US$90.75 per share in mid-2000, plummeted to less than $1 by the end of November 2001. On December 2, 2001, Enron filed for bankruptcy under Chapter 11 of the United States Bankruptcy Code.</a:t>
            </a:r>
            <a:br>
              <a:rPr lang="en-US" sz="2000" b="1" dirty="0"/>
            </a:br>
            <a:endParaRPr lang="en-IN" sz="2000" b="1" dirty="0"/>
          </a:p>
        </p:txBody>
      </p:sp>
    </p:spTree>
    <p:extLst>
      <p:ext uri="{BB962C8B-B14F-4D97-AF65-F5344CB8AC3E}">
        <p14:creationId xmlns:p14="http://schemas.microsoft.com/office/powerpoint/2010/main" val="123063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77C3E9A-2A93-43C0-8158-0AE4E7EB0D8E}"/>
              </a:ext>
            </a:extLst>
          </p:cNvPr>
          <p:cNvSpPr>
            <a:spLocks noGrp="1"/>
          </p:cNvSpPr>
          <p:nvPr>
            <p:ph type="title"/>
          </p:nvPr>
        </p:nvSpPr>
        <p:spPr>
          <a:xfrm>
            <a:off x="461639" y="674703"/>
            <a:ext cx="5974671" cy="5584053"/>
          </a:xfrm>
        </p:spPr>
        <p:txBody>
          <a:bodyPr/>
          <a:lstStyle/>
          <a:p>
            <a:endParaRPr lang="en-IN" dirty="0"/>
          </a:p>
        </p:txBody>
      </p:sp>
      <p:sp>
        <p:nvSpPr>
          <p:cNvPr id="5" name="Text Placeholder 4">
            <a:extLst>
              <a:ext uri="{FF2B5EF4-FFF2-40B4-BE49-F238E27FC236}">
                <a16:creationId xmlns:a16="http://schemas.microsoft.com/office/drawing/2014/main" xmlns="" id="{C0724198-45BC-40BB-8A96-15235A5102F4}"/>
              </a:ext>
            </a:extLst>
          </p:cNvPr>
          <p:cNvSpPr>
            <a:spLocks noGrp="1"/>
          </p:cNvSpPr>
          <p:nvPr>
            <p:ph type="body" idx="1"/>
          </p:nvPr>
        </p:nvSpPr>
        <p:spPr>
          <a:xfrm>
            <a:off x="6894575" y="1393793"/>
            <a:ext cx="4593129" cy="4864963"/>
          </a:xfrm>
        </p:spPr>
        <p:txBody>
          <a:bodyPr>
            <a:normAutofit fontScale="92500"/>
          </a:bodyPr>
          <a:lstStyle/>
          <a:p>
            <a:r>
              <a:rPr lang="en-US" dirty="0"/>
              <a:t>As a result of the scandal, the US government introduced new regulations and legislation to expand the accuracy of financial reporting for public companies. The Sarbanes-Oxley Act was introduced as a result of the Enron scandal. It increased penalties for destroying, altering, or fabricating records in federal investigations or for attempting to defraud shareholders. It also increased the accountability of audit firms to remain unbiased and independent of their clients.</a:t>
            </a:r>
            <a:endParaRPr lang="en-IN" dirty="0"/>
          </a:p>
        </p:txBody>
      </p:sp>
      <p:pic>
        <p:nvPicPr>
          <p:cNvPr id="7" name="Picture 6">
            <a:extLst>
              <a:ext uri="{FF2B5EF4-FFF2-40B4-BE49-F238E27FC236}">
                <a16:creationId xmlns:a16="http://schemas.microsoft.com/office/drawing/2014/main" xmlns="" id="{E3C808A9-7FF4-49C2-A6D0-9C93EABE9A6A}"/>
              </a:ext>
            </a:extLst>
          </p:cNvPr>
          <p:cNvPicPr>
            <a:picLocks noChangeAspect="1"/>
          </p:cNvPicPr>
          <p:nvPr/>
        </p:nvPicPr>
        <p:blipFill>
          <a:blip r:embed="rId2"/>
          <a:stretch>
            <a:fillRect/>
          </a:stretch>
        </p:blipFill>
        <p:spPr>
          <a:xfrm>
            <a:off x="398525" y="435006"/>
            <a:ext cx="6037785" cy="6081203"/>
          </a:xfrm>
          <a:prstGeom prst="rect">
            <a:avLst/>
          </a:prstGeom>
        </p:spPr>
      </p:pic>
    </p:spTree>
    <p:extLst>
      <p:ext uri="{BB962C8B-B14F-4D97-AF65-F5344CB8AC3E}">
        <p14:creationId xmlns:p14="http://schemas.microsoft.com/office/powerpoint/2010/main" val="104239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8E3F470-9307-47A5-81E5-AB8B50A5E28C}"/>
              </a:ext>
            </a:extLst>
          </p:cNvPr>
          <p:cNvSpPr>
            <a:spLocks noGrp="1"/>
          </p:cNvSpPr>
          <p:nvPr>
            <p:ph type="title"/>
          </p:nvPr>
        </p:nvSpPr>
        <p:spPr>
          <a:xfrm>
            <a:off x="1154954" y="594804"/>
            <a:ext cx="8825659" cy="1085829"/>
          </a:xfrm>
        </p:spPr>
        <p:txBody>
          <a:bodyPr/>
          <a:lstStyle/>
          <a:p>
            <a:pPr algn="ctr"/>
            <a:r>
              <a:rPr lang="en-IN" sz="7200" b="1" u="sng" dirty="0">
                <a:solidFill>
                  <a:srgbClr val="92D050"/>
                </a:solidFill>
                <a:latin typeface="Arial Black" panose="020B0A04020102020204" pitchFamily="34" charset="0"/>
              </a:rPr>
              <a:t>SATYAM</a:t>
            </a:r>
          </a:p>
        </p:txBody>
      </p:sp>
      <p:sp>
        <p:nvSpPr>
          <p:cNvPr id="5" name="Content Placeholder 4">
            <a:extLst>
              <a:ext uri="{FF2B5EF4-FFF2-40B4-BE49-F238E27FC236}">
                <a16:creationId xmlns:a16="http://schemas.microsoft.com/office/drawing/2014/main" xmlns="" id="{9B87C64C-688E-41F3-AECA-30CC3D000B82}"/>
              </a:ext>
            </a:extLst>
          </p:cNvPr>
          <p:cNvSpPr>
            <a:spLocks noGrp="1"/>
          </p:cNvSpPr>
          <p:nvPr>
            <p:ph idx="1"/>
          </p:nvPr>
        </p:nvSpPr>
        <p:spPr>
          <a:xfrm>
            <a:off x="1154954" y="2334827"/>
            <a:ext cx="10581326" cy="4447713"/>
          </a:xfrm>
        </p:spPr>
        <p:txBody>
          <a:bodyPr>
            <a:normAutofit/>
          </a:bodyPr>
          <a:lstStyle/>
          <a:p>
            <a:r>
              <a:rPr lang="en-US" b="1" dirty="0"/>
              <a:t>Satyam began facing problems from December the 16th, 2008. Its chairman </a:t>
            </a:r>
            <a:r>
              <a:rPr lang="en-US" b="1" dirty="0" err="1"/>
              <a:t>Mr</a:t>
            </a:r>
            <a:r>
              <a:rPr lang="en-US" b="1" dirty="0"/>
              <a:t> Ramalinga Raju, in a surprise move announced a $1.6 billion bid for two </a:t>
            </a:r>
            <a:r>
              <a:rPr lang="en-US" b="1" dirty="0" err="1"/>
              <a:t>Maytas</a:t>
            </a:r>
            <a:r>
              <a:rPr lang="en-US" b="1" dirty="0"/>
              <a:t> companies. He wanted to deploy the cash available for the benefit of investors. Raju’s family promoted and controlled the two companies.</a:t>
            </a:r>
          </a:p>
          <a:p>
            <a:r>
              <a:rPr lang="en-US" b="1" dirty="0"/>
              <a:t>The share prices plunged 55% voicing concern towards Satyam’s poor corporate governance. They overturned the decision in 12 hours. This resulted in the resignation of several independent directors of the firm. Thus, this resulted in a further fall in the share prices of Satyam.</a:t>
            </a:r>
          </a:p>
          <a:p>
            <a:r>
              <a:rPr lang="en-US" b="1" dirty="0"/>
              <a:t>On 7th January 2009 B Ramalinga Raju, the founder of Satyam Computer Services, confessed to a Rs 7,000-crore  balance sheet fraud . He had hidden it from the IT company’s board, employees and auditors for several years. He revealed in his confession that his attempt to buy </a:t>
            </a:r>
            <a:r>
              <a:rPr lang="en-US" b="1" dirty="0" err="1"/>
              <a:t>Maytas</a:t>
            </a:r>
            <a:r>
              <a:rPr lang="en-US" b="1" dirty="0"/>
              <a:t> companies was his last attempt to “fill fictitious assets with real ones”.</a:t>
            </a:r>
          </a:p>
          <a:p>
            <a:endParaRPr lang="en-IN" b="1" dirty="0"/>
          </a:p>
        </p:txBody>
      </p:sp>
    </p:spTree>
    <p:extLst>
      <p:ext uri="{BB962C8B-B14F-4D97-AF65-F5344CB8AC3E}">
        <p14:creationId xmlns:p14="http://schemas.microsoft.com/office/powerpoint/2010/main" val="641536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12675F1-0732-4113-8561-370C14FC2FE1}"/>
              </a:ext>
            </a:extLst>
          </p:cNvPr>
          <p:cNvSpPr>
            <a:spLocks noGrp="1"/>
          </p:cNvSpPr>
          <p:nvPr>
            <p:ph type="title"/>
          </p:nvPr>
        </p:nvSpPr>
        <p:spPr>
          <a:xfrm>
            <a:off x="187290" y="2546026"/>
            <a:ext cx="4343400" cy="2286000"/>
          </a:xfrm>
        </p:spPr>
        <p:txBody>
          <a:bodyPr/>
          <a:lstStyle/>
          <a:p>
            <a:endParaRPr lang="en-IN" dirty="0"/>
          </a:p>
        </p:txBody>
      </p:sp>
      <p:sp>
        <p:nvSpPr>
          <p:cNvPr id="5" name="Text Placeholder 4">
            <a:extLst>
              <a:ext uri="{FF2B5EF4-FFF2-40B4-BE49-F238E27FC236}">
                <a16:creationId xmlns:a16="http://schemas.microsoft.com/office/drawing/2014/main" xmlns="" id="{BAD1AEB5-0ED3-4ACB-BE45-BCC8F7F067F6}"/>
              </a:ext>
            </a:extLst>
          </p:cNvPr>
          <p:cNvSpPr>
            <a:spLocks noGrp="1"/>
          </p:cNvSpPr>
          <p:nvPr>
            <p:ph type="body" idx="1"/>
          </p:nvPr>
        </p:nvSpPr>
        <p:spPr>
          <a:xfrm>
            <a:off x="6894575" y="1225118"/>
            <a:ext cx="4264655" cy="5122416"/>
          </a:xfrm>
        </p:spPr>
        <p:txBody>
          <a:bodyPr/>
          <a:lstStyle/>
          <a:p>
            <a:r>
              <a:rPr lang="en-US" dirty="0"/>
              <a:t>The government reacted to the fraud by overhauling the regulatory </a:t>
            </a:r>
            <a:r>
              <a:rPr lang="en-US" dirty="0" err="1"/>
              <a:t>framework.It</a:t>
            </a:r>
            <a:r>
              <a:rPr lang="en-US" dirty="0"/>
              <a:t> introduced the new Companies Act 2013, which fixed liabilities of auditor and independent directors, among other changes. In 2014, market regulator SEBI amended Clause 49 of listing guidelines to improve corporate governance.</a:t>
            </a:r>
            <a:endParaRPr lang="en-IN" dirty="0"/>
          </a:p>
        </p:txBody>
      </p:sp>
      <p:pic>
        <p:nvPicPr>
          <p:cNvPr id="2050" name="Picture 2">
            <a:extLst>
              <a:ext uri="{FF2B5EF4-FFF2-40B4-BE49-F238E27FC236}">
                <a16:creationId xmlns:a16="http://schemas.microsoft.com/office/drawing/2014/main" xmlns="" id="{D8135E88-13C6-4C9F-A833-C1A630AC3D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2660"/>
            <a:ext cx="6560598" cy="5987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2016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2</TotalTime>
  <Words>711</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Algerian</vt:lpstr>
      <vt:lpstr>Arial</vt:lpstr>
      <vt:lpstr>Arial Black</vt:lpstr>
      <vt:lpstr>Century Gothic</vt:lpstr>
      <vt:lpstr>Questrial</vt:lpstr>
      <vt:lpstr>Wingdings</vt:lpstr>
      <vt:lpstr>Wingdings 3</vt:lpstr>
      <vt:lpstr>Ion Boardroom</vt:lpstr>
      <vt:lpstr>MAJOR CORPORATE GOVERNANCE FAILURE</vt:lpstr>
      <vt:lpstr>What is corporate governance? </vt:lpstr>
      <vt:lpstr>Corporate governance failures </vt:lpstr>
      <vt:lpstr>PowerPoint Presentation</vt:lpstr>
      <vt:lpstr>Corporate governance failures have resulted in massive problems faced by the companies over the years. A couple of examples of corporate governance failures which forced businesses and government authorities to rethink their stance on corporate governance are :</vt:lpstr>
      <vt:lpstr>ENRON</vt:lpstr>
      <vt:lpstr>PowerPoint Presentation</vt:lpstr>
      <vt:lpstr>SATYAM</vt:lpstr>
      <vt:lpstr>PowerPoint Presentation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CORPORATE GOVERNANCE FAILURE</dc:title>
  <dc:creator>Gaggu ...</dc:creator>
  <cp:lastModifiedBy>Abhishekh</cp:lastModifiedBy>
  <cp:revision>7</cp:revision>
  <dcterms:created xsi:type="dcterms:W3CDTF">2020-03-21T06:56:33Z</dcterms:created>
  <dcterms:modified xsi:type="dcterms:W3CDTF">2020-03-30T10:13:10Z</dcterms:modified>
</cp:coreProperties>
</file>