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DF0BAB-1A96-43FF-B490-C311CE3A6BB5}"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F0BAB-1A96-43FF-B490-C311CE3A6BB5}"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F0BAB-1A96-43FF-B490-C311CE3A6BB5}"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F0BAB-1A96-43FF-B490-C311CE3A6BB5}"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DF0BAB-1A96-43FF-B490-C311CE3A6BB5}"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DF0BAB-1A96-43FF-B490-C311CE3A6BB5}"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DF0BAB-1A96-43FF-B490-C311CE3A6BB5}" type="datetimeFigureOut">
              <a:rPr lang="en-US" smtClean="0"/>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DF0BAB-1A96-43FF-B490-C311CE3A6BB5}" type="datetimeFigureOut">
              <a:rPr lang="en-US" smtClean="0"/>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F0BAB-1A96-43FF-B490-C311CE3A6BB5}" type="datetimeFigureOut">
              <a:rPr lang="en-US" smtClean="0"/>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F0BAB-1A96-43FF-B490-C311CE3A6BB5}"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F0BAB-1A96-43FF-B490-C311CE3A6BB5}"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A7642-E921-493B-93B3-27AF01B7983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F0BAB-1A96-43FF-B490-C311CE3A6BB5}" type="datetimeFigureOut">
              <a:rPr lang="en-US" smtClean="0"/>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A7642-E921-493B-93B3-27AF01B798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 and the growing power of </a:t>
            </a:r>
            <a:r>
              <a:rPr lang="en-US" dirty="0" err="1" smtClean="0"/>
              <a:t>Nonstate</a:t>
            </a:r>
            <a:r>
              <a:rPr lang="en-US" dirty="0" smtClean="0"/>
              <a:t> or </a:t>
            </a:r>
            <a:r>
              <a:rPr lang="en-US" dirty="0" err="1" smtClean="0"/>
              <a:t>Superstate</a:t>
            </a:r>
            <a:r>
              <a:rPr lang="en-US" dirty="0" smtClean="0"/>
              <a:t> Entities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Most of these entities can be grouped in three categories: a) Multinational Corporations (MNCs), b) Non-governmental Organizations (NGOs), and c) Inter-governmental Organizations (IGOs).</a:t>
            </a:r>
          </a:p>
          <a:p>
            <a:pPr marL="514350" indent="-514350">
              <a:buAutoNum type="alphaLcParenR"/>
            </a:pPr>
            <a:r>
              <a:rPr lang="en-US" dirty="0" smtClean="0"/>
              <a:t>MNCs- Firms that produce, distribute, and market in more than one country- e.g. Microsoft. Such MNCs are able to influence politics, economic developments, and social relations through the goods and services they produce and the wealth at their disposal.</a:t>
            </a:r>
          </a:p>
          <a:p>
            <a:pPr marL="514350" indent="-514350">
              <a:buAutoNum type="alphaLcParen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 and </a:t>
            </a:r>
            <a:r>
              <a:rPr lang="en-US" dirty="0" err="1" smtClean="0"/>
              <a:t>Nonstate</a:t>
            </a:r>
            <a:r>
              <a:rPr lang="en-US" dirty="0" smtClean="0"/>
              <a:t> or </a:t>
            </a:r>
            <a:r>
              <a:rPr lang="en-US" dirty="0" err="1" smtClean="0"/>
              <a:t>Superstate</a:t>
            </a:r>
            <a:r>
              <a:rPr lang="en-US" dirty="0" smtClean="0"/>
              <a:t> Entities (Contd.)</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b) NGOs- National and international groups , independent of any state, that pursue policy objectives and foster public participation. NGOs like Greenpeace and Amnesty International also wield influence in their ability to shape domestic and international politics by mobilizing public support across the globe.</a:t>
            </a:r>
          </a:p>
          <a:p>
            <a:pPr>
              <a:buNone/>
            </a:pPr>
            <a:r>
              <a:rPr lang="en-US" dirty="0" smtClean="0"/>
              <a:t>c) IGOs are groups which are created by states to serve particular policy ends- the United Nations(UN), the World Trade Organization (WTO), the European Union, the Organization of American States etc. Such </a:t>
            </a:r>
            <a:r>
              <a:rPr lang="en-US" dirty="0" smtClean="0"/>
              <a:t>organizations  vary widely in their objectives, membership, and powers. But they tend to exert some form of authority over their member states.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 and Technological Organizations </a:t>
            </a:r>
            <a:endParaRPr lang="en-US" dirty="0"/>
          </a:p>
        </p:txBody>
      </p:sp>
      <p:sp>
        <p:nvSpPr>
          <p:cNvPr id="3" name="Content Placeholder 2"/>
          <p:cNvSpPr>
            <a:spLocks noGrp="1"/>
          </p:cNvSpPr>
          <p:nvPr>
            <p:ph idx="1"/>
          </p:nvPr>
        </p:nvSpPr>
        <p:spPr/>
        <p:txBody>
          <a:bodyPr>
            <a:normAutofit fontScale="92500"/>
          </a:bodyPr>
          <a:lstStyle/>
          <a:p>
            <a:r>
              <a:rPr lang="en-US" dirty="0" smtClean="0"/>
              <a:t>The creation of the wheel, seafaring, and the telegraph are organizations which are largely technological in nature. </a:t>
            </a:r>
          </a:p>
          <a:p>
            <a:r>
              <a:rPr lang="en-US" dirty="0" smtClean="0"/>
              <a:t>Most recently, globalization has been profoundly influenced by the Internet for exchanging goods and information.</a:t>
            </a:r>
          </a:p>
          <a:p>
            <a:r>
              <a:rPr lang="en-US" dirty="0" smtClean="0"/>
              <a:t>But unlike MNCs, NGOs, or IGOs, the Internet has little centralization. So discussions of authority, sovereignty, and control become problematic.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Institutionalization: Authority and Legitimacy</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Institutionalization carries with it authority and legitimacy. </a:t>
            </a:r>
          </a:p>
          <a:p>
            <a:r>
              <a:rPr lang="en-US" dirty="0" smtClean="0"/>
              <a:t>Many MNCs, IGOs, and NGOs are legitimate and highly valued such that they have become a seemingly indispensable part of the global system.</a:t>
            </a:r>
          </a:p>
          <a:p>
            <a:r>
              <a:rPr lang="en-US" dirty="0" smtClean="0"/>
              <a:t>The Internet or other forms of technology, such as satellite television or global positioning systems (GPS</a:t>
            </a:r>
            <a:r>
              <a:rPr lang="en-US" smtClean="0"/>
              <a:t>) could also </a:t>
            </a:r>
            <a:r>
              <a:rPr lang="en-US" dirty="0" smtClean="0"/>
              <a:t>be put in the </a:t>
            </a:r>
            <a:r>
              <a:rPr lang="en-US" smtClean="0"/>
              <a:t>same category. </a:t>
            </a:r>
            <a:r>
              <a:rPr lang="en-US" dirty="0" smtClean="0"/>
              <a:t>As institutions they can call on a degree of influence and power.</a:t>
            </a:r>
          </a:p>
          <a:p>
            <a:r>
              <a:rPr lang="en-US" dirty="0" smtClean="0"/>
              <a:t>Such influence and power can augment and improve the workings of domestic institutions; it may also conflict with or undermine them.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381</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Globalization and the growing power of Nonstate or Superstate Entities</vt:lpstr>
      <vt:lpstr>Globalization and Nonstate or Superstate Entities (Contd.)</vt:lpstr>
      <vt:lpstr>Globalization and Technological Organizations </vt:lpstr>
      <vt:lpstr>Institutionalization: Authority and Legitimacy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Globalization and the growing power of Nonstate or Superstate Entities</dc:title>
  <dc:creator>admin</dc:creator>
  <cp:lastModifiedBy>admin</cp:lastModifiedBy>
  <cp:revision>23</cp:revision>
  <dcterms:created xsi:type="dcterms:W3CDTF">2020-08-18T12:34:06Z</dcterms:created>
  <dcterms:modified xsi:type="dcterms:W3CDTF">2020-08-18T15:01:25Z</dcterms:modified>
</cp:coreProperties>
</file>