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6" r:id="rId2"/>
    <p:sldId id="258" r:id="rId3"/>
    <p:sldId id="257" r:id="rId4"/>
    <p:sldId id="261" r:id="rId5"/>
    <p:sldId id="260" r:id="rId6"/>
    <p:sldId id="265" r:id="rId7"/>
    <p:sldId id="262" r:id="rId8"/>
    <p:sldId id="263" r:id="rId9"/>
    <p:sldId id="264" r:id="rId10"/>
    <p:sldId id="267" r:id="rId11"/>
    <p:sldId id="270" r:id="rId12"/>
    <p:sldId id="266" r:id="rId13"/>
    <p:sldId id="271" r:id="rId14"/>
    <p:sldId id="272" r:id="rId15"/>
    <p:sldId id="274" r:id="rId16"/>
    <p:sldId id="275" r:id="rId17"/>
    <p:sldId id="276" r:id="rId18"/>
    <p:sldId id="273" r:id="rId19"/>
    <p:sldId id="268" r:id="rId20"/>
    <p:sldId id="280" r:id="rId21"/>
    <p:sldId id="269" r:id="rId22"/>
    <p:sldId id="277" r:id="rId23"/>
    <p:sldId id="278" r:id="rId24"/>
    <p:sldId id="285" r:id="rId25"/>
    <p:sldId id="284" r:id="rId26"/>
    <p:sldId id="281" r:id="rId27"/>
    <p:sldId id="282" r:id="rId28"/>
    <p:sldId id="286" r:id="rId29"/>
    <p:sldId id="28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1" clrIdx="0">
    <p:extLst>
      <p:ext uri="{19B8F6BF-5375-455C-9EA6-DF929625EA0E}">
        <p15:presenceInfo xmlns:p15="http://schemas.microsoft.com/office/powerpoint/2012/main" userId="79bbed028de8ce3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75186" autoAdjust="0"/>
  </p:normalViewPr>
  <p:slideViewPr>
    <p:cSldViewPr snapToGrid="0">
      <p:cViewPr varScale="1">
        <p:scale>
          <a:sx n="60" d="100"/>
          <a:sy n="60" d="100"/>
        </p:scale>
        <p:origin x="902"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139D3C-6AB0-424A-ADD0-94AF3F45E766}" type="datetimeFigureOut">
              <a:rPr lang="en-IN" smtClean="0"/>
              <a:t>19-08-2020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F257A6-BE7E-4302-92FF-B92B1338E7ED}" type="slidenum">
              <a:rPr lang="en-IN" smtClean="0"/>
              <a:t>‹#›</a:t>
            </a:fld>
            <a:endParaRPr lang="en-IN"/>
          </a:p>
        </p:txBody>
      </p:sp>
    </p:spTree>
    <p:extLst>
      <p:ext uri="{BB962C8B-B14F-4D97-AF65-F5344CB8AC3E}">
        <p14:creationId xmlns:p14="http://schemas.microsoft.com/office/powerpoint/2010/main" val="2932879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b="0" i="0" dirty="0" err="1">
                <a:effectLst/>
              </a:rPr>
              <a:t>Dr.</a:t>
            </a:r>
            <a:r>
              <a:rPr lang="en-IN" b="0" i="0" dirty="0">
                <a:effectLst/>
              </a:rPr>
              <a:t> Kenneth Cooper(1960), an exercise physiologist based in the San Antonio Air Force Hospital, Texas. searched for an effective and easy way of keeping healthy.</a:t>
            </a:r>
            <a:r>
              <a:rPr lang="en-IN" b="0" i="0" dirty="0">
                <a:solidFill>
                  <a:srgbClr val="333333"/>
                </a:solidFill>
                <a:effectLst/>
                <a:latin typeface="Muli"/>
              </a:rPr>
              <a:t> He sent a powerful message to the American people: To prevent the development of chronic diseases, one must exercise regularly and maintain a high level of fitness throughout one’s life.</a:t>
            </a:r>
            <a:r>
              <a:rPr lang="en-IN" b="0" i="0" dirty="0">
                <a:effectLst/>
              </a:rPr>
              <a:t> This system was originally intended for the military but later on open to general public.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N" b="0" i="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br>
              <a:rPr lang="en-IN" dirty="0"/>
            </a:br>
            <a:endParaRPr lang="en-IN" b="0" i="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0" i="0" dirty="0">
              <a:effectLst/>
            </a:endParaRPr>
          </a:p>
          <a:p>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9</a:t>
            </a:fld>
            <a:endParaRPr lang="en-IN"/>
          </a:p>
        </p:txBody>
      </p:sp>
    </p:spTree>
    <p:extLst>
      <p:ext uri="{BB962C8B-B14F-4D97-AF65-F5344CB8AC3E}">
        <p14:creationId xmlns:p14="http://schemas.microsoft.com/office/powerpoint/2010/main" val="12596416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IN" b="0" i="0" dirty="0">
                <a:solidFill>
                  <a:srgbClr val="222222"/>
                </a:solidFill>
                <a:effectLst/>
                <a:latin typeface="Roboto"/>
              </a:rPr>
              <a:t>Training at the preferred </a:t>
            </a:r>
            <a:r>
              <a:rPr lang="en-IN" b="1" i="0" dirty="0">
                <a:solidFill>
                  <a:srgbClr val="222222"/>
                </a:solidFill>
                <a:effectLst/>
                <a:latin typeface="Roboto"/>
              </a:rPr>
              <a:t>time</a:t>
            </a:r>
            <a:r>
              <a:rPr lang="en-IN" b="0" i="0" dirty="0">
                <a:solidFill>
                  <a:srgbClr val="222222"/>
                </a:solidFill>
                <a:effectLst/>
                <a:latin typeface="Roboto"/>
              </a:rPr>
              <a:t>, before work, after work as per convenience.</a:t>
            </a:r>
          </a:p>
          <a:p>
            <a:pPr marL="171450" indent="-171450">
              <a:buFont typeface="Arial" panose="020B0604020202020204" pitchFamily="34" charset="0"/>
              <a:buChar char="•"/>
            </a:pPr>
            <a:r>
              <a:rPr lang="en-IN" b="1" i="0" dirty="0">
                <a:solidFill>
                  <a:srgbClr val="222222"/>
                </a:solidFill>
                <a:effectLst/>
                <a:latin typeface="Roboto"/>
              </a:rPr>
              <a:t>Pace: </a:t>
            </a:r>
            <a:r>
              <a:rPr lang="en-IN" b="0" i="0" dirty="0">
                <a:solidFill>
                  <a:srgbClr val="222222"/>
                </a:solidFill>
                <a:effectLst/>
                <a:latin typeface="Roboto"/>
              </a:rPr>
              <a:t>You have developed a routine and stick to it. Nobody tells you what to do, and that can be very liberating during training.</a:t>
            </a:r>
          </a:p>
          <a:p>
            <a:pPr marL="171450" indent="-171450">
              <a:buFont typeface="Arial" panose="020B0604020202020204" pitchFamily="34" charset="0"/>
              <a:buChar char="•"/>
            </a:pPr>
            <a:r>
              <a:rPr lang="en-IN" b="0" i="0" dirty="0">
                <a:solidFill>
                  <a:srgbClr val="222222"/>
                </a:solidFill>
                <a:effectLst/>
                <a:latin typeface="Roboto"/>
              </a:rPr>
              <a:t>You independently integrate your workouts into your everyday life, thereby strengthening your </a:t>
            </a:r>
            <a:r>
              <a:rPr lang="en-IN" b="1" i="0" dirty="0">
                <a:solidFill>
                  <a:srgbClr val="222222"/>
                </a:solidFill>
                <a:effectLst/>
                <a:latin typeface="Roboto"/>
              </a:rPr>
              <a:t>self-discipline</a:t>
            </a:r>
            <a:r>
              <a:rPr lang="en-IN" b="0" i="0" dirty="0">
                <a:solidFill>
                  <a:srgbClr val="222222"/>
                </a:solidFill>
                <a:effectLst/>
                <a:latin typeface="Roboto"/>
              </a:rPr>
              <a:t> and self-responsibility. You learn to stick to it and start your training without external motivation.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b="1" i="0" dirty="0">
                <a:solidFill>
                  <a:srgbClr val="222222"/>
                </a:solidFill>
                <a:effectLst/>
              </a:rPr>
              <a:t>Healthy lifestyle</a:t>
            </a:r>
            <a:r>
              <a:rPr lang="en-IN" b="0" i="0" dirty="0">
                <a:solidFill>
                  <a:srgbClr val="222222"/>
                </a:solidFill>
                <a:effectLst/>
                <a:latin typeface="+mn-lt"/>
              </a:rPr>
              <a:t>: </a:t>
            </a:r>
            <a:r>
              <a:rPr lang="en-IN" b="0" i="0" dirty="0">
                <a:solidFill>
                  <a:srgbClr val="222222"/>
                </a:solidFill>
                <a:effectLst/>
                <a:latin typeface="Roboto"/>
              </a:rPr>
              <a:t>You shape your everyday life in such a way that you reach your fitness goal.</a:t>
            </a:r>
          </a:p>
          <a:p>
            <a:pPr marL="171450" indent="-171450">
              <a:buFont typeface="Arial" panose="020B0604020202020204" pitchFamily="34" charset="0"/>
              <a:buChar char="•"/>
            </a:pPr>
            <a:r>
              <a:rPr lang="en-IN" dirty="0"/>
              <a:t>Any </a:t>
            </a:r>
            <a:r>
              <a:rPr lang="en-IN" b="1" dirty="0"/>
              <a:t>Learning style</a:t>
            </a:r>
            <a:r>
              <a:rPr lang="en-IN" dirty="0"/>
              <a:t>: </a:t>
            </a:r>
            <a:r>
              <a:rPr lang="en-IN" b="0" i="0" dirty="0">
                <a:solidFill>
                  <a:srgbClr val="1C1D1D"/>
                </a:solidFill>
                <a:effectLst/>
                <a:latin typeface="Roboto"/>
              </a:rPr>
              <a:t>to treat a long or short term injury, lose weight, get in tip-top shape or train for a specific event, or sport.</a:t>
            </a:r>
          </a:p>
          <a:p>
            <a:pPr marL="171450" indent="-171450">
              <a:buFont typeface="Arial" panose="020B0604020202020204" pitchFamily="34" charset="0"/>
              <a:buChar char="•"/>
            </a:pPr>
            <a:r>
              <a:rPr lang="en-IN" b="0" i="0" dirty="0">
                <a:solidFill>
                  <a:srgbClr val="222222"/>
                </a:solidFill>
                <a:effectLst/>
                <a:latin typeface="Roboto"/>
              </a:rPr>
              <a:t>Alone you can often concentrate better</a:t>
            </a:r>
            <a:r>
              <a:rPr lang="en-IN" b="0" i="0" dirty="0">
                <a:solidFill>
                  <a:srgbClr val="1C1D1D"/>
                </a:solidFill>
                <a:effectLst/>
                <a:latin typeface="Roboto"/>
              </a:rPr>
              <a:t>.</a:t>
            </a:r>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22</a:t>
            </a:fld>
            <a:endParaRPr lang="en-IN"/>
          </a:p>
        </p:txBody>
      </p:sp>
    </p:spTree>
    <p:extLst>
      <p:ext uri="{BB962C8B-B14F-4D97-AF65-F5344CB8AC3E}">
        <p14:creationId xmlns:p14="http://schemas.microsoft.com/office/powerpoint/2010/main" val="216619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0" i="0" dirty="0">
                <a:solidFill>
                  <a:srgbClr val="222222"/>
                </a:solidFill>
                <a:effectLst/>
                <a:latin typeface="Roboto"/>
              </a:rPr>
              <a:t>there are many </a:t>
            </a:r>
            <a:r>
              <a:rPr lang="en-IN" b="1" i="0" dirty="0">
                <a:solidFill>
                  <a:srgbClr val="222222"/>
                </a:solidFill>
                <a:effectLst/>
                <a:latin typeface="Roboto"/>
              </a:rPr>
              <a:t>excuses</a:t>
            </a:r>
            <a:r>
              <a:rPr lang="en-IN" b="0" i="0" dirty="0">
                <a:solidFill>
                  <a:srgbClr val="222222"/>
                </a:solidFill>
                <a:effectLst/>
                <a:latin typeface="Roboto"/>
              </a:rPr>
              <a:t> to cancel or shorten your workout.</a:t>
            </a:r>
          </a:p>
          <a:p>
            <a:r>
              <a:rPr lang="en-IN" b="0" i="0" dirty="0">
                <a:solidFill>
                  <a:srgbClr val="222222"/>
                </a:solidFill>
                <a:effectLst/>
                <a:latin typeface="Roboto"/>
              </a:rPr>
              <a:t>If  you don’t get enough </a:t>
            </a:r>
            <a:r>
              <a:rPr lang="en-IN" b="1" i="0" dirty="0">
                <a:solidFill>
                  <a:srgbClr val="222222"/>
                </a:solidFill>
                <a:effectLst/>
                <a:latin typeface="Roboto"/>
              </a:rPr>
              <a:t>feedback</a:t>
            </a:r>
            <a:r>
              <a:rPr lang="en-IN" b="0" i="0" dirty="0">
                <a:solidFill>
                  <a:srgbClr val="222222"/>
                </a:solidFill>
                <a:effectLst/>
                <a:latin typeface="Roboto"/>
              </a:rPr>
              <a:t> from others, mistakes creep into your movement sequences. </a:t>
            </a:r>
          </a:p>
          <a:p>
            <a:r>
              <a:rPr lang="en-IN" b="0" i="0" dirty="0">
                <a:solidFill>
                  <a:srgbClr val="222222"/>
                </a:solidFill>
                <a:effectLst/>
                <a:latin typeface="Roboto"/>
              </a:rPr>
              <a:t>Monotony can have a negative effect on training quality.</a:t>
            </a:r>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23</a:t>
            </a:fld>
            <a:endParaRPr lang="en-IN"/>
          </a:p>
        </p:txBody>
      </p:sp>
    </p:spTree>
    <p:extLst>
      <p:ext uri="{BB962C8B-B14F-4D97-AF65-F5344CB8AC3E}">
        <p14:creationId xmlns:p14="http://schemas.microsoft.com/office/powerpoint/2010/main" val="4059730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IN" b="0" i="0" dirty="0">
                <a:solidFill>
                  <a:srgbClr val="222222"/>
                </a:solidFill>
                <a:effectLst/>
                <a:latin typeface="Roboto"/>
              </a:rPr>
              <a:t>Experienced athletes can get </a:t>
            </a:r>
            <a:r>
              <a:rPr lang="en-IN" b="1" i="0" dirty="0">
                <a:solidFill>
                  <a:srgbClr val="222222"/>
                </a:solidFill>
                <a:effectLst/>
                <a:latin typeface="Roboto"/>
              </a:rPr>
              <a:t>impulses </a:t>
            </a:r>
            <a:r>
              <a:rPr lang="en-IN" b="0" i="0" dirty="0">
                <a:solidFill>
                  <a:srgbClr val="222222"/>
                </a:solidFill>
                <a:effectLst/>
                <a:latin typeface="Roboto"/>
              </a:rPr>
              <a:t>from group members to become fitter or improve their training routine.</a:t>
            </a:r>
          </a:p>
          <a:p>
            <a:pPr marL="171450" indent="-171450">
              <a:buFont typeface="Arial" panose="020B0604020202020204" pitchFamily="34" charset="0"/>
              <a:buChar char="•"/>
            </a:pPr>
            <a:r>
              <a:rPr lang="en-IN" b="0" i="0" dirty="0">
                <a:solidFill>
                  <a:srgbClr val="222222"/>
                </a:solidFill>
                <a:effectLst/>
                <a:latin typeface="Roboto"/>
              </a:rPr>
              <a:t>help you develop a strong sense of </a:t>
            </a:r>
            <a:r>
              <a:rPr lang="en-IN" b="1" i="0" dirty="0">
                <a:solidFill>
                  <a:srgbClr val="222222"/>
                </a:solidFill>
                <a:effectLst/>
                <a:latin typeface="Roboto"/>
              </a:rPr>
              <a:t>responsibility </a:t>
            </a:r>
            <a:r>
              <a:rPr lang="en-IN" b="0" i="0" dirty="0">
                <a:solidFill>
                  <a:srgbClr val="222222"/>
                </a:solidFill>
                <a:effectLst/>
                <a:latin typeface="Roboto"/>
              </a:rPr>
              <a:t>to stay in shape.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b="0" i="0" dirty="0">
                <a:solidFill>
                  <a:srgbClr val="222222"/>
                </a:solidFill>
                <a:effectLst/>
                <a:latin typeface="Roboto"/>
              </a:rPr>
              <a:t>can stick to a more </a:t>
            </a:r>
            <a:r>
              <a:rPr lang="en-IN" b="1" i="0" dirty="0">
                <a:solidFill>
                  <a:srgbClr val="222222"/>
                </a:solidFill>
                <a:effectLst/>
                <a:latin typeface="Roboto"/>
              </a:rPr>
              <a:t>structured training </a:t>
            </a:r>
            <a:r>
              <a:rPr lang="en-IN" b="0" i="0" dirty="0">
                <a:solidFill>
                  <a:srgbClr val="222222"/>
                </a:solidFill>
                <a:effectLst/>
                <a:latin typeface="Roboto"/>
              </a:rPr>
              <a:t>plan. Fixed training times form a weekly structure that can help you maintain and develop your training routine. </a:t>
            </a:r>
          </a:p>
          <a:p>
            <a:pPr marL="171450" indent="-171450">
              <a:buFont typeface="Arial" panose="020B0604020202020204" pitchFamily="34" charset="0"/>
              <a:buChar char="•"/>
            </a:pPr>
            <a:r>
              <a:rPr lang="en-IN" b="0" i="0" dirty="0">
                <a:solidFill>
                  <a:srgbClr val="222222"/>
                </a:solidFill>
                <a:effectLst/>
                <a:latin typeface="Roboto"/>
              </a:rPr>
              <a:t>develop your skills in different directions.</a:t>
            </a:r>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26</a:t>
            </a:fld>
            <a:endParaRPr lang="en-IN"/>
          </a:p>
        </p:txBody>
      </p:sp>
    </p:spTree>
    <p:extLst>
      <p:ext uri="{BB962C8B-B14F-4D97-AF65-F5344CB8AC3E}">
        <p14:creationId xmlns:p14="http://schemas.microsoft.com/office/powerpoint/2010/main" val="3680015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Courier New" panose="02070309020205020404" pitchFamily="49" charset="0"/>
              <a:buChar char="o"/>
            </a:pPr>
            <a:r>
              <a:rPr lang="en-IN" b="0" i="0" dirty="0">
                <a:solidFill>
                  <a:srgbClr val="222222"/>
                </a:solidFill>
                <a:effectLst/>
                <a:latin typeface="Roboto"/>
              </a:rPr>
              <a:t>The quality of the training can suffer from conversations.</a:t>
            </a:r>
          </a:p>
          <a:p>
            <a:pPr marL="171450" indent="-171450">
              <a:buFont typeface="Courier New" panose="02070309020205020404" pitchFamily="49" charset="0"/>
              <a:buChar char="o"/>
            </a:pPr>
            <a:r>
              <a:rPr lang="en-IN" b="0" i="0" dirty="0">
                <a:solidFill>
                  <a:srgbClr val="222222"/>
                </a:solidFill>
                <a:effectLst/>
                <a:latin typeface="Roboto"/>
              </a:rPr>
              <a:t> If the group is too big, you will be lost in the crowd and feedback will not reach you as often.</a:t>
            </a:r>
          </a:p>
          <a:p>
            <a:pPr marL="171450" indent="-171450">
              <a:buFont typeface="Courier New" panose="02070309020205020404" pitchFamily="49" charset="0"/>
              <a:buChar char="o"/>
            </a:pPr>
            <a:r>
              <a:rPr lang="en-IN" b="0" i="0" dirty="0">
                <a:solidFill>
                  <a:srgbClr val="222222"/>
                </a:solidFill>
                <a:effectLst/>
                <a:latin typeface="Roboto"/>
              </a:rPr>
              <a:t>Negative vibrations between trainees can have a negative effect on the flow of training.</a:t>
            </a:r>
          </a:p>
          <a:p>
            <a:pPr marL="171450" indent="-171450">
              <a:buFont typeface="Courier New" panose="02070309020205020404" pitchFamily="49" charset="0"/>
              <a:buChar char="o"/>
            </a:pPr>
            <a:r>
              <a:rPr lang="en-IN" b="0" i="0" dirty="0">
                <a:solidFill>
                  <a:srgbClr val="000000"/>
                </a:solidFill>
                <a:effectLst/>
                <a:latin typeface="Ubuntu"/>
              </a:rPr>
              <a:t>does not take into account the personal goals of each individual</a:t>
            </a:r>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27</a:t>
            </a:fld>
            <a:endParaRPr lang="en-IN"/>
          </a:p>
        </p:txBody>
      </p:sp>
    </p:spTree>
    <p:extLst>
      <p:ext uri="{BB962C8B-B14F-4D97-AF65-F5344CB8AC3E}">
        <p14:creationId xmlns:p14="http://schemas.microsoft.com/office/powerpoint/2010/main" val="1345615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IN" b="0" i="0" dirty="0">
              <a:solidFill>
                <a:srgbClr val="333333"/>
              </a:solidFill>
              <a:effectLst/>
              <a:latin typeface="Muli"/>
            </a:endParaRPr>
          </a:p>
          <a:p>
            <a:pPr marL="171450" indent="-171450">
              <a:buFont typeface="Arial" panose="020B0604020202020204" pitchFamily="34" charset="0"/>
              <a:buChar char="•"/>
            </a:pPr>
            <a:r>
              <a:rPr lang="en-IN" b="0" i="0" dirty="0">
                <a:solidFill>
                  <a:srgbClr val="000000"/>
                </a:solidFill>
                <a:effectLst/>
                <a:latin typeface="Lato"/>
              </a:rPr>
              <a:t>Today she runs a fitness company in </a:t>
            </a:r>
            <a:r>
              <a:rPr lang="en-IN" b="0" i="0" dirty="0">
                <a:solidFill>
                  <a:srgbClr val="222222"/>
                </a:solidFill>
                <a:effectLst/>
                <a:latin typeface="arial" panose="020B0604020202020204" pitchFamily="34" charset="0"/>
              </a:rPr>
              <a:t>California, United States</a:t>
            </a:r>
            <a:r>
              <a:rPr lang="en-IN" b="0" i="0" dirty="0">
                <a:solidFill>
                  <a:srgbClr val="000000"/>
                </a:solidFill>
                <a:effectLst/>
                <a:latin typeface="Lato"/>
              </a:rPr>
              <a:t> as CEO and Founder. Her daughter, Shanna </a:t>
            </a:r>
            <a:r>
              <a:rPr lang="en-IN" b="0" i="0" dirty="0" err="1">
                <a:solidFill>
                  <a:srgbClr val="000000"/>
                </a:solidFill>
                <a:effectLst/>
                <a:latin typeface="Lato"/>
              </a:rPr>
              <a:t>Missett</a:t>
            </a:r>
            <a:r>
              <a:rPr lang="en-IN" b="0" i="0" dirty="0">
                <a:solidFill>
                  <a:srgbClr val="000000"/>
                </a:solidFill>
                <a:effectLst/>
                <a:latin typeface="Lato"/>
              </a:rPr>
              <a:t> Nelson, is the President and an instructor</a:t>
            </a:r>
          </a:p>
          <a:p>
            <a:pPr marL="171450" indent="-171450">
              <a:buFont typeface="Arial" panose="020B0604020202020204" pitchFamily="34" charset="0"/>
              <a:buChar char="•"/>
            </a:pPr>
            <a:r>
              <a:rPr lang="en-IN" b="0" i="0" dirty="0">
                <a:solidFill>
                  <a:srgbClr val="333333"/>
                </a:solidFill>
                <a:effectLst/>
                <a:latin typeface="Muli"/>
              </a:rPr>
              <a:t>High intensity program. Includes cardio, strength and stretch moves, hip-hop, jazz dance, kickboxing, resistance training and yoga for a total-body workout.</a:t>
            </a:r>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10</a:t>
            </a:fld>
            <a:endParaRPr lang="en-IN"/>
          </a:p>
        </p:txBody>
      </p:sp>
    </p:spTree>
    <p:extLst>
      <p:ext uri="{BB962C8B-B14F-4D97-AF65-F5344CB8AC3E}">
        <p14:creationId xmlns:p14="http://schemas.microsoft.com/office/powerpoint/2010/main" val="4077892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b="0" i="0" dirty="0">
                <a:effectLst/>
              </a:rPr>
              <a:t>Jacki Sorensen is credited with taking </a:t>
            </a:r>
            <a:r>
              <a:rPr lang="en-IN" b="0" i="0" dirty="0" err="1">
                <a:effectLst/>
              </a:rPr>
              <a:t>Dr.</a:t>
            </a:r>
            <a:r>
              <a:rPr lang="en-IN" b="0" i="0" dirty="0">
                <a:effectLst/>
              </a:rPr>
              <a:t> Cooper's knowledge and synthesizing it into effective aerobic workout routines.</a:t>
            </a:r>
            <a:endParaRPr lang="en-IN" dirty="0"/>
          </a:p>
          <a:p>
            <a:pPr marL="171450" indent="-171450">
              <a:buFont typeface="Arial" panose="020B0604020202020204" pitchFamily="34" charset="0"/>
              <a:buChar char="•"/>
            </a:pPr>
            <a:r>
              <a:rPr lang="en-IN" b="0" i="0" dirty="0">
                <a:solidFill>
                  <a:srgbClr val="333333"/>
                </a:solidFill>
                <a:effectLst/>
                <a:latin typeface="Muli"/>
              </a:rPr>
              <a:t>Following his own weight-loss experience, Simmons opened an exercise studio named </a:t>
            </a:r>
            <a:r>
              <a:rPr lang="en-IN" b="0" i="0" dirty="0">
                <a:solidFill>
                  <a:srgbClr val="202122"/>
                </a:solidFill>
                <a:effectLst/>
                <a:latin typeface="Arial" panose="020B0604020202020204" pitchFamily="34" charset="0"/>
              </a:rPr>
              <a:t>"The Anatomy Asylum”,</a:t>
            </a:r>
            <a:r>
              <a:rPr lang="en-IN" b="0" i="0" dirty="0">
                <a:solidFill>
                  <a:srgbClr val="333333"/>
                </a:solidFill>
                <a:effectLst/>
                <a:latin typeface="Muli"/>
              </a:rPr>
              <a:t> where eating reasonable portion sizes and performing proper exercise was emphasized. Simmons has produced dozens of aerobic-workout videos.</a:t>
            </a:r>
            <a:r>
              <a:rPr lang="en-IN" b="1" i="0" dirty="0">
                <a:solidFill>
                  <a:srgbClr val="222222"/>
                </a:solidFill>
                <a:effectLst/>
                <a:latin typeface="arial" panose="020B0604020202020204" pitchFamily="34" charset="0"/>
              </a:rPr>
              <a:t> Later Simmons</a:t>
            </a:r>
            <a:r>
              <a:rPr lang="en-IN" b="0" i="0" dirty="0">
                <a:solidFill>
                  <a:srgbClr val="222222"/>
                </a:solidFill>
                <a:effectLst/>
                <a:latin typeface="arial" panose="020B0604020202020204" pitchFamily="34" charset="0"/>
              </a:rPr>
              <a:t> disappeared from the public eye in February 2014.</a:t>
            </a:r>
          </a:p>
          <a:p>
            <a:pPr marL="171450" indent="-171450">
              <a:buFont typeface="Arial" panose="020B0604020202020204" pitchFamily="34" charset="0"/>
              <a:buChar char="•"/>
            </a:pPr>
            <a:endParaRPr lang="en-IN" b="0" i="0" dirty="0">
              <a:solidFill>
                <a:srgbClr val="222222"/>
              </a:solidFill>
              <a:effectLst/>
              <a:latin typeface="arial" panose="020B0604020202020204" pitchFamily="34" charset="0"/>
            </a:endParaRPr>
          </a:p>
          <a:p>
            <a:pPr marL="171450" indent="-171450">
              <a:buFont typeface="Arial" panose="020B0604020202020204" pitchFamily="34" charset="0"/>
              <a:buChar char="•"/>
            </a:pPr>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11</a:t>
            </a:fld>
            <a:endParaRPr lang="en-IN"/>
          </a:p>
        </p:txBody>
      </p:sp>
    </p:spTree>
    <p:extLst>
      <p:ext uri="{BB962C8B-B14F-4D97-AF65-F5344CB8AC3E}">
        <p14:creationId xmlns:p14="http://schemas.microsoft.com/office/powerpoint/2010/main" val="2955206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0" i="0" dirty="0">
                <a:solidFill>
                  <a:srgbClr val="333333"/>
                </a:solidFill>
                <a:effectLst/>
                <a:latin typeface="Muli"/>
              </a:rPr>
              <a:t> Fonda: enabled millions of people to exercise within the confines of their own homes. Perhaps most important is that people have been able to pursue fitness in a comfortable environment at a level best suited to their individual needs.</a:t>
            </a:r>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12</a:t>
            </a:fld>
            <a:endParaRPr lang="en-IN"/>
          </a:p>
        </p:txBody>
      </p:sp>
    </p:spTree>
    <p:extLst>
      <p:ext uri="{BB962C8B-B14F-4D97-AF65-F5344CB8AC3E}">
        <p14:creationId xmlns:p14="http://schemas.microsoft.com/office/powerpoint/2010/main" val="2494484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0" i="0" dirty="0">
                <a:solidFill>
                  <a:srgbClr val="222222"/>
                </a:solidFill>
                <a:effectLst/>
                <a:latin typeface="arial" panose="020B0604020202020204" pitchFamily="34" charset="0"/>
              </a:rPr>
              <a:t>After a knee injury, Miller consulted an </a:t>
            </a:r>
            <a:r>
              <a:rPr lang="en-IN" b="0" i="0" dirty="0" err="1">
                <a:solidFill>
                  <a:srgbClr val="222222"/>
                </a:solidFill>
                <a:effectLst/>
                <a:latin typeface="arial" panose="020B0604020202020204" pitchFamily="34" charset="0"/>
              </a:rPr>
              <a:t>orthopedic</a:t>
            </a:r>
            <a:r>
              <a:rPr lang="en-IN" b="0" i="0" dirty="0">
                <a:solidFill>
                  <a:srgbClr val="222222"/>
                </a:solidFill>
                <a:effectLst/>
                <a:latin typeface="arial" panose="020B0604020202020204" pitchFamily="34" charset="0"/>
              </a:rPr>
              <a:t> doctor, who recommended she strengthen the muscles supporting the knee by stepping up and down on a milk crate; from this she developed the </a:t>
            </a:r>
            <a:r>
              <a:rPr lang="en-IN" b="1" i="0" dirty="0">
                <a:solidFill>
                  <a:srgbClr val="222222"/>
                </a:solidFill>
                <a:effectLst/>
                <a:latin typeface="arial" panose="020B0604020202020204" pitchFamily="34" charset="0"/>
              </a:rPr>
              <a:t>step</a:t>
            </a:r>
            <a:r>
              <a:rPr lang="en-IN" b="0" i="0" dirty="0">
                <a:solidFill>
                  <a:srgbClr val="222222"/>
                </a:solidFill>
                <a:effectLst/>
                <a:latin typeface="arial" panose="020B0604020202020204" pitchFamily="34" charset="0"/>
              </a:rPr>
              <a:t> regimen.</a:t>
            </a:r>
            <a:endParaRPr lang="en-IN" dirty="0"/>
          </a:p>
          <a:p>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13</a:t>
            </a:fld>
            <a:endParaRPr lang="en-IN"/>
          </a:p>
        </p:txBody>
      </p:sp>
    </p:spTree>
    <p:extLst>
      <p:ext uri="{BB962C8B-B14F-4D97-AF65-F5344CB8AC3E}">
        <p14:creationId xmlns:p14="http://schemas.microsoft.com/office/powerpoint/2010/main" val="3822076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IN" b="1" i="0" dirty="0">
                <a:solidFill>
                  <a:srgbClr val="333333"/>
                </a:solidFill>
                <a:effectLst/>
                <a:latin typeface="Muli"/>
              </a:rPr>
              <a:t>Tae Bo </a:t>
            </a:r>
            <a:r>
              <a:rPr lang="en-IN" b="0" i="0" dirty="0">
                <a:solidFill>
                  <a:srgbClr val="333333"/>
                </a:solidFill>
                <a:effectLst/>
                <a:latin typeface="Muli"/>
              </a:rPr>
              <a:t>is a combination of dance, martial arts and boxing moves designed to improve cardiorespiratory and muscle fitness. classes were created and taught in health facilities and studios around the world.</a:t>
            </a:r>
          </a:p>
          <a:p>
            <a:pPr marL="171450" indent="-171450">
              <a:buFont typeface="Arial" panose="020B0604020202020204" pitchFamily="34" charset="0"/>
              <a:buChar char="•"/>
            </a:pPr>
            <a:r>
              <a:rPr lang="en-IN" b="0" i="0" dirty="0">
                <a:solidFill>
                  <a:srgbClr val="535353"/>
                </a:solidFill>
                <a:effectLst/>
                <a:latin typeface="Helvetica Neue"/>
              </a:rPr>
              <a:t>While Joe is the man behind the method, it was his wife Clara that became the real teacher in the studio. </a:t>
            </a:r>
            <a:r>
              <a:rPr lang="en-IN" b="0" i="0" dirty="0">
                <a:solidFill>
                  <a:srgbClr val="333333"/>
                </a:solidFill>
                <a:effectLst/>
                <a:latin typeface="Muli"/>
              </a:rPr>
              <a:t>the six </a:t>
            </a:r>
            <a:r>
              <a:rPr lang="en-IN" b="1" i="0" dirty="0">
                <a:solidFill>
                  <a:srgbClr val="333333"/>
                </a:solidFill>
                <a:effectLst/>
                <a:latin typeface="Muli"/>
              </a:rPr>
              <a:t>Pilates</a:t>
            </a:r>
            <a:r>
              <a:rPr lang="en-IN" b="0" i="0" dirty="0">
                <a:solidFill>
                  <a:srgbClr val="333333"/>
                </a:solidFill>
                <a:effectLst/>
                <a:latin typeface="Muli"/>
              </a:rPr>
              <a:t> principles are </a:t>
            </a:r>
            <a:r>
              <a:rPr lang="en-IN" b="0" i="0" dirty="0" err="1">
                <a:solidFill>
                  <a:srgbClr val="333333"/>
                </a:solidFill>
                <a:effectLst/>
                <a:latin typeface="Muli"/>
              </a:rPr>
              <a:t>centering</a:t>
            </a:r>
            <a:r>
              <a:rPr lang="en-IN" b="0" i="0" dirty="0">
                <a:solidFill>
                  <a:srgbClr val="333333"/>
                </a:solidFill>
                <a:effectLst/>
                <a:latin typeface="Muli"/>
              </a:rPr>
              <a:t>, control, flow, breath, precision and concentration. </a:t>
            </a:r>
          </a:p>
          <a:p>
            <a:pPr marL="171450" indent="-171450">
              <a:buFont typeface="Arial" panose="020B0604020202020204" pitchFamily="34" charset="0"/>
              <a:buChar char="•"/>
            </a:pPr>
            <a:r>
              <a:rPr lang="en-IN" b="1" i="0" dirty="0">
                <a:solidFill>
                  <a:srgbClr val="333333"/>
                </a:solidFill>
                <a:effectLst/>
                <a:latin typeface="Muli"/>
              </a:rPr>
              <a:t>SWISS BALL </a:t>
            </a:r>
            <a:r>
              <a:rPr lang="en-IN" b="0" i="0" dirty="0">
                <a:solidFill>
                  <a:srgbClr val="333333"/>
                </a:solidFill>
                <a:effectLst/>
                <a:latin typeface="Muli"/>
              </a:rPr>
              <a:t>was primarily used by physiotherapists for various therapeutic applications and orthopaedic problems. Over the past 30 years, stability balls have gradually transitioned from the clinical environment to the mainstream fitness setting. Presently, it is incorporated into yoga, Pilates, balance training, core exercises and various other fitness programs.</a:t>
            </a:r>
          </a:p>
          <a:p>
            <a:pPr marL="0" indent="0">
              <a:buFont typeface="Arial" panose="020B0604020202020204" pitchFamily="34" charset="0"/>
              <a:buNone/>
            </a:pPr>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14</a:t>
            </a:fld>
            <a:endParaRPr lang="en-IN"/>
          </a:p>
        </p:txBody>
      </p:sp>
    </p:spTree>
    <p:extLst>
      <p:ext uri="{BB962C8B-B14F-4D97-AF65-F5344CB8AC3E}">
        <p14:creationId xmlns:p14="http://schemas.microsoft.com/office/powerpoint/2010/main" val="3730698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IN" b="0" i="0" dirty="0">
                <a:solidFill>
                  <a:srgbClr val="333333"/>
                </a:solidFill>
                <a:effectLst/>
                <a:latin typeface="Muli"/>
              </a:rPr>
              <a:t> he </a:t>
            </a:r>
            <a:r>
              <a:rPr lang="en-IN" b="0" i="0" dirty="0">
                <a:solidFill>
                  <a:srgbClr val="222222"/>
                </a:solidFill>
                <a:effectLst/>
                <a:latin typeface="arial" panose="020B0604020202020204" pitchFamily="34" charset="0"/>
              </a:rPr>
              <a:t>accidentally</a:t>
            </a:r>
            <a:r>
              <a:rPr lang="en-IN" b="0" i="0" dirty="0">
                <a:solidFill>
                  <a:srgbClr val="333333"/>
                </a:solidFill>
                <a:effectLst/>
                <a:latin typeface="Muli"/>
              </a:rPr>
              <a:t> forgot the aerobics music for a class. Perez quickly grabbed the only other music he could find in his car—traditional Latin salsa—and a new fitness movement was born. Perez brought his dance-fitness program, with elements of hip-hop, salsa, martial arts and calisthenics,</a:t>
            </a:r>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18</a:t>
            </a:fld>
            <a:endParaRPr lang="en-IN"/>
          </a:p>
        </p:txBody>
      </p:sp>
    </p:spTree>
    <p:extLst>
      <p:ext uri="{BB962C8B-B14F-4D97-AF65-F5344CB8AC3E}">
        <p14:creationId xmlns:p14="http://schemas.microsoft.com/office/powerpoint/2010/main" val="1230033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15 countries participated in </a:t>
            </a:r>
            <a:r>
              <a:rPr kumimoji="0" lang="en-IN" sz="1200" b="0" i="0" u="none" strike="noStrike" kern="1200" cap="none" spc="0" normalizeH="0" baseline="0" noProof="0" dirty="0">
                <a:ln>
                  <a:noFill/>
                </a:ln>
                <a:solidFill>
                  <a:srgbClr val="000000"/>
                </a:solidFill>
                <a:effectLst/>
                <a:uLnTx/>
                <a:uFillTx/>
                <a:latin typeface="PeriodicoText-Rg"/>
                <a:ea typeface="+mn-ea"/>
                <a:cs typeface="+mn-cs"/>
              </a:rPr>
              <a:t>first world </a:t>
            </a:r>
            <a:r>
              <a:rPr lang="en-IN" dirty="0"/>
              <a:t>championship.  In 1996.</a:t>
            </a:r>
            <a:r>
              <a:rPr lang="en-IN" b="0" i="0" dirty="0">
                <a:solidFill>
                  <a:srgbClr val="202122"/>
                </a:solidFill>
                <a:effectLst/>
                <a:latin typeface="Arial" panose="020B0604020202020204" pitchFamily="34" charset="0"/>
              </a:rPr>
              <a:t> Scoring is by judging of artistic quality, creativity, execution, and difficulty of routines. Sport aerobics has state, national, and international competitions, but is not an Olympic sport.</a:t>
            </a:r>
            <a:endParaRPr lang="en-IN" dirty="0"/>
          </a:p>
          <a:p>
            <a:r>
              <a:rPr lang="en-IN" b="0" i="0" dirty="0">
                <a:solidFill>
                  <a:srgbClr val="2E2E30"/>
                </a:solidFill>
                <a:effectLst/>
                <a:latin typeface="ProximaNovaRegular"/>
              </a:rPr>
              <a:t>there are apps available for download that show you how to do exercises and guide you through a workout.</a:t>
            </a:r>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19</a:t>
            </a:fld>
            <a:endParaRPr lang="en-IN"/>
          </a:p>
        </p:txBody>
      </p:sp>
    </p:spTree>
    <p:extLst>
      <p:ext uri="{BB962C8B-B14F-4D97-AF65-F5344CB8AC3E}">
        <p14:creationId xmlns:p14="http://schemas.microsoft.com/office/powerpoint/2010/main" val="1009903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0" i="0" dirty="0">
                <a:solidFill>
                  <a:srgbClr val="767676"/>
                </a:solidFill>
                <a:effectLst/>
                <a:latin typeface="Roboto"/>
              </a:rPr>
              <a:t>2. For example, if a trainer is great at core training, he may have limited knowledge about yoga training.</a:t>
            </a:r>
          </a:p>
          <a:p>
            <a:r>
              <a:rPr lang="en-IN" b="0" i="0" dirty="0">
                <a:solidFill>
                  <a:srgbClr val="767676"/>
                </a:solidFill>
                <a:effectLst/>
                <a:latin typeface="Roboto"/>
              </a:rPr>
              <a:t>3.  they are usually specialised in the domain that they teach in.</a:t>
            </a:r>
            <a:endParaRPr lang="en-IN" dirty="0"/>
          </a:p>
        </p:txBody>
      </p:sp>
      <p:sp>
        <p:nvSpPr>
          <p:cNvPr id="4" name="Slide Number Placeholder 3"/>
          <p:cNvSpPr>
            <a:spLocks noGrp="1"/>
          </p:cNvSpPr>
          <p:nvPr>
            <p:ph type="sldNum" sz="quarter" idx="5"/>
          </p:nvPr>
        </p:nvSpPr>
        <p:spPr/>
        <p:txBody>
          <a:bodyPr/>
          <a:lstStyle/>
          <a:p>
            <a:fld id="{D8F257A6-BE7E-4302-92FF-B92B1338E7ED}" type="slidenum">
              <a:rPr lang="en-IN" smtClean="0"/>
              <a:t>21</a:t>
            </a:fld>
            <a:endParaRPr lang="en-IN"/>
          </a:p>
        </p:txBody>
      </p:sp>
    </p:spTree>
    <p:extLst>
      <p:ext uri="{BB962C8B-B14F-4D97-AF65-F5344CB8AC3E}">
        <p14:creationId xmlns:p14="http://schemas.microsoft.com/office/powerpoint/2010/main" val="2077116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7617F-A2A3-4337-A7AB-C875098999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D26BE02-2C54-468F-A076-1B626312C4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DA691B0-73B6-4E46-8E0C-5729F9FAC407}"/>
              </a:ext>
            </a:extLst>
          </p:cNvPr>
          <p:cNvSpPr>
            <a:spLocks noGrp="1"/>
          </p:cNvSpPr>
          <p:nvPr>
            <p:ph type="dt" sz="half" idx="10"/>
          </p:nvPr>
        </p:nvSpPr>
        <p:spPr/>
        <p:txBody>
          <a:bodyPr/>
          <a:lstStyle/>
          <a:p>
            <a:fld id="{117F1650-0F88-47E2-B4E7-F7220E2360A2}" type="datetime1">
              <a:rPr lang="en-IN" smtClean="0"/>
              <a:t>19-08-2020</a:t>
            </a:fld>
            <a:endParaRPr lang="en-IN"/>
          </a:p>
        </p:txBody>
      </p:sp>
      <p:sp>
        <p:nvSpPr>
          <p:cNvPr id="5" name="Footer Placeholder 4">
            <a:extLst>
              <a:ext uri="{FF2B5EF4-FFF2-40B4-BE49-F238E27FC236}">
                <a16:creationId xmlns:a16="http://schemas.microsoft.com/office/drawing/2014/main" id="{C51E4075-F11F-4E7C-9CF6-8A896CDD33CD}"/>
              </a:ext>
            </a:extLst>
          </p:cNvPr>
          <p:cNvSpPr>
            <a:spLocks noGrp="1"/>
          </p:cNvSpPr>
          <p:nvPr>
            <p:ph type="ftr" sz="quarter" idx="11"/>
          </p:nvPr>
        </p:nvSpPr>
        <p:spPr/>
        <p:txBody>
          <a:bodyPr/>
          <a:lstStyle/>
          <a:p>
            <a:r>
              <a:rPr lang="en-IN"/>
              <a:t>Dr.Amita Handa</a:t>
            </a:r>
          </a:p>
        </p:txBody>
      </p:sp>
      <p:sp>
        <p:nvSpPr>
          <p:cNvPr id="6" name="Slide Number Placeholder 5">
            <a:extLst>
              <a:ext uri="{FF2B5EF4-FFF2-40B4-BE49-F238E27FC236}">
                <a16:creationId xmlns:a16="http://schemas.microsoft.com/office/drawing/2014/main" id="{21B09582-53A2-47CE-9CA6-B4121294F309}"/>
              </a:ext>
            </a:extLst>
          </p:cNvPr>
          <p:cNvSpPr>
            <a:spLocks noGrp="1"/>
          </p:cNvSpPr>
          <p:nvPr>
            <p:ph type="sldNum" sz="quarter" idx="12"/>
          </p:nvPr>
        </p:nvSpPr>
        <p:spPr/>
        <p:txBody>
          <a:bodyPr/>
          <a:lstStyle/>
          <a:p>
            <a:fld id="{1868783B-7DF8-450D-BAD5-1BB104DF6804}" type="slidenum">
              <a:rPr lang="en-IN" smtClean="0"/>
              <a:t>‹#›</a:t>
            </a:fld>
            <a:endParaRPr lang="en-IN"/>
          </a:p>
        </p:txBody>
      </p:sp>
    </p:spTree>
    <p:extLst>
      <p:ext uri="{BB962C8B-B14F-4D97-AF65-F5344CB8AC3E}">
        <p14:creationId xmlns:p14="http://schemas.microsoft.com/office/powerpoint/2010/main" val="20897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0B0CA-3301-4EA9-878F-7B3F369C9C1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22D495A-1CF2-46E6-943D-09225187D8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C12C847-014A-4759-A83F-E7F91E8B9950}"/>
              </a:ext>
            </a:extLst>
          </p:cNvPr>
          <p:cNvSpPr>
            <a:spLocks noGrp="1"/>
          </p:cNvSpPr>
          <p:nvPr>
            <p:ph type="dt" sz="half" idx="10"/>
          </p:nvPr>
        </p:nvSpPr>
        <p:spPr/>
        <p:txBody>
          <a:bodyPr/>
          <a:lstStyle/>
          <a:p>
            <a:fld id="{1D5C9C1F-2F6F-4243-BAE3-947CAF50032D}" type="datetime1">
              <a:rPr lang="en-IN" smtClean="0"/>
              <a:t>19-08-2020</a:t>
            </a:fld>
            <a:endParaRPr lang="en-IN"/>
          </a:p>
        </p:txBody>
      </p:sp>
      <p:sp>
        <p:nvSpPr>
          <p:cNvPr id="5" name="Footer Placeholder 4">
            <a:extLst>
              <a:ext uri="{FF2B5EF4-FFF2-40B4-BE49-F238E27FC236}">
                <a16:creationId xmlns:a16="http://schemas.microsoft.com/office/drawing/2014/main" id="{7D22263B-5FD2-4D08-99E0-EB150FC822C1}"/>
              </a:ext>
            </a:extLst>
          </p:cNvPr>
          <p:cNvSpPr>
            <a:spLocks noGrp="1"/>
          </p:cNvSpPr>
          <p:nvPr>
            <p:ph type="ftr" sz="quarter" idx="11"/>
          </p:nvPr>
        </p:nvSpPr>
        <p:spPr/>
        <p:txBody>
          <a:bodyPr/>
          <a:lstStyle/>
          <a:p>
            <a:r>
              <a:rPr lang="en-IN"/>
              <a:t>Dr.Amita Handa</a:t>
            </a:r>
          </a:p>
        </p:txBody>
      </p:sp>
      <p:sp>
        <p:nvSpPr>
          <p:cNvPr id="6" name="Slide Number Placeholder 5">
            <a:extLst>
              <a:ext uri="{FF2B5EF4-FFF2-40B4-BE49-F238E27FC236}">
                <a16:creationId xmlns:a16="http://schemas.microsoft.com/office/drawing/2014/main" id="{DC633CEE-1B04-45BF-A843-680AFAD713CE}"/>
              </a:ext>
            </a:extLst>
          </p:cNvPr>
          <p:cNvSpPr>
            <a:spLocks noGrp="1"/>
          </p:cNvSpPr>
          <p:nvPr>
            <p:ph type="sldNum" sz="quarter" idx="12"/>
          </p:nvPr>
        </p:nvSpPr>
        <p:spPr/>
        <p:txBody>
          <a:bodyPr/>
          <a:lstStyle/>
          <a:p>
            <a:fld id="{1868783B-7DF8-450D-BAD5-1BB104DF6804}" type="slidenum">
              <a:rPr lang="en-IN" smtClean="0"/>
              <a:t>‹#›</a:t>
            </a:fld>
            <a:endParaRPr lang="en-IN"/>
          </a:p>
        </p:txBody>
      </p:sp>
    </p:spTree>
    <p:extLst>
      <p:ext uri="{BB962C8B-B14F-4D97-AF65-F5344CB8AC3E}">
        <p14:creationId xmlns:p14="http://schemas.microsoft.com/office/powerpoint/2010/main" val="1659890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CBF75F-B0D0-40EB-98E7-2B46ADA79C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3D632E8-3994-4811-A3B6-9641FEF392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B03CFFD-86FD-4CAF-BFB8-0D73E33B4A8A}"/>
              </a:ext>
            </a:extLst>
          </p:cNvPr>
          <p:cNvSpPr>
            <a:spLocks noGrp="1"/>
          </p:cNvSpPr>
          <p:nvPr>
            <p:ph type="dt" sz="half" idx="10"/>
          </p:nvPr>
        </p:nvSpPr>
        <p:spPr/>
        <p:txBody>
          <a:bodyPr/>
          <a:lstStyle/>
          <a:p>
            <a:fld id="{A8AA25AD-07C0-4192-8632-97AA34A7387C}" type="datetime1">
              <a:rPr lang="en-IN" smtClean="0"/>
              <a:t>19-08-2020</a:t>
            </a:fld>
            <a:endParaRPr lang="en-IN"/>
          </a:p>
        </p:txBody>
      </p:sp>
      <p:sp>
        <p:nvSpPr>
          <p:cNvPr id="5" name="Footer Placeholder 4">
            <a:extLst>
              <a:ext uri="{FF2B5EF4-FFF2-40B4-BE49-F238E27FC236}">
                <a16:creationId xmlns:a16="http://schemas.microsoft.com/office/drawing/2014/main" id="{E58D4C28-A6BC-4049-B094-5A3B1D6AA9DD}"/>
              </a:ext>
            </a:extLst>
          </p:cNvPr>
          <p:cNvSpPr>
            <a:spLocks noGrp="1"/>
          </p:cNvSpPr>
          <p:nvPr>
            <p:ph type="ftr" sz="quarter" idx="11"/>
          </p:nvPr>
        </p:nvSpPr>
        <p:spPr/>
        <p:txBody>
          <a:bodyPr/>
          <a:lstStyle/>
          <a:p>
            <a:r>
              <a:rPr lang="en-IN"/>
              <a:t>Dr.Amita Handa</a:t>
            </a:r>
          </a:p>
        </p:txBody>
      </p:sp>
      <p:sp>
        <p:nvSpPr>
          <p:cNvPr id="6" name="Slide Number Placeholder 5">
            <a:extLst>
              <a:ext uri="{FF2B5EF4-FFF2-40B4-BE49-F238E27FC236}">
                <a16:creationId xmlns:a16="http://schemas.microsoft.com/office/drawing/2014/main" id="{77879691-310D-46F9-ACEE-AC1544313B86}"/>
              </a:ext>
            </a:extLst>
          </p:cNvPr>
          <p:cNvSpPr>
            <a:spLocks noGrp="1"/>
          </p:cNvSpPr>
          <p:nvPr>
            <p:ph type="sldNum" sz="quarter" idx="12"/>
          </p:nvPr>
        </p:nvSpPr>
        <p:spPr/>
        <p:txBody>
          <a:bodyPr/>
          <a:lstStyle/>
          <a:p>
            <a:fld id="{1868783B-7DF8-450D-BAD5-1BB104DF6804}" type="slidenum">
              <a:rPr lang="en-IN" smtClean="0"/>
              <a:t>‹#›</a:t>
            </a:fld>
            <a:endParaRPr lang="en-IN"/>
          </a:p>
        </p:txBody>
      </p:sp>
    </p:spTree>
    <p:extLst>
      <p:ext uri="{BB962C8B-B14F-4D97-AF65-F5344CB8AC3E}">
        <p14:creationId xmlns:p14="http://schemas.microsoft.com/office/powerpoint/2010/main" val="240219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72483-54EA-40D4-B743-530DA310C78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CC27D76-E964-4CC2-8F39-0584F302A2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B0ACEAD-0B0B-4686-9A8C-2DFFB32A2F23}"/>
              </a:ext>
            </a:extLst>
          </p:cNvPr>
          <p:cNvSpPr>
            <a:spLocks noGrp="1"/>
          </p:cNvSpPr>
          <p:nvPr>
            <p:ph type="dt" sz="half" idx="10"/>
          </p:nvPr>
        </p:nvSpPr>
        <p:spPr/>
        <p:txBody>
          <a:bodyPr/>
          <a:lstStyle/>
          <a:p>
            <a:fld id="{0C8F5329-A81F-429A-8317-9580E920F05F}" type="datetime1">
              <a:rPr lang="en-IN" smtClean="0"/>
              <a:t>19-08-2020</a:t>
            </a:fld>
            <a:endParaRPr lang="en-IN"/>
          </a:p>
        </p:txBody>
      </p:sp>
      <p:sp>
        <p:nvSpPr>
          <p:cNvPr id="5" name="Footer Placeholder 4">
            <a:extLst>
              <a:ext uri="{FF2B5EF4-FFF2-40B4-BE49-F238E27FC236}">
                <a16:creationId xmlns:a16="http://schemas.microsoft.com/office/drawing/2014/main" id="{FAC27FA2-B2B4-4578-B4F8-FC4C7E233520}"/>
              </a:ext>
            </a:extLst>
          </p:cNvPr>
          <p:cNvSpPr>
            <a:spLocks noGrp="1"/>
          </p:cNvSpPr>
          <p:nvPr>
            <p:ph type="ftr" sz="quarter" idx="11"/>
          </p:nvPr>
        </p:nvSpPr>
        <p:spPr/>
        <p:txBody>
          <a:bodyPr/>
          <a:lstStyle/>
          <a:p>
            <a:r>
              <a:rPr lang="en-IN"/>
              <a:t>Dr.Amita Handa</a:t>
            </a:r>
          </a:p>
        </p:txBody>
      </p:sp>
      <p:sp>
        <p:nvSpPr>
          <p:cNvPr id="6" name="Slide Number Placeholder 5">
            <a:extLst>
              <a:ext uri="{FF2B5EF4-FFF2-40B4-BE49-F238E27FC236}">
                <a16:creationId xmlns:a16="http://schemas.microsoft.com/office/drawing/2014/main" id="{6EE1CABF-7DB0-44C7-AC6D-B8BB1EAAA950}"/>
              </a:ext>
            </a:extLst>
          </p:cNvPr>
          <p:cNvSpPr>
            <a:spLocks noGrp="1"/>
          </p:cNvSpPr>
          <p:nvPr>
            <p:ph type="sldNum" sz="quarter" idx="12"/>
          </p:nvPr>
        </p:nvSpPr>
        <p:spPr/>
        <p:txBody>
          <a:bodyPr/>
          <a:lstStyle/>
          <a:p>
            <a:fld id="{1868783B-7DF8-450D-BAD5-1BB104DF6804}" type="slidenum">
              <a:rPr lang="en-IN" smtClean="0"/>
              <a:t>‹#›</a:t>
            </a:fld>
            <a:endParaRPr lang="en-IN"/>
          </a:p>
        </p:txBody>
      </p:sp>
    </p:spTree>
    <p:extLst>
      <p:ext uri="{BB962C8B-B14F-4D97-AF65-F5344CB8AC3E}">
        <p14:creationId xmlns:p14="http://schemas.microsoft.com/office/powerpoint/2010/main" val="117411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8473-150D-4F0D-8833-71888C5149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818099A-3329-4250-B59B-85850EF695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81C3AC-4620-4234-A0C7-A29E7C8A7950}"/>
              </a:ext>
            </a:extLst>
          </p:cNvPr>
          <p:cNvSpPr>
            <a:spLocks noGrp="1"/>
          </p:cNvSpPr>
          <p:nvPr>
            <p:ph type="dt" sz="half" idx="10"/>
          </p:nvPr>
        </p:nvSpPr>
        <p:spPr/>
        <p:txBody>
          <a:bodyPr/>
          <a:lstStyle/>
          <a:p>
            <a:fld id="{77A9667B-F825-4B58-A7F2-1C80E531284F}" type="datetime1">
              <a:rPr lang="en-IN" smtClean="0"/>
              <a:t>19-08-2020</a:t>
            </a:fld>
            <a:endParaRPr lang="en-IN"/>
          </a:p>
        </p:txBody>
      </p:sp>
      <p:sp>
        <p:nvSpPr>
          <p:cNvPr id="5" name="Footer Placeholder 4">
            <a:extLst>
              <a:ext uri="{FF2B5EF4-FFF2-40B4-BE49-F238E27FC236}">
                <a16:creationId xmlns:a16="http://schemas.microsoft.com/office/drawing/2014/main" id="{2001CC05-963C-40E5-8ABF-F2929536E826}"/>
              </a:ext>
            </a:extLst>
          </p:cNvPr>
          <p:cNvSpPr>
            <a:spLocks noGrp="1"/>
          </p:cNvSpPr>
          <p:nvPr>
            <p:ph type="ftr" sz="quarter" idx="11"/>
          </p:nvPr>
        </p:nvSpPr>
        <p:spPr/>
        <p:txBody>
          <a:bodyPr/>
          <a:lstStyle/>
          <a:p>
            <a:r>
              <a:rPr lang="en-IN"/>
              <a:t>Dr.Amita Handa</a:t>
            </a:r>
          </a:p>
        </p:txBody>
      </p:sp>
      <p:sp>
        <p:nvSpPr>
          <p:cNvPr id="6" name="Slide Number Placeholder 5">
            <a:extLst>
              <a:ext uri="{FF2B5EF4-FFF2-40B4-BE49-F238E27FC236}">
                <a16:creationId xmlns:a16="http://schemas.microsoft.com/office/drawing/2014/main" id="{99586271-71BD-493F-A609-703342E49AC3}"/>
              </a:ext>
            </a:extLst>
          </p:cNvPr>
          <p:cNvSpPr>
            <a:spLocks noGrp="1"/>
          </p:cNvSpPr>
          <p:nvPr>
            <p:ph type="sldNum" sz="quarter" idx="12"/>
          </p:nvPr>
        </p:nvSpPr>
        <p:spPr/>
        <p:txBody>
          <a:bodyPr/>
          <a:lstStyle/>
          <a:p>
            <a:fld id="{1868783B-7DF8-450D-BAD5-1BB104DF6804}" type="slidenum">
              <a:rPr lang="en-IN" smtClean="0"/>
              <a:t>‹#›</a:t>
            </a:fld>
            <a:endParaRPr lang="en-IN"/>
          </a:p>
        </p:txBody>
      </p:sp>
    </p:spTree>
    <p:extLst>
      <p:ext uri="{BB962C8B-B14F-4D97-AF65-F5344CB8AC3E}">
        <p14:creationId xmlns:p14="http://schemas.microsoft.com/office/powerpoint/2010/main" val="1950538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A2C6F-E9E9-4BA7-AED6-3B041BA5E58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F0F9237-F0C8-4455-84D3-EE283AE61C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A3AC38C-19D0-4B2C-ADF7-D964B7C9D6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4B9AD22-CF4E-4210-AF5C-3B17111CAE06}"/>
              </a:ext>
            </a:extLst>
          </p:cNvPr>
          <p:cNvSpPr>
            <a:spLocks noGrp="1"/>
          </p:cNvSpPr>
          <p:nvPr>
            <p:ph type="dt" sz="half" idx="10"/>
          </p:nvPr>
        </p:nvSpPr>
        <p:spPr/>
        <p:txBody>
          <a:bodyPr/>
          <a:lstStyle/>
          <a:p>
            <a:fld id="{AC5B93C7-4747-49CB-8942-9BF5325D0042}" type="datetime1">
              <a:rPr lang="en-IN" smtClean="0"/>
              <a:t>19-08-2020</a:t>
            </a:fld>
            <a:endParaRPr lang="en-IN"/>
          </a:p>
        </p:txBody>
      </p:sp>
      <p:sp>
        <p:nvSpPr>
          <p:cNvPr id="6" name="Footer Placeholder 5">
            <a:extLst>
              <a:ext uri="{FF2B5EF4-FFF2-40B4-BE49-F238E27FC236}">
                <a16:creationId xmlns:a16="http://schemas.microsoft.com/office/drawing/2014/main" id="{BFC1F087-F7CE-4AD5-8161-39D0DB8E0BFD}"/>
              </a:ext>
            </a:extLst>
          </p:cNvPr>
          <p:cNvSpPr>
            <a:spLocks noGrp="1"/>
          </p:cNvSpPr>
          <p:nvPr>
            <p:ph type="ftr" sz="quarter" idx="11"/>
          </p:nvPr>
        </p:nvSpPr>
        <p:spPr/>
        <p:txBody>
          <a:bodyPr/>
          <a:lstStyle/>
          <a:p>
            <a:r>
              <a:rPr lang="en-IN"/>
              <a:t>Dr.Amita Handa</a:t>
            </a:r>
          </a:p>
        </p:txBody>
      </p:sp>
      <p:sp>
        <p:nvSpPr>
          <p:cNvPr id="7" name="Slide Number Placeholder 6">
            <a:extLst>
              <a:ext uri="{FF2B5EF4-FFF2-40B4-BE49-F238E27FC236}">
                <a16:creationId xmlns:a16="http://schemas.microsoft.com/office/drawing/2014/main" id="{941C0FFF-5684-452F-A7CF-DB83E345B66A}"/>
              </a:ext>
            </a:extLst>
          </p:cNvPr>
          <p:cNvSpPr>
            <a:spLocks noGrp="1"/>
          </p:cNvSpPr>
          <p:nvPr>
            <p:ph type="sldNum" sz="quarter" idx="12"/>
          </p:nvPr>
        </p:nvSpPr>
        <p:spPr/>
        <p:txBody>
          <a:bodyPr/>
          <a:lstStyle/>
          <a:p>
            <a:fld id="{1868783B-7DF8-450D-BAD5-1BB104DF6804}" type="slidenum">
              <a:rPr lang="en-IN" smtClean="0"/>
              <a:t>‹#›</a:t>
            </a:fld>
            <a:endParaRPr lang="en-IN"/>
          </a:p>
        </p:txBody>
      </p:sp>
    </p:spTree>
    <p:extLst>
      <p:ext uri="{BB962C8B-B14F-4D97-AF65-F5344CB8AC3E}">
        <p14:creationId xmlns:p14="http://schemas.microsoft.com/office/powerpoint/2010/main" val="2969174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2EE24-AC6E-4FD7-BCB3-9D098F81913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89E38B4-3EB4-4EAA-8D76-AFD34444C3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797BA4-874E-462F-88DB-987BAC4DA3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420A531-A8B5-4BE4-AF1D-FE5BE7662D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5406F9-E088-406A-B7A2-90D38D6A749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FF6C84D-0DA2-4F65-BA8D-E3080290D2AB}"/>
              </a:ext>
            </a:extLst>
          </p:cNvPr>
          <p:cNvSpPr>
            <a:spLocks noGrp="1"/>
          </p:cNvSpPr>
          <p:nvPr>
            <p:ph type="dt" sz="half" idx="10"/>
          </p:nvPr>
        </p:nvSpPr>
        <p:spPr/>
        <p:txBody>
          <a:bodyPr/>
          <a:lstStyle/>
          <a:p>
            <a:fld id="{69B32B1F-5C81-4BC5-8429-0DF4DF528B24}" type="datetime1">
              <a:rPr lang="en-IN" smtClean="0"/>
              <a:t>19-08-2020</a:t>
            </a:fld>
            <a:endParaRPr lang="en-IN"/>
          </a:p>
        </p:txBody>
      </p:sp>
      <p:sp>
        <p:nvSpPr>
          <p:cNvPr id="8" name="Footer Placeholder 7">
            <a:extLst>
              <a:ext uri="{FF2B5EF4-FFF2-40B4-BE49-F238E27FC236}">
                <a16:creationId xmlns:a16="http://schemas.microsoft.com/office/drawing/2014/main" id="{A8EF36E7-4895-45F7-B117-C40FC4606B45}"/>
              </a:ext>
            </a:extLst>
          </p:cNvPr>
          <p:cNvSpPr>
            <a:spLocks noGrp="1"/>
          </p:cNvSpPr>
          <p:nvPr>
            <p:ph type="ftr" sz="quarter" idx="11"/>
          </p:nvPr>
        </p:nvSpPr>
        <p:spPr/>
        <p:txBody>
          <a:bodyPr/>
          <a:lstStyle/>
          <a:p>
            <a:r>
              <a:rPr lang="en-IN"/>
              <a:t>Dr.Amita Handa</a:t>
            </a:r>
          </a:p>
        </p:txBody>
      </p:sp>
      <p:sp>
        <p:nvSpPr>
          <p:cNvPr id="9" name="Slide Number Placeholder 8">
            <a:extLst>
              <a:ext uri="{FF2B5EF4-FFF2-40B4-BE49-F238E27FC236}">
                <a16:creationId xmlns:a16="http://schemas.microsoft.com/office/drawing/2014/main" id="{F4E17896-5BC5-4448-AB21-319C09F867E2}"/>
              </a:ext>
            </a:extLst>
          </p:cNvPr>
          <p:cNvSpPr>
            <a:spLocks noGrp="1"/>
          </p:cNvSpPr>
          <p:nvPr>
            <p:ph type="sldNum" sz="quarter" idx="12"/>
          </p:nvPr>
        </p:nvSpPr>
        <p:spPr/>
        <p:txBody>
          <a:bodyPr/>
          <a:lstStyle/>
          <a:p>
            <a:fld id="{1868783B-7DF8-450D-BAD5-1BB104DF6804}" type="slidenum">
              <a:rPr lang="en-IN" smtClean="0"/>
              <a:t>‹#›</a:t>
            </a:fld>
            <a:endParaRPr lang="en-IN"/>
          </a:p>
        </p:txBody>
      </p:sp>
    </p:spTree>
    <p:extLst>
      <p:ext uri="{BB962C8B-B14F-4D97-AF65-F5344CB8AC3E}">
        <p14:creationId xmlns:p14="http://schemas.microsoft.com/office/powerpoint/2010/main" val="1979099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FEE4C-E5A5-4A7E-AAEF-EE0DE6E2A65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2493ECA-84CC-4909-AD80-93C00EE452F2}"/>
              </a:ext>
            </a:extLst>
          </p:cNvPr>
          <p:cNvSpPr>
            <a:spLocks noGrp="1"/>
          </p:cNvSpPr>
          <p:nvPr>
            <p:ph type="dt" sz="half" idx="10"/>
          </p:nvPr>
        </p:nvSpPr>
        <p:spPr/>
        <p:txBody>
          <a:bodyPr/>
          <a:lstStyle/>
          <a:p>
            <a:fld id="{600424B6-09C2-4E76-A019-E8029D608792}" type="datetime1">
              <a:rPr lang="en-IN" smtClean="0"/>
              <a:t>19-08-2020</a:t>
            </a:fld>
            <a:endParaRPr lang="en-IN"/>
          </a:p>
        </p:txBody>
      </p:sp>
      <p:sp>
        <p:nvSpPr>
          <p:cNvPr id="4" name="Footer Placeholder 3">
            <a:extLst>
              <a:ext uri="{FF2B5EF4-FFF2-40B4-BE49-F238E27FC236}">
                <a16:creationId xmlns:a16="http://schemas.microsoft.com/office/drawing/2014/main" id="{B2BD287E-E82C-4A14-A5A3-BE576E796A9F}"/>
              </a:ext>
            </a:extLst>
          </p:cNvPr>
          <p:cNvSpPr>
            <a:spLocks noGrp="1"/>
          </p:cNvSpPr>
          <p:nvPr>
            <p:ph type="ftr" sz="quarter" idx="11"/>
          </p:nvPr>
        </p:nvSpPr>
        <p:spPr/>
        <p:txBody>
          <a:bodyPr/>
          <a:lstStyle/>
          <a:p>
            <a:r>
              <a:rPr lang="en-IN"/>
              <a:t>Dr.Amita Handa</a:t>
            </a:r>
          </a:p>
        </p:txBody>
      </p:sp>
      <p:sp>
        <p:nvSpPr>
          <p:cNvPr id="5" name="Slide Number Placeholder 4">
            <a:extLst>
              <a:ext uri="{FF2B5EF4-FFF2-40B4-BE49-F238E27FC236}">
                <a16:creationId xmlns:a16="http://schemas.microsoft.com/office/drawing/2014/main" id="{B72370CE-07D2-4D53-A991-B975743F4219}"/>
              </a:ext>
            </a:extLst>
          </p:cNvPr>
          <p:cNvSpPr>
            <a:spLocks noGrp="1"/>
          </p:cNvSpPr>
          <p:nvPr>
            <p:ph type="sldNum" sz="quarter" idx="12"/>
          </p:nvPr>
        </p:nvSpPr>
        <p:spPr/>
        <p:txBody>
          <a:bodyPr/>
          <a:lstStyle/>
          <a:p>
            <a:fld id="{1868783B-7DF8-450D-BAD5-1BB104DF6804}" type="slidenum">
              <a:rPr lang="en-IN" smtClean="0"/>
              <a:t>‹#›</a:t>
            </a:fld>
            <a:endParaRPr lang="en-IN"/>
          </a:p>
        </p:txBody>
      </p:sp>
    </p:spTree>
    <p:extLst>
      <p:ext uri="{BB962C8B-B14F-4D97-AF65-F5344CB8AC3E}">
        <p14:creationId xmlns:p14="http://schemas.microsoft.com/office/powerpoint/2010/main" val="322668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70F241-6004-404B-9CCF-DFD60C9EC3F1}"/>
              </a:ext>
            </a:extLst>
          </p:cNvPr>
          <p:cNvSpPr>
            <a:spLocks noGrp="1"/>
          </p:cNvSpPr>
          <p:nvPr>
            <p:ph type="dt" sz="half" idx="10"/>
          </p:nvPr>
        </p:nvSpPr>
        <p:spPr/>
        <p:txBody>
          <a:bodyPr/>
          <a:lstStyle/>
          <a:p>
            <a:fld id="{F01AB324-3D51-4FF9-AA04-480F3063352F}" type="datetime1">
              <a:rPr lang="en-IN" smtClean="0"/>
              <a:t>19-08-2020</a:t>
            </a:fld>
            <a:endParaRPr lang="en-IN"/>
          </a:p>
        </p:txBody>
      </p:sp>
      <p:sp>
        <p:nvSpPr>
          <p:cNvPr id="3" name="Footer Placeholder 2">
            <a:extLst>
              <a:ext uri="{FF2B5EF4-FFF2-40B4-BE49-F238E27FC236}">
                <a16:creationId xmlns:a16="http://schemas.microsoft.com/office/drawing/2014/main" id="{89DCF187-C955-405F-9AFC-E93E659FF5A7}"/>
              </a:ext>
            </a:extLst>
          </p:cNvPr>
          <p:cNvSpPr>
            <a:spLocks noGrp="1"/>
          </p:cNvSpPr>
          <p:nvPr>
            <p:ph type="ftr" sz="quarter" idx="11"/>
          </p:nvPr>
        </p:nvSpPr>
        <p:spPr/>
        <p:txBody>
          <a:bodyPr/>
          <a:lstStyle/>
          <a:p>
            <a:r>
              <a:rPr lang="en-IN"/>
              <a:t>Dr.Amita Handa</a:t>
            </a:r>
          </a:p>
        </p:txBody>
      </p:sp>
      <p:sp>
        <p:nvSpPr>
          <p:cNvPr id="4" name="Slide Number Placeholder 3">
            <a:extLst>
              <a:ext uri="{FF2B5EF4-FFF2-40B4-BE49-F238E27FC236}">
                <a16:creationId xmlns:a16="http://schemas.microsoft.com/office/drawing/2014/main" id="{9FDA7B45-8A0A-4682-9454-DA6A75D72988}"/>
              </a:ext>
            </a:extLst>
          </p:cNvPr>
          <p:cNvSpPr>
            <a:spLocks noGrp="1"/>
          </p:cNvSpPr>
          <p:nvPr>
            <p:ph type="sldNum" sz="quarter" idx="12"/>
          </p:nvPr>
        </p:nvSpPr>
        <p:spPr/>
        <p:txBody>
          <a:bodyPr/>
          <a:lstStyle/>
          <a:p>
            <a:fld id="{1868783B-7DF8-450D-BAD5-1BB104DF6804}" type="slidenum">
              <a:rPr lang="en-IN" smtClean="0"/>
              <a:t>‹#›</a:t>
            </a:fld>
            <a:endParaRPr lang="en-IN"/>
          </a:p>
        </p:txBody>
      </p:sp>
    </p:spTree>
    <p:extLst>
      <p:ext uri="{BB962C8B-B14F-4D97-AF65-F5344CB8AC3E}">
        <p14:creationId xmlns:p14="http://schemas.microsoft.com/office/powerpoint/2010/main" val="692056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942E9-298C-4FAE-AAFB-F0457D6213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74C585A-D362-463F-A386-2FA5F5C358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95B0BEF-C321-4A16-837A-F4EA95CBA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36D6FA-A139-417C-A04D-D23401B284D9}"/>
              </a:ext>
            </a:extLst>
          </p:cNvPr>
          <p:cNvSpPr>
            <a:spLocks noGrp="1"/>
          </p:cNvSpPr>
          <p:nvPr>
            <p:ph type="dt" sz="half" idx="10"/>
          </p:nvPr>
        </p:nvSpPr>
        <p:spPr/>
        <p:txBody>
          <a:bodyPr/>
          <a:lstStyle/>
          <a:p>
            <a:fld id="{8B084A1C-2B3A-4260-89B6-C20F0DE58F6E}" type="datetime1">
              <a:rPr lang="en-IN" smtClean="0"/>
              <a:t>19-08-2020</a:t>
            </a:fld>
            <a:endParaRPr lang="en-IN"/>
          </a:p>
        </p:txBody>
      </p:sp>
      <p:sp>
        <p:nvSpPr>
          <p:cNvPr id="6" name="Footer Placeholder 5">
            <a:extLst>
              <a:ext uri="{FF2B5EF4-FFF2-40B4-BE49-F238E27FC236}">
                <a16:creationId xmlns:a16="http://schemas.microsoft.com/office/drawing/2014/main" id="{0EDF421D-9589-48DD-B940-C2724FB97A68}"/>
              </a:ext>
            </a:extLst>
          </p:cNvPr>
          <p:cNvSpPr>
            <a:spLocks noGrp="1"/>
          </p:cNvSpPr>
          <p:nvPr>
            <p:ph type="ftr" sz="quarter" idx="11"/>
          </p:nvPr>
        </p:nvSpPr>
        <p:spPr/>
        <p:txBody>
          <a:bodyPr/>
          <a:lstStyle/>
          <a:p>
            <a:r>
              <a:rPr lang="en-IN"/>
              <a:t>Dr.Amita Handa</a:t>
            </a:r>
          </a:p>
        </p:txBody>
      </p:sp>
      <p:sp>
        <p:nvSpPr>
          <p:cNvPr id="7" name="Slide Number Placeholder 6">
            <a:extLst>
              <a:ext uri="{FF2B5EF4-FFF2-40B4-BE49-F238E27FC236}">
                <a16:creationId xmlns:a16="http://schemas.microsoft.com/office/drawing/2014/main" id="{294996EE-675D-449E-9E2A-EFF7FB5A8A1A}"/>
              </a:ext>
            </a:extLst>
          </p:cNvPr>
          <p:cNvSpPr>
            <a:spLocks noGrp="1"/>
          </p:cNvSpPr>
          <p:nvPr>
            <p:ph type="sldNum" sz="quarter" idx="12"/>
          </p:nvPr>
        </p:nvSpPr>
        <p:spPr/>
        <p:txBody>
          <a:bodyPr/>
          <a:lstStyle/>
          <a:p>
            <a:fld id="{1868783B-7DF8-450D-BAD5-1BB104DF6804}" type="slidenum">
              <a:rPr lang="en-IN" smtClean="0"/>
              <a:t>‹#›</a:t>
            </a:fld>
            <a:endParaRPr lang="en-IN"/>
          </a:p>
        </p:txBody>
      </p:sp>
    </p:spTree>
    <p:extLst>
      <p:ext uri="{BB962C8B-B14F-4D97-AF65-F5344CB8AC3E}">
        <p14:creationId xmlns:p14="http://schemas.microsoft.com/office/powerpoint/2010/main" val="805959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071CC-3545-41B9-8628-A0B9EA03AE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E181CB1-FA6D-439A-8400-2DB1235725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C0CEE48-3334-4080-B182-9AE228D5BC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553D83-4830-4995-9434-58B591A3C922}"/>
              </a:ext>
            </a:extLst>
          </p:cNvPr>
          <p:cNvSpPr>
            <a:spLocks noGrp="1"/>
          </p:cNvSpPr>
          <p:nvPr>
            <p:ph type="dt" sz="half" idx="10"/>
          </p:nvPr>
        </p:nvSpPr>
        <p:spPr/>
        <p:txBody>
          <a:bodyPr/>
          <a:lstStyle/>
          <a:p>
            <a:fld id="{C6D76D46-4609-415F-92D5-1367E036C0ED}" type="datetime1">
              <a:rPr lang="en-IN" smtClean="0"/>
              <a:t>19-08-2020</a:t>
            </a:fld>
            <a:endParaRPr lang="en-IN"/>
          </a:p>
        </p:txBody>
      </p:sp>
      <p:sp>
        <p:nvSpPr>
          <p:cNvPr id="6" name="Footer Placeholder 5">
            <a:extLst>
              <a:ext uri="{FF2B5EF4-FFF2-40B4-BE49-F238E27FC236}">
                <a16:creationId xmlns:a16="http://schemas.microsoft.com/office/drawing/2014/main" id="{CBE81D1F-5ECB-41CA-9F6D-3764AB0285E8}"/>
              </a:ext>
            </a:extLst>
          </p:cNvPr>
          <p:cNvSpPr>
            <a:spLocks noGrp="1"/>
          </p:cNvSpPr>
          <p:nvPr>
            <p:ph type="ftr" sz="quarter" idx="11"/>
          </p:nvPr>
        </p:nvSpPr>
        <p:spPr/>
        <p:txBody>
          <a:bodyPr/>
          <a:lstStyle/>
          <a:p>
            <a:r>
              <a:rPr lang="en-IN"/>
              <a:t>Dr.Amita Handa</a:t>
            </a:r>
          </a:p>
        </p:txBody>
      </p:sp>
      <p:sp>
        <p:nvSpPr>
          <p:cNvPr id="7" name="Slide Number Placeholder 6">
            <a:extLst>
              <a:ext uri="{FF2B5EF4-FFF2-40B4-BE49-F238E27FC236}">
                <a16:creationId xmlns:a16="http://schemas.microsoft.com/office/drawing/2014/main" id="{2E516A28-8AB5-4F59-AB4D-1346290BC7FF}"/>
              </a:ext>
            </a:extLst>
          </p:cNvPr>
          <p:cNvSpPr>
            <a:spLocks noGrp="1"/>
          </p:cNvSpPr>
          <p:nvPr>
            <p:ph type="sldNum" sz="quarter" idx="12"/>
          </p:nvPr>
        </p:nvSpPr>
        <p:spPr/>
        <p:txBody>
          <a:bodyPr/>
          <a:lstStyle/>
          <a:p>
            <a:fld id="{1868783B-7DF8-450D-BAD5-1BB104DF6804}" type="slidenum">
              <a:rPr lang="en-IN" smtClean="0"/>
              <a:t>‹#›</a:t>
            </a:fld>
            <a:endParaRPr lang="en-IN"/>
          </a:p>
        </p:txBody>
      </p:sp>
    </p:spTree>
    <p:extLst>
      <p:ext uri="{BB962C8B-B14F-4D97-AF65-F5344CB8AC3E}">
        <p14:creationId xmlns:p14="http://schemas.microsoft.com/office/powerpoint/2010/main" val="2652549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0">
          <a:fgClr>
            <a:schemeClr val="accent2">
              <a:lumMod val="75000"/>
            </a:schemeClr>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620FFE-8262-4279-A225-4688C7B0D7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829BFA3-4661-44E0-A031-181E5B0936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5BD6D16-EF4F-4C3B-A95B-605C3AF9E0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50161-D5F4-4272-819A-2AD6CE953553}" type="datetime1">
              <a:rPr lang="en-IN" smtClean="0"/>
              <a:t>19-08-2020</a:t>
            </a:fld>
            <a:endParaRPr lang="en-IN"/>
          </a:p>
        </p:txBody>
      </p:sp>
      <p:sp>
        <p:nvSpPr>
          <p:cNvPr id="5" name="Footer Placeholder 4">
            <a:extLst>
              <a:ext uri="{FF2B5EF4-FFF2-40B4-BE49-F238E27FC236}">
                <a16:creationId xmlns:a16="http://schemas.microsoft.com/office/drawing/2014/main" id="{33195D20-87F8-44AD-AF92-C5E542FBED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Dr.Amita Handa</a:t>
            </a:r>
          </a:p>
        </p:txBody>
      </p:sp>
      <p:sp>
        <p:nvSpPr>
          <p:cNvPr id="6" name="Slide Number Placeholder 5">
            <a:extLst>
              <a:ext uri="{FF2B5EF4-FFF2-40B4-BE49-F238E27FC236}">
                <a16:creationId xmlns:a16="http://schemas.microsoft.com/office/drawing/2014/main" id="{F780086E-EE61-4953-861C-352118CB5F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68783B-7DF8-450D-BAD5-1BB104DF6804}" type="slidenum">
              <a:rPr lang="en-IN" smtClean="0"/>
              <a:t>‹#›</a:t>
            </a:fld>
            <a:endParaRPr lang="en-IN"/>
          </a:p>
        </p:txBody>
      </p:sp>
    </p:spTree>
    <p:extLst>
      <p:ext uri="{BB962C8B-B14F-4D97-AF65-F5344CB8AC3E}">
        <p14:creationId xmlns:p14="http://schemas.microsoft.com/office/powerpoint/2010/main" val="932352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0">
          <a:fgClr>
            <a:schemeClr val="accent2">
              <a:lumMod val="75000"/>
            </a:schemeClr>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F4A77-F08C-4FE7-989B-E0E395C9AABB}"/>
              </a:ext>
            </a:extLst>
          </p:cNvPr>
          <p:cNvSpPr>
            <a:spLocks noGrp="1"/>
          </p:cNvSpPr>
          <p:nvPr>
            <p:ph type="ctrTitle"/>
          </p:nvPr>
        </p:nvSpPr>
        <p:spPr>
          <a:xfrm>
            <a:off x="1524000" y="520701"/>
            <a:ext cx="9144000" cy="1231899"/>
          </a:xfrm>
        </p:spPr>
        <p:txBody>
          <a:bodyPr/>
          <a:lstStyle/>
          <a:p>
            <a:r>
              <a:rPr lang="en-IN" b="1" dirty="0">
                <a:latin typeface="+mn-lt"/>
              </a:rPr>
              <a:t>AEROBICS TRAINING</a:t>
            </a:r>
          </a:p>
        </p:txBody>
      </p:sp>
      <p:sp>
        <p:nvSpPr>
          <p:cNvPr id="3" name="Subtitle 2">
            <a:extLst>
              <a:ext uri="{FF2B5EF4-FFF2-40B4-BE49-F238E27FC236}">
                <a16:creationId xmlns:a16="http://schemas.microsoft.com/office/drawing/2014/main" id="{737F3B4F-F8D2-48EC-A2F2-71AAE6FBC6EB}"/>
              </a:ext>
            </a:extLst>
          </p:cNvPr>
          <p:cNvSpPr>
            <a:spLocks noGrp="1"/>
          </p:cNvSpPr>
          <p:nvPr>
            <p:ph type="subTitle" idx="1"/>
          </p:nvPr>
        </p:nvSpPr>
        <p:spPr>
          <a:xfrm>
            <a:off x="1524000" y="2095500"/>
            <a:ext cx="9144000" cy="3168650"/>
          </a:xfrm>
        </p:spPr>
        <p:txBody>
          <a:bodyPr>
            <a:normAutofit/>
          </a:bodyPr>
          <a:lstStyle/>
          <a:p>
            <a:r>
              <a:rPr lang="en-IN" dirty="0"/>
              <a:t>SEMESTER 3</a:t>
            </a:r>
          </a:p>
          <a:p>
            <a:r>
              <a:rPr lang="en-IN" dirty="0"/>
              <a:t>PHYSICAL EDUCATION</a:t>
            </a:r>
          </a:p>
          <a:p>
            <a:r>
              <a:rPr lang="en-IN" i="1" dirty="0"/>
              <a:t>By</a:t>
            </a:r>
          </a:p>
          <a:p>
            <a:r>
              <a:rPr lang="en-IN" sz="3600" b="1" dirty="0" err="1"/>
              <a:t>Dr.</a:t>
            </a:r>
            <a:r>
              <a:rPr lang="en-IN" sz="3600" b="1" dirty="0"/>
              <a:t> AMITA HANDA</a:t>
            </a:r>
          </a:p>
          <a:p>
            <a:r>
              <a:rPr lang="en-IN" dirty="0"/>
              <a:t>Shivaji College</a:t>
            </a:r>
          </a:p>
          <a:p>
            <a:r>
              <a:rPr lang="en-IN" dirty="0"/>
              <a:t>University of Delhi</a:t>
            </a:r>
          </a:p>
        </p:txBody>
      </p:sp>
    </p:spTree>
    <p:extLst>
      <p:ext uri="{BB962C8B-B14F-4D97-AF65-F5344CB8AC3E}">
        <p14:creationId xmlns:p14="http://schemas.microsoft.com/office/powerpoint/2010/main" val="2984826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8890D-5A8F-4323-B82F-6865D9A5BB8D}"/>
              </a:ext>
            </a:extLst>
          </p:cNvPr>
          <p:cNvSpPr>
            <a:spLocks noGrp="1"/>
          </p:cNvSpPr>
          <p:nvPr>
            <p:ph type="title"/>
          </p:nvPr>
        </p:nvSpPr>
        <p:spPr>
          <a:xfrm>
            <a:off x="772212" y="480251"/>
            <a:ext cx="10515600" cy="1325563"/>
          </a:xfrm>
        </p:spPr>
        <p:txBody>
          <a:bodyPr>
            <a:normAutofit/>
          </a:bodyPr>
          <a:lstStyle/>
          <a:p>
            <a:r>
              <a:rPr lang="en-IN" sz="3600" b="1" dirty="0">
                <a:latin typeface="+mn-lt"/>
              </a:rPr>
              <a:t>EVOLUTION OF AEROBICS</a:t>
            </a:r>
            <a:endParaRPr lang="en-IN" sz="3600" dirty="0">
              <a:latin typeface="+mn-lt"/>
            </a:endParaRPr>
          </a:p>
        </p:txBody>
      </p:sp>
      <p:sp>
        <p:nvSpPr>
          <p:cNvPr id="3" name="Content Placeholder 2">
            <a:extLst>
              <a:ext uri="{FF2B5EF4-FFF2-40B4-BE49-F238E27FC236}">
                <a16:creationId xmlns:a16="http://schemas.microsoft.com/office/drawing/2014/main" id="{ACECD403-D865-4F4F-99D6-7DF0CBF1237E}"/>
              </a:ext>
            </a:extLst>
          </p:cNvPr>
          <p:cNvSpPr>
            <a:spLocks noGrp="1"/>
          </p:cNvSpPr>
          <p:nvPr>
            <p:ph idx="1"/>
          </p:nvPr>
        </p:nvSpPr>
        <p:spPr>
          <a:xfrm>
            <a:off x="838200" y="1805814"/>
            <a:ext cx="10026650" cy="4436235"/>
          </a:xfrm>
        </p:spPr>
        <p:txBody>
          <a:bodyPr/>
          <a:lstStyle/>
          <a:p>
            <a:pPr algn="just"/>
            <a:r>
              <a:rPr lang="en-IN" b="1" i="0" dirty="0" err="1">
                <a:solidFill>
                  <a:srgbClr val="333333"/>
                </a:solidFill>
                <a:effectLst/>
              </a:rPr>
              <a:t>Jazzercise</a:t>
            </a:r>
            <a:r>
              <a:rPr lang="en-IN" b="1" i="0" dirty="0">
                <a:solidFill>
                  <a:srgbClr val="333333"/>
                </a:solidFill>
                <a:effectLst/>
              </a:rPr>
              <a:t> (1969)</a:t>
            </a:r>
            <a:r>
              <a:rPr lang="en-IN" b="0" i="0" dirty="0">
                <a:solidFill>
                  <a:srgbClr val="333333"/>
                </a:solidFill>
                <a:effectLst/>
              </a:rPr>
              <a:t> Judi Sheppard </a:t>
            </a:r>
            <a:r>
              <a:rPr lang="en-IN" b="0" i="0" dirty="0" err="1">
                <a:solidFill>
                  <a:srgbClr val="333333"/>
                </a:solidFill>
                <a:effectLst/>
              </a:rPr>
              <a:t>Missett</a:t>
            </a:r>
            <a:r>
              <a:rPr lang="en-IN" b="0" i="0" dirty="0">
                <a:solidFill>
                  <a:srgbClr val="333333"/>
                </a:solidFill>
                <a:effectLst/>
              </a:rPr>
              <a:t> founded the dance-based fitness program.</a:t>
            </a:r>
          </a:p>
          <a:p>
            <a:pPr algn="just"/>
            <a:r>
              <a:rPr lang="en-IN" b="0" i="0" dirty="0">
                <a:solidFill>
                  <a:srgbClr val="333333"/>
                </a:solidFill>
                <a:effectLst/>
              </a:rPr>
              <a:t> Its franchise continues to grow today.</a:t>
            </a:r>
          </a:p>
          <a:p>
            <a:endParaRPr lang="en-IN" dirty="0"/>
          </a:p>
        </p:txBody>
      </p:sp>
      <p:pic>
        <p:nvPicPr>
          <p:cNvPr id="9" name="Picture 4" descr="How I Did It And All That Jazz">
            <a:extLst>
              <a:ext uri="{FF2B5EF4-FFF2-40B4-BE49-F238E27FC236}">
                <a16:creationId xmlns:a16="http://schemas.microsoft.com/office/drawing/2014/main" id="{AE23D717-71F2-48D3-B964-F9A088354F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3009" y="2823795"/>
            <a:ext cx="3138853" cy="3553954"/>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669846B5-6D37-4BB0-8A38-F0D07AC35E1D}"/>
              </a:ext>
            </a:extLst>
          </p:cNvPr>
          <p:cNvSpPr>
            <a:spLocks noGrp="1"/>
          </p:cNvSpPr>
          <p:nvPr>
            <p:ph type="ftr" sz="quarter" idx="11"/>
          </p:nvPr>
        </p:nvSpPr>
        <p:spPr/>
        <p:txBody>
          <a:bodyPr/>
          <a:lstStyle/>
          <a:p>
            <a:r>
              <a:rPr lang="en-IN"/>
              <a:t>Dr.Amita Handa</a:t>
            </a:r>
          </a:p>
        </p:txBody>
      </p:sp>
      <p:pic>
        <p:nvPicPr>
          <p:cNvPr id="3074" name="Picture 2" descr="Jazzercise Fort Worth Fitness Center | Fort Worth,TX | Jazzercise">
            <a:extLst>
              <a:ext uri="{FF2B5EF4-FFF2-40B4-BE49-F238E27FC236}">
                <a16:creationId xmlns:a16="http://schemas.microsoft.com/office/drawing/2014/main" id="{98B8312F-EBC4-401E-99DD-4AB1CDFC1C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3800" y="3304515"/>
            <a:ext cx="5099050" cy="2751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0427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E7A9A-ABCE-4638-B26D-B80FC3AD24FF}"/>
              </a:ext>
            </a:extLst>
          </p:cNvPr>
          <p:cNvSpPr>
            <a:spLocks noGrp="1"/>
          </p:cNvSpPr>
          <p:nvPr>
            <p:ph type="title"/>
          </p:nvPr>
        </p:nvSpPr>
        <p:spPr/>
        <p:txBody>
          <a:bodyPr>
            <a:normAutofit/>
          </a:bodyPr>
          <a:lstStyle/>
          <a:p>
            <a:r>
              <a:rPr lang="en-IN" sz="3600" b="1" dirty="0">
                <a:latin typeface="+mn-lt"/>
              </a:rPr>
              <a:t>EVOLUTION OF AEROBICS</a:t>
            </a:r>
            <a:endParaRPr lang="en-IN" sz="3600" dirty="0">
              <a:latin typeface="+mn-lt"/>
            </a:endParaRPr>
          </a:p>
        </p:txBody>
      </p:sp>
      <p:sp>
        <p:nvSpPr>
          <p:cNvPr id="3" name="Content Placeholder 2">
            <a:extLst>
              <a:ext uri="{FF2B5EF4-FFF2-40B4-BE49-F238E27FC236}">
                <a16:creationId xmlns:a16="http://schemas.microsoft.com/office/drawing/2014/main" id="{817E730F-10A3-4177-BB40-8570D7EAC5CC}"/>
              </a:ext>
            </a:extLst>
          </p:cNvPr>
          <p:cNvSpPr>
            <a:spLocks noGrp="1"/>
          </p:cNvSpPr>
          <p:nvPr>
            <p:ph idx="1"/>
          </p:nvPr>
        </p:nvSpPr>
        <p:spPr>
          <a:xfrm>
            <a:off x="838200" y="1822450"/>
            <a:ext cx="10515600" cy="4670425"/>
          </a:xfrm>
        </p:spPr>
        <p:txBody>
          <a:bodyPr>
            <a:normAutofit/>
          </a:bodyPr>
          <a:lstStyle/>
          <a:p>
            <a:pPr algn="just"/>
            <a:r>
              <a:rPr lang="en-IN" i="0" dirty="0">
                <a:solidFill>
                  <a:srgbClr val="333333"/>
                </a:solidFill>
                <a:effectLst/>
              </a:rPr>
              <a:t>Aerobics Dance by Jacki Sorensen</a:t>
            </a:r>
          </a:p>
          <a:p>
            <a:pPr marL="0" indent="0" algn="just">
              <a:buNone/>
            </a:pPr>
            <a:r>
              <a:rPr lang="en-IN" i="0" dirty="0">
                <a:solidFill>
                  <a:srgbClr val="333333"/>
                </a:solidFill>
                <a:effectLst/>
              </a:rPr>
              <a:t>(1970s)</a:t>
            </a:r>
          </a:p>
          <a:p>
            <a:pPr algn="just"/>
            <a:endParaRPr lang="en-IN" i="0" dirty="0">
              <a:solidFill>
                <a:srgbClr val="333333"/>
              </a:solidFill>
              <a:effectLst/>
            </a:endParaRPr>
          </a:p>
          <a:p>
            <a:pPr marL="0" indent="0" algn="just">
              <a:buNone/>
            </a:pPr>
            <a:endParaRPr lang="en-IN" i="0" dirty="0">
              <a:solidFill>
                <a:srgbClr val="333333"/>
              </a:solidFill>
              <a:effectLst/>
            </a:endParaRPr>
          </a:p>
          <a:p>
            <a:pPr marL="0" indent="0" algn="just">
              <a:buNone/>
            </a:pPr>
            <a:endParaRPr lang="en-IN" i="0" dirty="0">
              <a:solidFill>
                <a:srgbClr val="333333"/>
              </a:solidFill>
              <a:effectLst/>
            </a:endParaRPr>
          </a:p>
          <a:p>
            <a:pPr algn="just"/>
            <a:r>
              <a:rPr lang="en-IN" i="0" dirty="0">
                <a:solidFill>
                  <a:srgbClr val="333333"/>
                </a:solidFill>
                <a:effectLst/>
              </a:rPr>
              <a:t>Aerobics fitness studio by Richard Simmons </a:t>
            </a:r>
          </a:p>
          <a:p>
            <a:pPr marL="0" indent="0" algn="just">
              <a:buNone/>
            </a:pPr>
            <a:r>
              <a:rPr lang="en-IN" i="0" dirty="0">
                <a:solidFill>
                  <a:srgbClr val="333333"/>
                </a:solidFill>
                <a:effectLst/>
              </a:rPr>
              <a:t>(1970s)</a:t>
            </a:r>
            <a:endParaRPr lang="en-IN" dirty="0"/>
          </a:p>
        </p:txBody>
      </p:sp>
      <p:pic>
        <p:nvPicPr>
          <p:cNvPr id="3076" name="Picture 4">
            <a:extLst>
              <a:ext uri="{FF2B5EF4-FFF2-40B4-BE49-F238E27FC236}">
                <a16:creationId xmlns:a16="http://schemas.microsoft.com/office/drawing/2014/main" id="{629E4CB0-93CC-4ADF-96C8-E28C0B32D8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3900" y="4769261"/>
            <a:ext cx="3022600" cy="170375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Amazon.com: Jacki Sorensen's California Workout [VHS]: Sorenson ...">
            <a:extLst>
              <a:ext uri="{FF2B5EF4-FFF2-40B4-BE49-F238E27FC236}">
                <a16:creationId xmlns:a16="http://schemas.microsoft.com/office/drawing/2014/main" id="{212F0935-6437-49B9-8BA7-F9CAFDC336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6850" y="1940333"/>
            <a:ext cx="2165352" cy="2357156"/>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a:extLst>
              <a:ext uri="{FF2B5EF4-FFF2-40B4-BE49-F238E27FC236}">
                <a16:creationId xmlns:a16="http://schemas.microsoft.com/office/drawing/2014/main" id="{5A234E02-6A33-4602-B7A0-6D2522190E12}"/>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3748045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AEEE1-0AA2-49C4-993B-73D04DE94690}"/>
              </a:ext>
            </a:extLst>
          </p:cNvPr>
          <p:cNvSpPr>
            <a:spLocks noGrp="1"/>
          </p:cNvSpPr>
          <p:nvPr>
            <p:ph type="title"/>
          </p:nvPr>
        </p:nvSpPr>
        <p:spPr>
          <a:xfrm>
            <a:off x="977900" y="365125"/>
            <a:ext cx="10375900" cy="1213865"/>
          </a:xfrm>
        </p:spPr>
        <p:txBody>
          <a:bodyPr>
            <a:normAutofit/>
          </a:bodyPr>
          <a:lstStyle/>
          <a:p>
            <a:r>
              <a:rPr lang="en-IN" sz="3600" b="1" dirty="0">
                <a:latin typeface="+mn-lt"/>
              </a:rPr>
              <a:t>EVOLUTION OF AEROBICS</a:t>
            </a:r>
            <a:endParaRPr lang="en-IN" sz="3600" dirty="0">
              <a:latin typeface="+mn-lt"/>
            </a:endParaRPr>
          </a:p>
        </p:txBody>
      </p:sp>
      <p:sp>
        <p:nvSpPr>
          <p:cNvPr id="3" name="Content Placeholder 2">
            <a:extLst>
              <a:ext uri="{FF2B5EF4-FFF2-40B4-BE49-F238E27FC236}">
                <a16:creationId xmlns:a16="http://schemas.microsoft.com/office/drawing/2014/main" id="{7F8D0160-EE20-46EA-A332-B26B042F364C}"/>
              </a:ext>
            </a:extLst>
          </p:cNvPr>
          <p:cNvSpPr>
            <a:spLocks noGrp="1"/>
          </p:cNvSpPr>
          <p:nvPr>
            <p:ph idx="1"/>
          </p:nvPr>
        </p:nvSpPr>
        <p:spPr>
          <a:xfrm>
            <a:off x="838200" y="1782147"/>
            <a:ext cx="10515600" cy="4015264"/>
          </a:xfrm>
        </p:spPr>
        <p:txBody>
          <a:bodyPr>
            <a:normAutofit fontScale="77500" lnSpcReduction="20000"/>
          </a:bodyPr>
          <a:lstStyle/>
          <a:p>
            <a:pPr algn="just"/>
            <a:r>
              <a:rPr lang="en-IN" sz="3600" dirty="0">
                <a:solidFill>
                  <a:srgbClr val="333333"/>
                </a:solidFill>
                <a:effectLst/>
              </a:rPr>
              <a:t>Workout</a:t>
            </a:r>
            <a:r>
              <a:rPr lang="en-IN" sz="3600" i="0" dirty="0">
                <a:solidFill>
                  <a:srgbClr val="333333"/>
                </a:solidFill>
                <a:effectLst/>
              </a:rPr>
              <a:t> exercise by Jane Fonda (1982)</a:t>
            </a:r>
          </a:p>
          <a:p>
            <a:pPr algn="just"/>
            <a:endParaRPr lang="en-IN" b="1" dirty="0">
              <a:solidFill>
                <a:srgbClr val="333333"/>
              </a:solidFill>
              <a:latin typeface="Muli"/>
            </a:endParaRPr>
          </a:p>
          <a:p>
            <a:pPr marL="0" indent="0" algn="just">
              <a:buNone/>
            </a:pPr>
            <a:endParaRPr lang="en-IN" b="1" dirty="0">
              <a:solidFill>
                <a:srgbClr val="333333"/>
              </a:solidFill>
              <a:latin typeface="Muli"/>
            </a:endParaRPr>
          </a:p>
          <a:p>
            <a:pPr algn="just"/>
            <a:endParaRPr lang="en-IN" b="1" dirty="0">
              <a:solidFill>
                <a:srgbClr val="333333"/>
              </a:solidFill>
              <a:latin typeface="Muli"/>
            </a:endParaRPr>
          </a:p>
          <a:p>
            <a:pPr marL="0" indent="0" algn="just">
              <a:buNone/>
            </a:pPr>
            <a:endParaRPr lang="en-IN" b="1" i="0" dirty="0">
              <a:solidFill>
                <a:srgbClr val="333333"/>
              </a:solidFill>
              <a:effectLst/>
              <a:latin typeface="Muli"/>
            </a:endParaRPr>
          </a:p>
          <a:p>
            <a:pPr algn="just"/>
            <a:endParaRPr lang="en-IN" b="0" i="0" dirty="0">
              <a:effectLst/>
            </a:endParaRPr>
          </a:p>
          <a:p>
            <a:pPr algn="just"/>
            <a:endParaRPr lang="en-IN" dirty="0"/>
          </a:p>
          <a:p>
            <a:pPr algn="l"/>
            <a:endParaRPr lang="en-IN" b="0" i="0" dirty="0">
              <a:solidFill>
                <a:srgbClr val="202122"/>
              </a:solidFill>
              <a:effectLst/>
              <a:latin typeface="Arial" panose="020B0604020202020204" pitchFamily="34" charset="0"/>
            </a:endParaRPr>
          </a:p>
          <a:p>
            <a:pPr algn="l"/>
            <a:endParaRPr lang="en-IN" b="0" i="0" dirty="0">
              <a:solidFill>
                <a:srgbClr val="202122"/>
              </a:solidFill>
              <a:effectLst/>
              <a:latin typeface="Arial" panose="020B0604020202020204" pitchFamily="34" charset="0"/>
            </a:endParaRPr>
          </a:p>
          <a:p>
            <a:pPr algn="just"/>
            <a:r>
              <a:rPr lang="en-IN" sz="3600" b="0" i="0" dirty="0">
                <a:solidFill>
                  <a:srgbClr val="202122"/>
                </a:solidFill>
                <a:effectLst/>
              </a:rPr>
              <a:t>Aerobics gained worldwide popularity after the release </a:t>
            </a:r>
            <a:r>
              <a:rPr lang="en-IN" sz="3600" b="0" i="0">
                <a:solidFill>
                  <a:srgbClr val="202122"/>
                </a:solidFill>
                <a:effectLst/>
              </a:rPr>
              <a:t>of </a:t>
            </a:r>
            <a:r>
              <a:rPr lang="en-IN" sz="3600">
                <a:solidFill>
                  <a:srgbClr val="202122"/>
                </a:solidFill>
              </a:rPr>
              <a:t>her </a:t>
            </a:r>
            <a:r>
              <a:rPr lang="en-IN" sz="3600" b="0" i="0">
                <a:effectLst/>
              </a:rPr>
              <a:t>exercise </a:t>
            </a:r>
            <a:r>
              <a:rPr lang="en-IN" sz="3600" b="0" i="0" dirty="0">
                <a:effectLst/>
              </a:rPr>
              <a:t>videos in 1982.</a:t>
            </a:r>
          </a:p>
          <a:p>
            <a:pPr algn="l"/>
            <a:endParaRPr lang="en-IN" b="0" i="0" dirty="0">
              <a:solidFill>
                <a:srgbClr val="000000"/>
              </a:solidFill>
              <a:effectLst/>
              <a:latin typeface="Linux Libertine"/>
            </a:endParaRPr>
          </a:p>
        </p:txBody>
      </p:sp>
      <p:pic>
        <p:nvPicPr>
          <p:cNvPr id="5" name="Picture 2" descr="Jane Fonda - IMDb">
            <a:extLst>
              <a:ext uri="{FF2B5EF4-FFF2-40B4-BE49-F238E27FC236}">
                <a16:creationId xmlns:a16="http://schemas.microsoft.com/office/drawing/2014/main" id="{F5DAB25B-4DDB-4C41-B0D2-63B7FBD5E7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9690" y="2454435"/>
            <a:ext cx="2229615" cy="244084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jane fonda performing image">
            <a:extLst>
              <a:ext uri="{FF2B5EF4-FFF2-40B4-BE49-F238E27FC236}">
                <a16:creationId xmlns:a16="http://schemas.microsoft.com/office/drawing/2014/main" id="{2DB8DC8E-DDDA-4C08-9EE4-8F94B01E26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6866" y="2519681"/>
            <a:ext cx="2967135" cy="2356900"/>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0A85508B-0E68-4444-B344-7CF164E7E03C}"/>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3747519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FB58-0E86-474B-908C-CA387C960794}"/>
              </a:ext>
            </a:extLst>
          </p:cNvPr>
          <p:cNvSpPr>
            <a:spLocks noGrp="1"/>
          </p:cNvSpPr>
          <p:nvPr>
            <p:ph type="title"/>
          </p:nvPr>
        </p:nvSpPr>
        <p:spPr/>
        <p:txBody>
          <a:bodyPr>
            <a:normAutofit/>
          </a:bodyPr>
          <a:lstStyle/>
          <a:p>
            <a:r>
              <a:rPr lang="en-IN" sz="3600" b="1" dirty="0">
                <a:latin typeface="+mn-lt"/>
              </a:rPr>
              <a:t>EVOLUTION OF AEROBICS</a:t>
            </a:r>
            <a:endParaRPr lang="en-IN" sz="3600" dirty="0">
              <a:latin typeface="+mn-lt"/>
            </a:endParaRPr>
          </a:p>
        </p:txBody>
      </p:sp>
      <p:sp>
        <p:nvSpPr>
          <p:cNvPr id="3" name="Content Placeholder 2">
            <a:extLst>
              <a:ext uri="{FF2B5EF4-FFF2-40B4-BE49-F238E27FC236}">
                <a16:creationId xmlns:a16="http://schemas.microsoft.com/office/drawing/2014/main" id="{80B223E4-4EA9-4DDD-9254-67B4B6EC5F5C}"/>
              </a:ext>
            </a:extLst>
          </p:cNvPr>
          <p:cNvSpPr>
            <a:spLocks noGrp="1"/>
          </p:cNvSpPr>
          <p:nvPr>
            <p:ph idx="1"/>
          </p:nvPr>
        </p:nvSpPr>
        <p:spPr/>
        <p:txBody>
          <a:bodyPr/>
          <a:lstStyle/>
          <a:p>
            <a:r>
              <a:rPr lang="en-IN" i="0" dirty="0">
                <a:solidFill>
                  <a:srgbClr val="333333"/>
                </a:solidFill>
                <a:effectLst/>
                <a:latin typeface="Muli"/>
              </a:rPr>
              <a:t>Step Aerobics by Gin Miller (1980s)</a:t>
            </a:r>
            <a:endParaRPr lang="en-IN" dirty="0"/>
          </a:p>
        </p:txBody>
      </p:sp>
      <p:pic>
        <p:nvPicPr>
          <p:cNvPr id="5122" name="Picture 2" descr="Gin Miller | Collage Video">
            <a:extLst>
              <a:ext uri="{FF2B5EF4-FFF2-40B4-BE49-F238E27FC236}">
                <a16:creationId xmlns:a16="http://schemas.microsoft.com/office/drawing/2014/main" id="{69CC4D96-8AAB-4326-BC58-4C5E13FE70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1500" y="2559169"/>
            <a:ext cx="2197100" cy="31626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tep Aerobics Certification">
            <a:extLst>
              <a:ext uri="{FF2B5EF4-FFF2-40B4-BE49-F238E27FC236}">
                <a16:creationId xmlns:a16="http://schemas.microsoft.com/office/drawing/2014/main" id="{AC2EE36E-77E6-4BB0-99CE-D750108D5C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0664" y="2559169"/>
            <a:ext cx="4752641" cy="3162667"/>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8C075682-DD3C-444C-A34D-2191840E6EA3}"/>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3677721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2F07E-9977-4459-AB53-D80DC2B0A6E9}"/>
              </a:ext>
            </a:extLst>
          </p:cNvPr>
          <p:cNvSpPr>
            <a:spLocks noGrp="1"/>
          </p:cNvSpPr>
          <p:nvPr>
            <p:ph type="title"/>
          </p:nvPr>
        </p:nvSpPr>
        <p:spPr>
          <a:xfrm>
            <a:off x="937966" y="365126"/>
            <a:ext cx="10415833" cy="1171444"/>
          </a:xfrm>
        </p:spPr>
        <p:txBody>
          <a:bodyPr>
            <a:normAutofit/>
          </a:bodyPr>
          <a:lstStyle/>
          <a:p>
            <a:r>
              <a:rPr lang="en-IN" sz="3600" b="1" dirty="0">
                <a:latin typeface="+mn-lt"/>
              </a:rPr>
              <a:t>EVOLUTION OF AEROBICS</a:t>
            </a:r>
            <a:endParaRPr lang="en-IN" sz="3600" dirty="0">
              <a:latin typeface="+mn-lt"/>
            </a:endParaRPr>
          </a:p>
        </p:txBody>
      </p:sp>
      <p:sp>
        <p:nvSpPr>
          <p:cNvPr id="3" name="Content Placeholder 2">
            <a:extLst>
              <a:ext uri="{FF2B5EF4-FFF2-40B4-BE49-F238E27FC236}">
                <a16:creationId xmlns:a16="http://schemas.microsoft.com/office/drawing/2014/main" id="{BDFE2B5E-A500-4CE8-BBF1-3F4E4A8FF236}"/>
              </a:ext>
            </a:extLst>
          </p:cNvPr>
          <p:cNvSpPr>
            <a:spLocks noGrp="1"/>
          </p:cNvSpPr>
          <p:nvPr>
            <p:ph idx="1"/>
          </p:nvPr>
        </p:nvSpPr>
        <p:spPr/>
        <p:txBody>
          <a:bodyPr/>
          <a:lstStyle/>
          <a:p>
            <a:pPr algn="just"/>
            <a:r>
              <a:rPr lang="en-IN" i="0" dirty="0">
                <a:solidFill>
                  <a:srgbClr val="333333"/>
                </a:solidFill>
                <a:effectLst/>
              </a:rPr>
              <a:t>Tae Bo by Billy Blanks (1990s):a new cardio-boxing aerobic exercise effective for weight loss.</a:t>
            </a:r>
          </a:p>
          <a:p>
            <a:pPr algn="just"/>
            <a:r>
              <a:rPr lang="en-IN" i="0" dirty="0">
                <a:solidFill>
                  <a:srgbClr val="333333"/>
                </a:solidFill>
                <a:effectLst/>
              </a:rPr>
              <a:t> Pilates by Joseph Pilates in Germany  (1990s)</a:t>
            </a:r>
          </a:p>
          <a:p>
            <a:pPr algn="just"/>
            <a:r>
              <a:rPr lang="en-IN" i="0" dirty="0">
                <a:solidFill>
                  <a:srgbClr val="333333"/>
                </a:solidFill>
                <a:effectLst/>
              </a:rPr>
              <a:t>Swiss (Stability) Ball (1990s)  by an Italian plastics manufacturer, </a:t>
            </a:r>
            <a:r>
              <a:rPr lang="en-IN" i="0" dirty="0" err="1">
                <a:solidFill>
                  <a:srgbClr val="333333"/>
                </a:solidFill>
                <a:effectLst/>
              </a:rPr>
              <a:t>Aquilino</a:t>
            </a:r>
            <a:r>
              <a:rPr lang="en-IN" i="0" dirty="0">
                <a:solidFill>
                  <a:srgbClr val="333333"/>
                </a:solidFill>
                <a:effectLst/>
              </a:rPr>
              <a:t> </a:t>
            </a:r>
            <a:r>
              <a:rPr lang="en-IN" i="0" dirty="0" err="1">
                <a:solidFill>
                  <a:srgbClr val="333333"/>
                </a:solidFill>
                <a:effectLst/>
              </a:rPr>
              <a:t>Casani</a:t>
            </a:r>
            <a:r>
              <a:rPr lang="en-IN" dirty="0">
                <a:solidFill>
                  <a:srgbClr val="333333"/>
                </a:solidFill>
              </a:rPr>
              <a:t>.</a:t>
            </a:r>
          </a:p>
          <a:p>
            <a:pPr algn="just"/>
            <a:r>
              <a:rPr lang="en-IN" dirty="0">
                <a:solidFill>
                  <a:srgbClr val="000000"/>
                </a:solidFill>
              </a:rPr>
              <a:t>F</a:t>
            </a:r>
            <a:r>
              <a:rPr kumimoji="0" lang="en-IN" sz="2800" i="0" u="none" strike="noStrike" kern="1200" cap="none" spc="0" normalizeH="0" baseline="0" noProof="0" dirty="0" err="1">
                <a:ln>
                  <a:noFill/>
                </a:ln>
                <a:solidFill>
                  <a:srgbClr val="000000"/>
                </a:solidFill>
                <a:effectLst/>
                <a:uLnTx/>
                <a:uFillTx/>
                <a:ea typeface="+mn-ea"/>
                <a:cs typeface="+mn-cs"/>
              </a:rPr>
              <a:t>irst</a:t>
            </a:r>
            <a:r>
              <a:rPr kumimoji="0" lang="en-IN" sz="2800" i="0" u="none" strike="noStrike" kern="1200" cap="none" spc="0" normalizeH="0" baseline="0" noProof="0" dirty="0">
                <a:ln>
                  <a:noFill/>
                </a:ln>
                <a:solidFill>
                  <a:srgbClr val="000000"/>
                </a:solidFill>
                <a:effectLst/>
                <a:uLnTx/>
                <a:uFillTx/>
                <a:ea typeface="+mn-ea"/>
                <a:cs typeface="+mn-cs"/>
              </a:rPr>
              <a:t> world championships at San Diego in March 1990.</a:t>
            </a:r>
            <a:r>
              <a:rPr lang="en-IN" i="0" dirty="0">
                <a:solidFill>
                  <a:srgbClr val="505050"/>
                </a:solidFill>
                <a:effectLst/>
              </a:rPr>
              <a:t> </a:t>
            </a:r>
          </a:p>
          <a:p>
            <a:endParaRPr lang="en-IN" dirty="0"/>
          </a:p>
        </p:txBody>
      </p:sp>
      <p:sp>
        <p:nvSpPr>
          <p:cNvPr id="4" name="Footer Placeholder 3">
            <a:extLst>
              <a:ext uri="{FF2B5EF4-FFF2-40B4-BE49-F238E27FC236}">
                <a16:creationId xmlns:a16="http://schemas.microsoft.com/office/drawing/2014/main" id="{30D5A881-7A55-4B44-96B1-12ABF4E5FD6B}"/>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2972990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8091A-3226-459D-9EEB-7C17DAF74A03}"/>
              </a:ext>
            </a:extLst>
          </p:cNvPr>
          <p:cNvSpPr>
            <a:spLocks noGrp="1"/>
          </p:cNvSpPr>
          <p:nvPr>
            <p:ph type="title"/>
          </p:nvPr>
        </p:nvSpPr>
        <p:spPr/>
        <p:txBody>
          <a:bodyPr>
            <a:normAutofit/>
          </a:bodyPr>
          <a:lstStyle/>
          <a:p>
            <a:r>
              <a:rPr lang="en-IN" sz="3600" b="1" dirty="0">
                <a:latin typeface="+mn-lt"/>
              </a:rPr>
              <a:t>EVOLUTION OF AEROBICS: IMAGES</a:t>
            </a:r>
          </a:p>
        </p:txBody>
      </p:sp>
      <p:sp>
        <p:nvSpPr>
          <p:cNvPr id="4" name="Content Placeholder 3">
            <a:extLst>
              <a:ext uri="{FF2B5EF4-FFF2-40B4-BE49-F238E27FC236}">
                <a16:creationId xmlns:a16="http://schemas.microsoft.com/office/drawing/2014/main" id="{75FAE2D2-8F06-450C-A9D2-52F6017DC8AE}"/>
              </a:ext>
            </a:extLst>
          </p:cNvPr>
          <p:cNvSpPr>
            <a:spLocks noGrp="1"/>
          </p:cNvSpPr>
          <p:nvPr>
            <p:ph idx="1"/>
          </p:nvPr>
        </p:nvSpPr>
        <p:spPr/>
        <p:txBody>
          <a:bodyPr/>
          <a:lstStyle/>
          <a:p>
            <a:r>
              <a:rPr lang="en-IN" dirty="0">
                <a:solidFill>
                  <a:srgbClr val="333333"/>
                </a:solidFill>
                <a:latin typeface="Muli"/>
              </a:rPr>
              <a:t>C</a:t>
            </a:r>
            <a:r>
              <a:rPr lang="en-IN" i="0" dirty="0">
                <a:solidFill>
                  <a:srgbClr val="333333"/>
                </a:solidFill>
                <a:effectLst/>
                <a:latin typeface="Muli"/>
              </a:rPr>
              <a:t>ardio-boxing aerobic exercise:</a:t>
            </a:r>
            <a:endParaRPr lang="en-IN" dirty="0"/>
          </a:p>
        </p:txBody>
      </p:sp>
      <p:pic>
        <p:nvPicPr>
          <p:cNvPr id="6" name="Picture 2" descr="45-Minute Epic Cardio Boxing Workout | Class FitSugar - YouTube">
            <a:extLst>
              <a:ext uri="{FF2B5EF4-FFF2-40B4-BE49-F238E27FC236}">
                <a16:creationId xmlns:a16="http://schemas.microsoft.com/office/drawing/2014/main" id="{A3B780AD-D26A-4142-ABE5-0EF37AAFD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936" y="2590800"/>
            <a:ext cx="3439614" cy="29908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cardio-boxing aerobic exercise images">
            <a:extLst>
              <a:ext uri="{FF2B5EF4-FFF2-40B4-BE49-F238E27FC236}">
                <a16:creationId xmlns:a16="http://schemas.microsoft.com/office/drawing/2014/main" id="{D3F833EE-C106-4718-9AE9-4209EE2D5B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5427" y="2590800"/>
            <a:ext cx="3928173" cy="2990850"/>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id="{69EBDAA2-1B9C-434D-A0D4-FC7E0BE0AAA0}"/>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360909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924AD-A3A8-4F1A-8C92-B1716DC5FC2B}"/>
              </a:ext>
            </a:extLst>
          </p:cNvPr>
          <p:cNvSpPr>
            <a:spLocks noGrp="1"/>
          </p:cNvSpPr>
          <p:nvPr>
            <p:ph type="title"/>
          </p:nvPr>
        </p:nvSpPr>
        <p:spPr/>
        <p:txBody>
          <a:bodyPr>
            <a:normAutofit/>
          </a:bodyPr>
          <a:lstStyle/>
          <a:p>
            <a:r>
              <a:rPr lang="en-IN" sz="3600" b="1" dirty="0">
                <a:latin typeface="+mn-lt"/>
              </a:rPr>
              <a:t>EVOLUTION OF AEROBICS: IMAGES</a:t>
            </a:r>
            <a:endParaRPr lang="en-IN" sz="3600" dirty="0">
              <a:latin typeface="+mn-lt"/>
            </a:endParaRPr>
          </a:p>
        </p:txBody>
      </p:sp>
      <p:sp>
        <p:nvSpPr>
          <p:cNvPr id="3" name="Content Placeholder 2">
            <a:extLst>
              <a:ext uri="{FF2B5EF4-FFF2-40B4-BE49-F238E27FC236}">
                <a16:creationId xmlns:a16="http://schemas.microsoft.com/office/drawing/2014/main" id="{23BFB13D-932C-4DD8-8056-61EAF64AA07B}"/>
              </a:ext>
            </a:extLst>
          </p:cNvPr>
          <p:cNvSpPr>
            <a:spLocks noGrp="1"/>
          </p:cNvSpPr>
          <p:nvPr>
            <p:ph idx="1"/>
          </p:nvPr>
        </p:nvSpPr>
        <p:spPr>
          <a:xfrm>
            <a:off x="596709" y="2187574"/>
            <a:ext cx="10515600" cy="4351338"/>
          </a:xfrm>
        </p:spPr>
        <p:txBody>
          <a:bodyPr/>
          <a:lstStyle/>
          <a:p>
            <a:r>
              <a:rPr lang="en-IN" i="0" dirty="0">
                <a:solidFill>
                  <a:srgbClr val="333333"/>
                </a:solidFill>
                <a:effectLst/>
                <a:latin typeface="Muli"/>
              </a:rPr>
              <a:t>Pilates:</a:t>
            </a:r>
            <a:endParaRPr lang="en-IN" dirty="0"/>
          </a:p>
        </p:txBody>
      </p:sp>
      <p:pic>
        <p:nvPicPr>
          <p:cNvPr id="4098" name="Picture 2" descr="Pilates Core Strengthening Exercises with a Ball | ACE Blog">
            <a:extLst>
              <a:ext uri="{FF2B5EF4-FFF2-40B4-BE49-F238E27FC236}">
                <a16:creationId xmlns:a16="http://schemas.microsoft.com/office/drawing/2014/main" id="{582B1041-F593-4E9E-B5E1-B3A4496388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691" y="2832101"/>
            <a:ext cx="2628517" cy="274319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Pilates Moves for a Strong, Sexy Back">
            <a:extLst>
              <a:ext uri="{FF2B5EF4-FFF2-40B4-BE49-F238E27FC236}">
                <a16:creationId xmlns:a16="http://schemas.microsoft.com/office/drawing/2014/main" id="{12E11ACE-CC1E-4352-A243-C8C98FC510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8704" y="2813050"/>
            <a:ext cx="2755900" cy="2779754"/>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Pilates Core Strengthening Exercises with a Ball | ACE Blog">
            <a:extLst>
              <a:ext uri="{FF2B5EF4-FFF2-40B4-BE49-F238E27FC236}">
                <a16:creationId xmlns:a16="http://schemas.microsoft.com/office/drawing/2014/main" id="{438A1CE4-6495-4F05-A270-B2497D2E15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5100" y="2768600"/>
            <a:ext cx="2927350" cy="2890555"/>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D831F096-8E80-4009-A069-FFF94ECC8F44}"/>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592769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45AA-4410-4630-87C0-A479075F79B6}"/>
              </a:ext>
            </a:extLst>
          </p:cNvPr>
          <p:cNvSpPr>
            <a:spLocks noGrp="1"/>
          </p:cNvSpPr>
          <p:nvPr>
            <p:ph type="title"/>
          </p:nvPr>
        </p:nvSpPr>
        <p:spPr/>
        <p:txBody>
          <a:bodyPr/>
          <a:lstStyle/>
          <a:p>
            <a:r>
              <a:rPr lang="en-IN" sz="4400" b="1" dirty="0">
                <a:latin typeface="+mn-lt"/>
              </a:rPr>
              <a:t>EVOLUTION OF AEROBICS: IMAGES</a:t>
            </a:r>
            <a:endParaRPr lang="en-IN" dirty="0"/>
          </a:p>
        </p:txBody>
      </p:sp>
      <p:sp>
        <p:nvSpPr>
          <p:cNvPr id="3" name="Content Placeholder 2">
            <a:extLst>
              <a:ext uri="{FF2B5EF4-FFF2-40B4-BE49-F238E27FC236}">
                <a16:creationId xmlns:a16="http://schemas.microsoft.com/office/drawing/2014/main" id="{D7BA838D-189F-4782-A27F-22671A5BA306}"/>
              </a:ext>
            </a:extLst>
          </p:cNvPr>
          <p:cNvSpPr>
            <a:spLocks noGrp="1"/>
          </p:cNvSpPr>
          <p:nvPr>
            <p:ph idx="1"/>
          </p:nvPr>
        </p:nvSpPr>
        <p:spPr/>
        <p:txBody>
          <a:bodyPr/>
          <a:lstStyle/>
          <a:p>
            <a:r>
              <a:rPr lang="en-IN" b="1" i="0" dirty="0">
                <a:solidFill>
                  <a:srgbClr val="333333"/>
                </a:solidFill>
                <a:effectLst/>
                <a:latin typeface="Muli"/>
              </a:rPr>
              <a:t>Swiss (Stability) Ball Exercise:</a:t>
            </a:r>
            <a:endParaRPr lang="en-IN" dirty="0"/>
          </a:p>
        </p:txBody>
      </p:sp>
      <p:pic>
        <p:nvPicPr>
          <p:cNvPr id="5122" name="Picture 2" descr="Best Stability Ball Exercises | POPSUGAR Fitness">
            <a:extLst>
              <a:ext uri="{FF2B5EF4-FFF2-40B4-BE49-F238E27FC236}">
                <a16:creationId xmlns:a16="http://schemas.microsoft.com/office/drawing/2014/main" id="{FEE2C782-8BBE-4E3A-957B-99DAF68D1F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2363" y="2565400"/>
            <a:ext cx="2401887" cy="2616994"/>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Swiss ball || Gym ball Exercises">
            <a:extLst>
              <a:ext uri="{FF2B5EF4-FFF2-40B4-BE49-F238E27FC236}">
                <a16:creationId xmlns:a16="http://schemas.microsoft.com/office/drawing/2014/main" id="{7EC439FB-AE22-4527-890C-350D33FCFB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3088" y="2565400"/>
            <a:ext cx="2605088" cy="2616994"/>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Stability Ball Exercises For a Strong Core | Fitness 19 Gyms">
            <a:extLst>
              <a:ext uri="{FF2B5EF4-FFF2-40B4-BE49-F238E27FC236}">
                <a16:creationId xmlns:a16="http://schemas.microsoft.com/office/drawing/2014/main" id="{4ABB84E8-2980-4046-A2F9-963A02E4E5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08913" y="2565400"/>
            <a:ext cx="2719387" cy="2680494"/>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4E63B289-B9DC-4270-8311-82A41CC94365}"/>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1548937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7A169-1FAD-4090-AA09-85F49B35950A}"/>
              </a:ext>
            </a:extLst>
          </p:cNvPr>
          <p:cNvSpPr>
            <a:spLocks noGrp="1"/>
          </p:cNvSpPr>
          <p:nvPr>
            <p:ph type="title"/>
          </p:nvPr>
        </p:nvSpPr>
        <p:spPr>
          <a:xfrm>
            <a:off x="838200" y="365125"/>
            <a:ext cx="10515600" cy="1184275"/>
          </a:xfrm>
        </p:spPr>
        <p:txBody>
          <a:bodyPr>
            <a:normAutofit/>
          </a:bodyPr>
          <a:lstStyle/>
          <a:p>
            <a:r>
              <a:rPr lang="en-IN" sz="3600" b="1" dirty="0">
                <a:latin typeface="+mn-lt"/>
              </a:rPr>
              <a:t>EVOLUTION OF AEROBICS</a:t>
            </a:r>
            <a:endParaRPr lang="en-IN" sz="3600" dirty="0">
              <a:latin typeface="+mn-lt"/>
            </a:endParaRPr>
          </a:p>
        </p:txBody>
      </p:sp>
      <p:sp>
        <p:nvSpPr>
          <p:cNvPr id="3" name="Content Placeholder 2">
            <a:extLst>
              <a:ext uri="{FF2B5EF4-FFF2-40B4-BE49-F238E27FC236}">
                <a16:creationId xmlns:a16="http://schemas.microsoft.com/office/drawing/2014/main" id="{F0A48A44-C2CD-43DB-A749-C9E6BB302BCD}"/>
              </a:ext>
            </a:extLst>
          </p:cNvPr>
          <p:cNvSpPr>
            <a:spLocks noGrp="1"/>
          </p:cNvSpPr>
          <p:nvPr>
            <p:ph idx="1"/>
          </p:nvPr>
        </p:nvSpPr>
        <p:spPr/>
        <p:txBody>
          <a:bodyPr/>
          <a:lstStyle/>
          <a:p>
            <a:r>
              <a:rPr lang="en-IN" b="1" i="0" dirty="0">
                <a:solidFill>
                  <a:srgbClr val="333333"/>
                </a:solidFill>
                <a:effectLst/>
              </a:rPr>
              <a:t>Zumba (1999)</a:t>
            </a:r>
            <a:r>
              <a:rPr lang="en-IN" b="0" i="0" dirty="0">
                <a:solidFill>
                  <a:srgbClr val="333333"/>
                </a:solidFill>
                <a:effectLst/>
              </a:rPr>
              <a:t> </a:t>
            </a:r>
            <a:r>
              <a:rPr lang="en-IN" b="0" i="0" dirty="0">
                <a:effectLst/>
              </a:rPr>
              <a:t>in Columbia by Albert ‘</a:t>
            </a:r>
            <a:r>
              <a:rPr lang="en-IN" b="0" i="0" dirty="0" err="1">
                <a:effectLst/>
              </a:rPr>
              <a:t>Beto</a:t>
            </a:r>
            <a:r>
              <a:rPr lang="en-IN" b="0" i="0" dirty="0">
                <a:effectLst/>
              </a:rPr>
              <a:t>’ Perez</a:t>
            </a:r>
            <a:r>
              <a:rPr lang="en-IN" b="0" i="0" dirty="0">
                <a:solidFill>
                  <a:srgbClr val="333333"/>
                </a:solidFill>
                <a:effectLst/>
              </a:rPr>
              <a:t>.</a:t>
            </a:r>
            <a:endParaRPr lang="en-IN" dirty="0"/>
          </a:p>
        </p:txBody>
      </p:sp>
      <p:pic>
        <p:nvPicPr>
          <p:cNvPr id="6150" name="Picture 6" descr="Beto Perez - Bio, Net Worth, Alberto Perez, Alberto Beto Perez ...">
            <a:extLst>
              <a:ext uri="{FF2B5EF4-FFF2-40B4-BE49-F238E27FC236}">
                <a16:creationId xmlns:a16="http://schemas.microsoft.com/office/drawing/2014/main" id="{D0349DE7-1256-4980-A2AF-96D47DB141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3436" y="2762250"/>
            <a:ext cx="2766963" cy="3130550"/>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7CF4FCD6-ACCB-4E95-AAD9-AF321F8A079F}"/>
              </a:ext>
            </a:extLst>
          </p:cNvPr>
          <p:cNvSpPr>
            <a:spLocks noGrp="1"/>
          </p:cNvSpPr>
          <p:nvPr>
            <p:ph type="ftr" sz="quarter" idx="11"/>
          </p:nvPr>
        </p:nvSpPr>
        <p:spPr/>
        <p:txBody>
          <a:bodyPr/>
          <a:lstStyle/>
          <a:p>
            <a:r>
              <a:rPr lang="en-IN"/>
              <a:t>Dr.Amita Handa</a:t>
            </a:r>
          </a:p>
        </p:txBody>
      </p:sp>
      <p:pic>
        <p:nvPicPr>
          <p:cNvPr id="2050" name="Picture 2" descr="Image result for ZUMBA IMAGES">
            <a:extLst>
              <a:ext uri="{FF2B5EF4-FFF2-40B4-BE49-F238E27FC236}">
                <a16:creationId xmlns:a16="http://schemas.microsoft.com/office/drawing/2014/main" id="{DB465CD8-EB02-4A5F-8EB8-FDF0EAFB8ED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4113" y="2863850"/>
            <a:ext cx="3702422" cy="3028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3389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B0807-25C9-4CF6-841D-7C97D8FFCA11}"/>
              </a:ext>
            </a:extLst>
          </p:cNvPr>
          <p:cNvSpPr>
            <a:spLocks noGrp="1"/>
          </p:cNvSpPr>
          <p:nvPr>
            <p:ph type="title"/>
          </p:nvPr>
        </p:nvSpPr>
        <p:spPr/>
        <p:txBody>
          <a:bodyPr/>
          <a:lstStyle/>
          <a:p>
            <a:r>
              <a:rPr lang="en-IN" sz="4400" b="1" dirty="0">
                <a:latin typeface="+mn-lt"/>
              </a:rPr>
              <a:t>EVOLUTION OF AEROBICS</a:t>
            </a:r>
            <a:endParaRPr lang="en-IN" dirty="0"/>
          </a:p>
        </p:txBody>
      </p:sp>
      <p:sp>
        <p:nvSpPr>
          <p:cNvPr id="3" name="Content Placeholder 2">
            <a:extLst>
              <a:ext uri="{FF2B5EF4-FFF2-40B4-BE49-F238E27FC236}">
                <a16:creationId xmlns:a16="http://schemas.microsoft.com/office/drawing/2014/main" id="{360D9985-E17C-4989-B768-C57C4E5CC7C4}"/>
              </a:ext>
            </a:extLst>
          </p:cNvPr>
          <p:cNvSpPr>
            <a:spLocks noGrp="1"/>
          </p:cNvSpPr>
          <p:nvPr>
            <p:ph idx="1"/>
          </p:nvPr>
        </p:nvSpPr>
        <p:spPr/>
        <p:txBody>
          <a:bodyPr/>
          <a:lstStyle/>
          <a:p>
            <a:pPr marL="0" indent="0" algn="just">
              <a:buNone/>
            </a:pPr>
            <a:r>
              <a:rPr lang="en-IN" b="1" i="0" dirty="0">
                <a:effectLst/>
              </a:rPr>
              <a:t>21</a:t>
            </a:r>
            <a:r>
              <a:rPr lang="en-IN" b="1" i="0" baseline="30000" dirty="0">
                <a:effectLst/>
              </a:rPr>
              <a:t>st</a:t>
            </a:r>
            <a:r>
              <a:rPr lang="en-IN" b="1" i="0" dirty="0">
                <a:effectLst/>
              </a:rPr>
              <a:t> Century Aerobics</a:t>
            </a:r>
          </a:p>
          <a:p>
            <a:pPr algn="just">
              <a:buFont typeface="Courier New" panose="02070309020205020404" pitchFamily="49" charset="0"/>
              <a:buChar char="o"/>
            </a:pPr>
            <a:r>
              <a:rPr lang="en-IN" dirty="0"/>
              <a:t>Competitive/ sports aerobics came into existence.</a:t>
            </a:r>
          </a:p>
          <a:p>
            <a:pPr algn="just">
              <a:buFont typeface="Courier New" panose="02070309020205020404" pitchFamily="49" charset="0"/>
              <a:buChar char="o"/>
            </a:pPr>
            <a:r>
              <a:rPr lang="en-IN" dirty="0"/>
              <a:t>Improved with technology.</a:t>
            </a:r>
          </a:p>
        </p:txBody>
      </p:sp>
      <p:sp>
        <p:nvSpPr>
          <p:cNvPr id="4" name="Footer Placeholder 3">
            <a:extLst>
              <a:ext uri="{FF2B5EF4-FFF2-40B4-BE49-F238E27FC236}">
                <a16:creationId xmlns:a16="http://schemas.microsoft.com/office/drawing/2014/main" id="{1F9D9867-F8CB-4AF3-BF51-CA7CB3ABF687}"/>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2256716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0">
          <a:fgClr>
            <a:schemeClr val="accent2">
              <a:lumMod val="75000"/>
            </a:schemeClr>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D9D03-D4FA-4B8B-A79B-5EB8F495CBF9}"/>
              </a:ext>
            </a:extLst>
          </p:cNvPr>
          <p:cNvSpPr>
            <a:spLocks noGrp="1"/>
          </p:cNvSpPr>
          <p:nvPr>
            <p:ph type="title"/>
          </p:nvPr>
        </p:nvSpPr>
        <p:spPr/>
        <p:txBody>
          <a:bodyPr>
            <a:normAutofit/>
          </a:bodyPr>
          <a:lstStyle/>
          <a:p>
            <a:pPr algn="ctr"/>
            <a:r>
              <a:rPr lang="en-IN" sz="3600" b="1" dirty="0">
                <a:latin typeface="+mn-lt"/>
              </a:rPr>
              <a:t>UNIT 1: INTRODUCTION</a:t>
            </a:r>
          </a:p>
        </p:txBody>
      </p:sp>
      <p:sp>
        <p:nvSpPr>
          <p:cNvPr id="3" name="Content Placeholder 2">
            <a:extLst>
              <a:ext uri="{FF2B5EF4-FFF2-40B4-BE49-F238E27FC236}">
                <a16:creationId xmlns:a16="http://schemas.microsoft.com/office/drawing/2014/main" id="{720D3453-26F2-46EF-93C2-D0403567FB95}"/>
              </a:ext>
            </a:extLst>
          </p:cNvPr>
          <p:cNvSpPr>
            <a:spLocks noGrp="1"/>
          </p:cNvSpPr>
          <p:nvPr>
            <p:ph idx="1"/>
          </p:nvPr>
        </p:nvSpPr>
        <p:spPr>
          <a:pattFill prst="pct50">
            <a:fgClr>
              <a:schemeClr val="accent2">
                <a:lumMod val="75000"/>
              </a:schemeClr>
            </a:fgClr>
            <a:bgClr>
              <a:schemeClr val="bg1"/>
            </a:bgClr>
          </a:pattFill>
        </p:spPr>
        <p:txBody>
          <a:bodyPr/>
          <a:lstStyle/>
          <a:p>
            <a:pPr>
              <a:lnSpc>
                <a:spcPct val="107000"/>
              </a:lnSpc>
              <a:spcAft>
                <a:spcPts val="800"/>
              </a:spcAft>
            </a:pPr>
            <a:r>
              <a:rPr lang="en-IN" dirty="0">
                <a:effectLst/>
                <a:latin typeface="Calibri" panose="020F0502020204030204" pitchFamily="34" charset="0"/>
                <a:ea typeface="Calibri" panose="020F0502020204030204" pitchFamily="34" charset="0"/>
                <a:cs typeface="Times New Roman" panose="02020603050405020304" pitchFamily="18" charset="0"/>
              </a:rPr>
              <a:t>INTRODUCTION TO AEROBICS</a:t>
            </a:r>
          </a:p>
          <a:p>
            <a:pPr>
              <a:lnSpc>
                <a:spcPct val="107000"/>
              </a:lnSpc>
              <a:spcAft>
                <a:spcPts val="800"/>
              </a:spcAft>
            </a:pPr>
            <a:r>
              <a:rPr lang="en-IN" dirty="0">
                <a:effectLst/>
                <a:latin typeface="Calibri" panose="020F0502020204030204" pitchFamily="34" charset="0"/>
                <a:ea typeface="Calibri" panose="020F0502020204030204" pitchFamily="34" charset="0"/>
                <a:cs typeface="Times New Roman" panose="02020603050405020304" pitchFamily="18" charset="0"/>
              </a:rPr>
              <a:t>BENEFITS OF PARTICIPATION IN AEROBICS</a:t>
            </a:r>
          </a:p>
          <a:p>
            <a:pPr>
              <a:lnSpc>
                <a:spcPct val="107000"/>
              </a:lnSpc>
              <a:spcAft>
                <a:spcPts val="800"/>
              </a:spcAft>
            </a:pPr>
            <a:r>
              <a:rPr lang="en-IN" dirty="0">
                <a:effectLst/>
                <a:latin typeface="Calibri" panose="020F0502020204030204" pitchFamily="34" charset="0"/>
                <a:ea typeface="Calibri" panose="020F0502020204030204" pitchFamily="34" charset="0"/>
                <a:cs typeface="Times New Roman" panose="02020603050405020304" pitchFamily="18" charset="0"/>
              </a:rPr>
              <a:t>EVOLUTION OF AEROBICS</a:t>
            </a:r>
          </a:p>
          <a:p>
            <a:pPr>
              <a:lnSpc>
                <a:spcPct val="107000"/>
              </a:lnSpc>
              <a:spcAft>
                <a:spcPts val="800"/>
              </a:spcAft>
            </a:pPr>
            <a:r>
              <a:rPr lang="en-IN" dirty="0">
                <a:effectLst/>
                <a:latin typeface="Calibri" panose="020F0502020204030204" pitchFamily="34" charset="0"/>
                <a:ea typeface="Calibri" panose="020F0502020204030204" pitchFamily="34" charset="0"/>
                <a:cs typeface="Times New Roman" panose="02020603050405020304" pitchFamily="18" charset="0"/>
              </a:rPr>
              <a:t>INDIVIDUALIZED AND GROUP TRAINING IN AEROBICS</a:t>
            </a:r>
          </a:p>
          <a:p>
            <a:pPr marL="0" indent="0">
              <a:buNone/>
            </a:pPr>
            <a:endParaRPr lang="en-IN" dirty="0"/>
          </a:p>
        </p:txBody>
      </p:sp>
      <p:sp>
        <p:nvSpPr>
          <p:cNvPr id="4" name="Footer Placeholder 3">
            <a:extLst>
              <a:ext uri="{FF2B5EF4-FFF2-40B4-BE49-F238E27FC236}">
                <a16:creationId xmlns:a16="http://schemas.microsoft.com/office/drawing/2014/main" id="{749EE2F7-F874-4EFD-98A2-1A707A00CD1E}"/>
              </a:ext>
            </a:extLst>
          </p:cNvPr>
          <p:cNvSpPr>
            <a:spLocks noGrp="1"/>
          </p:cNvSpPr>
          <p:nvPr>
            <p:ph type="ftr" sz="quarter" idx="11"/>
          </p:nvPr>
        </p:nvSpPr>
        <p:spPr>
          <a:xfrm>
            <a:off x="4038600" y="6226404"/>
            <a:ext cx="4114800" cy="495071"/>
          </a:xfrm>
        </p:spPr>
        <p:txBody>
          <a:bodyPr/>
          <a:lstStyle/>
          <a:p>
            <a:r>
              <a:rPr lang="en-IN" dirty="0" err="1"/>
              <a:t>Dr.Amita</a:t>
            </a:r>
            <a:r>
              <a:rPr lang="en-IN" dirty="0"/>
              <a:t> Handa</a:t>
            </a:r>
          </a:p>
        </p:txBody>
      </p:sp>
    </p:spTree>
    <p:extLst>
      <p:ext uri="{BB962C8B-B14F-4D97-AF65-F5344CB8AC3E}">
        <p14:creationId xmlns:p14="http://schemas.microsoft.com/office/powerpoint/2010/main" val="3676930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010E7-4197-4140-A780-246A00F04B86}"/>
              </a:ext>
            </a:extLst>
          </p:cNvPr>
          <p:cNvSpPr>
            <a:spLocks noGrp="1"/>
          </p:cNvSpPr>
          <p:nvPr>
            <p:ph type="title"/>
          </p:nvPr>
        </p:nvSpPr>
        <p:spPr/>
        <p:txBody>
          <a:bodyPr>
            <a:normAutofit/>
          </a:bodyPr>
          <a:lstStyle/>
          <a:p>
            <a:r>
              <a:rPr lang="en-IN" sz="3600" b="1" i="0" dirty="0">
                <a:solidFill>
                  <a:srgbClr val="000000"/>
                </a:solidFill>
                <a:effectLst/>
                <a:latin typeface="+mn-lt"/>
              </a:rPr>
              <a:t>Training  in Aerobics</a:t>
            </a:r>
            <a:endParaRPr lang="en-IN" sz="3600" b="1" dirty="0">
              <a:latin typeface="+mn-lt"/>
            </a:endParaRPr>
          </a:p>
        </p:txBody>
      </p:sp>
      <p:sp>
        <p:nvSpPr>
          <p:cNvPr id="3" name="Content Placeholder 2">
            <a:extLst>
              <a:ext uri="{FF2B5EF4-FFF2-40B4-BE49-F238E27FC236}">
                <a16:creationId xmlns:a16="http://schemas.microsoft.com/office/drawing/2014/main" id="{1ADDA92C-BEB6-4E91-86AB-22D0AE6C32FD}"/>
              </a:ext>
            </a:extLst>
          </p:cNvPr>
          <p:cNvSpPr>
            <a:spLocks noGrp="1"/>
          </p:cNvSpPr>
          <p:nvPr>
            <p:ph idx="1"/>
          </p:nvPr>
        </p:nvSpPr>
        <p:spPr/>
        <p:txBody>
          <a:bodyPr>
            <a:normAutofit/>
          </a:bodyPr>
          <a:lstStyle/>
          <a:p>
            <a:pPr marL="0" indent="0">
              <a:buNone/>
            </a:pPr>
            <a:r>
              <a:rPr lang="en-IN" b="0" i="0" dirty="0">
                <a:solidFill>
                  <a:srgbClr val="000000"/>
                </a:solidFill>
                <a:effectLst/>
              </a:rPr>
              <a:t>Types of training in Aerobics:</a:t>
            </a:r>
          </a:p>
          <a:p>
            <a:pPr>
              <a:buFont typeface="Courier New" panose="02070309020205020404" pitchFamily="49" charset="0"/>
              <a:buChar char="o"/>
            </a:pPr>
            <a:r>
              <a:rPr lang="en-IN" i="1" dirty="0">
                <a:solidFill>
                  <a:srgbClr val="000000"/>
                </a:solidFill>
              </a:rPr>
              <a:t>Individual training</a:t>
            </a:r>
          </a:p>
          <a:p>
            <a:pPr>
              <a:buFont typeface="Courier New" panose="02070309020205020404" pitchFamily="49" charset="0"/>
              <a:buChar char="o"/>
            </a:pPr>
            <a:r>
              <a:rPr lang="en-IN" b="0" i="1" dirty="0">
                <a:solidFill>
                  <a:srgbClr val="000000"/>
                </a:solidFill>
                <a:effectLst/>
              </a:rPr>
              <a:t>Group Training</a:t>
            </a:r>
          </a:p>
          <a:p>
            <a:pPr marL="0" indent="0">
              <a:buNone/>
            </a:pPr>
            <a:r>
              <a:rPr lang="en-IN" b="0" i="0" dirty="0">
                <a:solidFill>
                  <a:srgbClr val="000000"/>
                </a:solidFill>
                <a:effectLst/>
              </a:rPr>
              <a:t>Training  in Aerobics is characterized by :</a:t>
            </a:r>
          </a:p>
          <a:p>
            <a:pPr>
              <a:buFont typeface="Courier New" panose="02070309020205020404" pitchFamily="49" charset="0"/>
              <a:buChar char="o"/>
            </a:pPr>
            <a:r>
              <a:rPr lang="en-IN" b="0" i="0" dirty="0">
                <a:solidFill>
                  <a:srgbClr val="000000"/>
                </a:solidFill>
                <a:effectLst/>
              </a:rPr>
              <a:t> </a:t>
            </a:r>
            <a:r>
              <a:rPr lang="en-IN" b="0" i="1" dirty="0">
                <a:solidFill>
                  <a:srgbClr val="000000"/>
                </a:solidFill>
                <a:effectLst/>
              </a:rPr>
              <a:t>setting objectives</a:t>
            </a:r>
          </a:p>
          <a:p>
            <a:pPr>
              <a:buFont typeface="Courier New" panose="02070309020205020404" pitchFamily="49" charset="0"/>
              <a:buChar char="o"/>
            </a:pPr>
            <a:r>
              <a:rPr lang="en-IN" b="0" i="1" dirty="0">
                <a:solidFill>
                  <a:srgbClr val="000000"/>
                </a:solidFill>
                <a:effectLst/>
              </a:rPr>
              <a:t> teaching content based on these objectives.</a:t>
            </a:r>
          </a:p>
          <a:p>
            <a:pPr>
              <a:buFont typeface="Courier New" panose="02070309020205020404" pitchFamily="49" charset="0"/>
              <a:buChar char="o"/>
            </a:pPr>
            <a:r>
              <a:rPr lang="en-IN" b="0" i="1" dirty="0">
                <a:solidFill>
                  <a:srgbClr val="000000"/>
                </a:solidFill>
                <a:effectLst/>
              </a:rPr>
              <a:t> evaluating performance.</a:t>
            </a:r>
            <a:br>
              <a:rPr lang="en-IN" b="0" i="0" dirty="0">
                <a:solidFill>
                  <a:srgbClr val="000000"/>
                </a:solidFill>
                <a:effectLst/>
                <a:latin typeface="Droid Serif"/>
              </a:rPr>
            </a:br>
            <a:br>
              <a:rPr lang="en-IN" b="0" i="0" dirty="0">
                <a:solidFill>
                  <a:srgbClr val="000000"/>
                </a:solidFill>
                <a:effectLst/>
                <a:latin typeface="Droid Serif"/>
              </a:rPr>
            </a:br>
            <a:endParaRPr lang="en-IN" dirty="0"/>
          </a:p>
        </p:txBody>
      </p:sp>
      <p:sp>
        <p:nvSpPr>
          <p:cNvPr id="8" name="Footer Placeholder 7">
            <a:extLst>
              <a:ext uri="{FF2B5EF4-FFF2-40B4-BE49-F238E27FC236}">
                <a16:creationId xmlns:a16="http://schemas.microsoft.com/office/drawing/2014/main" id="{076C3D31-71BE-461A-973B-368B64203F67}"/>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889008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A8B89-8BE1-4249-ACCD-471D7C70BB89}"/>
              </a:ext>
            </a:extLst>
          </p:cNvPr>
          <p:cNvSpPr>
            <a:spLocks noGrp="1"/>
          </p:cNvSpPr>
          <p:nvPr>
            <p:ph type="title"/>
          </p:nvPr>
        </p:nvSpPr>
        <p:spPr>
          <a:xfrm>
            <a:off x="838200" y="377072"/>
            <a:ext cx="10515600" cy="1234912"/>
          </a:xfrm>
        </p:spPr>
        <p:txBody>
          <a:bodyPr>
            <a:normAutofit fontScale="90000"/>
          </a:bodyPr>
          <a:lstStyle/>
          <a:p>
            <a:r>
              <a:rPr lang="en-IN" sz="4000" b="1" dirty="0">
                <a:effectLst/>
                <a:latin typeface="Calibri" panose="020F0502020204030204" pitchFamily="34" charset="0"/>
                <a:ea typeface="Calibri" panose="020F0502020204030204" pitchFamily="34" charset="0"/>
                <a:cs typeface="Times New Roman" panose="02020603050405020304" pitchFamily="18" charset="0"/>
              </a:rPr>
              <a:t>INDIVIDUALIZED TRAINING IN AEROBICS</a:t>
            </a:r>
            <a:br>
              <a:rPr lang="en-IN"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8" name="Content Placeholder 7">
            <a:extLst>
              <a:ext uri="{FF2B5EF4-FFF2-40B4-BE49-F238E27FC236}">
                <a16:creationId xmlns:a16="http://schemas.microsoft.com/office/drawing/2014/main" id="{71D424D9-3F27-40F0-9EF6-643705F94FF0}"/>
              </a:ext>
            </a:extLst>
          </p:cNvPr>
          <p:cNvSpPr>
            <a:spLocks noGrp="1"/>
          </p:cNvSpPr>
          <p:nvPr>
            <p:ph idx="1"/>
          </p:nvPr>
        </p:nvSpPr>
        <p:spPr/>
        <p:txBody>
          <a:bodyPr>
            <a:normAutofit/>
          </a:bodyPr>
          <a:lstStyle/>
          <a:p>
            <a:pPr marL="0" indent="0">
              <a:buNone/>
            </a:pPr>
            <a:r>
              <a:rPr lang="en-IN" b="1" dirty="0"/>
              <a:t>INTRODUCTION</a:t>
            </a:r>
          </a:p>
          <a:p>
            <a:pPr algn="just"/>
            <a:r>
              <a:rPr lang="en-IN" dirty="0"/>
              <a:t>P</a:t>
            </a:r>
            <a:r>
              <a:rPr lang="en-IN" b="0" i="0" dirty="0">
                <a:effectLst/>
              </a:rPr>
              <a:t>ersonalized supervision from your trainer.</a:t>
            </a:r>
          </a:p>
          <a:p>
            <a:pPr algn="just"/>
            <a:r>
              <a:rPr lang="en-IN" dirty="0"/>
              <a:t>I</a:t>
            </a:r>
            <a:r>
              <a:rPr lang="en-IN" b="0" i="0" dirty="0">
                <a:effectLst/>
              </a:rPr>
              <a:t>s a specialist and will cater to specific needs.</a:t>
            </a:r>
          </a:p>
          <a:p>
            <a:pPr algn="just"/>
            <a:r>
              <a:rPr lang="en-IN" dirty="0"/>
              <a:t>p</a:t>
            </a:r>
            <a:r>
              <a:rPr lang="en-IN" b="0" i="0" dirty="0">
                <a:effectLst/>
              </a:rPr>
              <a:t>ersonal trainers to have credible certifications. </a:t>
            </a:r>
          </a:p>
          <a:p>
            <a:pPr algn="just"/>
            <a:r>
              <a:rPr lang="en-IN" b="0" i="0" dirty="0">
                <a:effectLst/>
              </a:rPr>
              <a:t>Quickly and effectively getting into shape</a:t>
            </a:r>
            <a:r>
              <a:rPr lang="en-IN" dirty="0"/>
              <a:t>.</a:t>
            </a:r>
          </a:p>
          <a:p>
            <a:pPr algn="just"/>
            <a:r>
              <a:rPr lang="en-IN" dirty="0"/>
              <a:t>T</a:t>
            </a:r>
            <a:r>
              <a:rPr lang="en-IN" b="0" i="0" dirty="0">
                <a:effectLst/>
              </a:rPr>
              <a:t>hink of </a:t>
            </a:r>
            <a:r>
              <a:rPr lang="en-IN" dirty="0"/>
              <a:t>it </a:t>
            </a:r>
            <a:r>
              <a:rPr lang="en-IN" b="0" i="0" dirty="0">
                <a:effectLst/>
              </a:rPr>
              <a:t>only when you have some serious fitness goals to achieve.</a:t>
            </a:r>
          </a:p>
          <a:p>
            <a:pPr algn="just"/>
            <a:r>
              <a:rPr lang="en-IN" dirty="0"/>
              <a:t>Effective if </a:t>
            </a:r>
            <a:r>
              <a:rPr lang="en-IN" b="0" i="0" dirty="0">
                <a:effectLst/>
              </a:rPr>
              <a:t>suffering from an injury or a delicate health condition. </a:t>
            </a:r>
          </a:p>
          <a:p>
            <a:pPr marL="0" indent="0">
              <a:buNone/>
            </a:pPr>
            <a:endParaRPr lang="en-IN" b="0" i="0" dirty="0">
              <a:solidFill>
                <a:srgbClr val="000000"/>
              </a:solidFill>
              <a:effectLst/>
              <a:latin typeface="Verdana" panose="020B0604030504040204" pitchFamily="34" charset="0"/>
            </a:endParaRPr>
          </a:p>
          <a:p>
            <a:pPr marL="0" indent="0">
              <a:buNone/>
            </a:pPr>
            <a:endParaRPr lang="en-IN" dirty="0"/>
          </a:p>
        </p:txBody>
      </p:sp>
      <p:sp>
        <p:nvSpPr>
          <p:cNvPr id="3" name="Footer Placeholder 2">
            <a:extLst>
              <a:ext uri="{FF2B5EF4-FFF2-40B4-BE49-F238E27FC236}">
                <a16:creationId xmlns:a16="http://schemas.microsoft.com/office/drawing/2014/main" id="{78A5DCBB-53FB-4E63-87E1-380042DFE510}"/>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430908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D412C-8574-4760-B327-5E8C47CEA377}"/>
              </a:ext>
            </a:extLst>
          </p:cNvPr>
          <p:cNvSpPr>
            <a:spLocks noGrp="1"/>
          </p:cNvSpPr>
          <p:nvPr>
            <p:ph type="title"/>
          </p:nvPr>
        </p:nvSpPr>
        <p:spPr/>
        <p:txBody>
          <a:bodyPr/>
          <a:lstStyle/>
          <a:p>
            <a:r>
              <a:rPr lang="en-IN" sz="4400" b="1" dirty="0">
                <a:effectLst/>
                <a:latin typeface="Calibri" panose="020F0502020204030204" pitchFamily="34" charset="0"/>
                <a:ea typeface="Calibri" panose="020F0502020204030204" pitchFamily="34" charset="0"/>
                <a:cs typeface="Times New Roman" panose="02020603050405020304" pitchFamily="18" charset="0"/>
              </a:rPr>
              <a:t>INDIVIDUALIZED TRAINING IN AEROBICS</a:t>
            </a:r>
            <a:endParaRPr lang="en-IN" dirty="0"/>
          </a:p>
        </p:txBody>
      </p:sp>
      <p:sp>
        <p:nvSpPr>
          <p:cNvPr id="3" name="Content Placeholder 2">
            <a:extLst>
              <a:ext uri="{FF2B5EF4-FFF2-40B4-BE49-F238E27FC236}">
                <a16:creationId xmlns:a16="http://schemas.microsoft.com/office/drawing/2014/main" id="{5FE0582B-9AB4-40AC-8981-5F0D64B3C358}"/>
              </a:ext>
            </a:extLst>
          </p:cNvPr>
          <p:cNvSpPr>
            <a:spLocks noGrp="1"/>
          </p:cNvSpPr>
          <p:nvPr>
            <p:ph idx="1"/>
          </p:nvPr>
        </p:nvSpPr>
        <p:spPr/>
        <p:txBody>
          <a:bodyPr>
            <a:normAutofit lnSpcReduction="10000"/>
          </a:bodyPr>
          <a:lstStyle/>
          <a:p>
            <a:pPr marL="0" indent="0" algn="l">
              <a:buNone/>
            </a:pPr>
            <a:r>
              <a:rPr lang="en-IN" b="1" i="0" dirty="0">
                <a:solidFill>
                  <a:srgbClr val="000000"/>
                </a:solidFill>
                <a:effectLst/>
                <a:latin typeface="Verdana" panose="020B0604030504040204" pitchFamily="34" charset="0"/>
              </a:rPr>
              <a:t>The advantages are:</a:t>
            </a:r>
          </a:p>
          <a:p>
            <a:pPr algn="l">
              <a:buFont typeface="Courier New" panose="02070309020205020404" pitchFamily="49" charset="0"/>
              <a:buChar char="o"/>
            </a:pPr>
            <a:r>
              <a:rPr lang="en-IN" i="0" dirty="0">
                <a:solidFill>
                  <a:srgbClr val="222222"/>
                </a:solidFill>
                <a:effectLst/>
              </a:rPr>
              <a:t>Desired time</a:t>
            </a:r>
          </a:p>
          <a:p>
            <a:pPr algn="l">
              <a:buFont typeface="Courier New" panose="02070309020205020404" pitchFamily="49" charset="0"/>
              <a:buChar char="o"/>
            </a:pPr>
            <a:r>
              <a:rPr lang="en-IN" dirty="0">
                <a:solidFill>
                  <a:srgbClr val="222222"/>
                </a:solidFill>
              </a:rPr>
              <a:t>Desired pace</a:t>
            </a:r>
          </a:p>
          <a:p>
            <a:pPr algn="l">
              <a:buFont typeface="Courier New" panose="02070309020205020404" pitchFamily="49" charset="0"/>
              <a:buChar char="o"/>
            </a:pPr>
            <a:r>
              <a:rPr lang="en-IN" i="0" dirty="0">
                <a:solidFill>
                  <a:srgbClr val="222222"/>
                </a:solidFill>
                <a:effectLst/>
              </a:rPr>
              <a:t>Self-discipline</a:t>
            </a:r>
          </a:p>
          <a:p>
            <a:pPr algn="l">
              <a:buFont typeface="Courier New" panose="02070309020205020404" pitchFamily="49" charset="0"/>
              <a:buChar char="o"/>
            </a:pPr>
            <a:r>
              <a:rPr lang="en-IN" i="0" dirty="0">
                <a:solidFill>
                  <a:srgbClr val="222222"/>
                </a:solidFill>
                <a:effectLst/>
              </a:rPr>
              <a:t>Healthy lifestyle</a:t>
            </a:r>
            <a:endParaRPr lang="en-IN" dirty="0">
              <a:solidFill>
                <a:srgbClr val="222222"/>
              </a:solidFill>
            </a:endParaRPr>
          </a:p>
          <a:p>
            <a:pPr algn="l">
              <a:buFont typeface="Courier New" panose="02070309020205020404" pitchFamily="49" charset="0"/>
              <a:buChar char="o"/>
            </a:pPr>
            <a:r>
              <a:rPr lang="en-IN" b="0" i="0" dirty="0">
                <a:solidFill>
                  <a:srgbClr val="000000"/>
                </a:solidFill>
                <a:effectLst/>
              </a:rPr>
              <a:t>learning styles </a:t>
            </a:r>
          </a:p>
          <a:p>
            <a:pPr algn="l">
              <a:buFont typeface="Courier New" panose="02070309020205020404" pitchFamily="49" charset="0"/>
              <a:buChar char="o"/>
            </a:pPr>
            <a:r>
              <a:rPr lang="en-IN" dirty="0">
                <a:solidFill>
                  <a:srgbClr val="1C1D1D"/>
                </a:solidFill>
              </a:rPr>
              <a:t>T</a:t>
            </a:r>
            <a:r>
              <a:rPr lang="en-IN" b="0" i="0" dirty="0">
                <a:solidFill>
                  <a:srgbClr val="1C1D1D"/>
                </a:solidFill>
                <a:effectLst/>
              </a:rPr>
              <a:t>ake less time to get a proper workout in.</a:t>
            </a:r>
          </a:p>
          <a:p>
            <a:pPr algn="l">
              <a:buFont typeface="Courier New" panose="02070309020205020404" pitchFamily="49" charset="0"/>
              <a:buChar char="o"/>
            </a:pPr>
            <a:r>
              <a:rPr lang="en-IN" dirty="0">
                <a:solidFill>
                  <a:srgbClr val="1C1D1D"/>
                </a:solidFill>
              </a:rPr>
              <a:t>Close supervision and safety.</a:t>
            </a:r>
          </a:p>
          <a:p>
            <a:pPr algn="l">
              <a:buFont typeface="Courier New" panose="02070309020205020404" pitchFamily="49" charset="0"/>
              <a:buChar char="o"/>
            </a:pPr>
            <a:r>
              <a:rPr lang="en-IN" i="0" dirty="0">
                <a:solidFill>
                  <a:srgbClr val="222222"/>
                </a:solidFill>
                <a:effectLst/>
              </a:rPr>
              <a:t> More Concentration</a:t>
            </a:r>
            <a:endParaRPr lang="en-IN" i="0" dirty="0">
              <a:solidFill>
                <a:srgbClr val="000000"/>
              </a:solidFill>
              <a:effectLst/>
            </a:endParaRPr>
          </a:p>
          <a:p>
            <a:endParaRPr lang="en-IN" dirty="0"/>
          </a:p>
        </p:txBody>
      </p:sp>
      <p:sp>
        <p:nvSpPr>
          <p:cNvPr id="4" name="Footer Placeholder 3">
            <a:extLst>
              <a:ext uri="{FF2B5EF4-FFF2-40B4-BE49-F238E27FC236}">
                <a16:creationId xmlns:a16="http://schemas.microsoft.com/office/drawing/2014/main" id="{856C0D47-E297-422B-A342-EF1E4E72BF21}"/>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3004100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5E15B-F949-4092-9CF7-07F762E0ECBC}"/>
              </a:ext>
            </a:extLst>
          </p:cNvPr>
          <p:cNvSpPr>
            <a:spLocks noGrp="1"/>
          </p:cNvSpPr>
          <p:nvPr>
            <p:ph type="title"/>
          </p:nvPr>
        </p:nvSpPr>
        <p:spPr/>
        <p:txBody>
          <a:bodyPr>
            <a:normAutofit/>
          </a:bodyPr>
          <a:lstStyle/>
          <a:p>
            <a:pPr algn="just"/>
            <a:r>
              <a:rPr lang="en-IN" sz="3600" b="1" dirty="0">
                <a:effectLst/>
                <a:latin typeface="Calibri" panose="020F0502020204030204" pitchFamily="34" charset="0"/>
                <a:ea typeface="Calibri" panose="020F0502020204030204" pitchFamily="34" charset="0"/>
                <a:cs typeface="Times New Roman" panose="02020603050405020304" pitchFamily="18" charset="0"/>
              </a:rPr>
              <a:t>INDIVIDUALIZED TRAINING IN AEROBICS</a:t>
            </a:r>
            <a:endParaRPr lang="en-IN" sz="3600" b="1" dirty="0"/>
          </a:p>
        </p:txBody>
      </p:sp>
      <p:sp>
        <p:nvSpPr>
          <p:cNvPr id="3" name="Content Placeholder 2">
            <a:extLst>
              <a:ext uri="{FF2B5EF4-FFF2-40B4-BE49-F238E27FC236}">
                <a16:creationId xmlns:a16="http://schemas.microsoft.com/office/drawing/2014/main" id="{5078815B-143E-401C-B7DE-C30612449264}"/>
              </a:ext>
            </a:extLst>
          </p:cNvPr>
          <p:cNvSpPr>
            <a:spLocks noGrp="1"/>
          </p:cNvSpPr>
          <p:nvPr>
            <p:ph idx="1"/>
          </p:nvPr>
        </p:nvSpPr>
        <p:spPr/>
        <p:txBody>
          <a:bodyPr/>
          <a:lstStyle/>
          <a:p>
            <a:pPr marL="0" indent="0" algn="just">
              <a:buNone/>
            </a:pPr>
            <a:r>
              <a:rPr lang="en-IN" b="1" i="0" dirty="0">
                <a:solidFill>
                  <a:srgbClr val="000000"/>
                </a:solidFill>
                <a:effectLst/>
              </a:rPr>
              <a:t>The disadvantages are</a:t>
            </a:r>
            <a:r>
              <a:rPr lang="en-IN" b="0" i="0" dirty="0">
                <a:solidFill>
                  <a:srgbClr val="000000"/>
                </a:solidFill>
                <a:effectLst/>
              </a:rPr>
              <a:t>:</a:t>
            </a:r>
          </a:p>
          <a:p>
            <a:pPr algn="just">
              <a:buFont typeface="Courier New" panose="02070309020205020404" pitchFamily="49" charset="0"/>
              <a:buChar char="o"/>
            </a:pPr>
            <a:r>
              <a:rPr lang="en-IN" i="0" dirty="0">
                <a:solidFill>
                  <a:srgbClr val="000000"/>
                </a:solidFill>
                <a:effectLst/>
              </a:rPr>
              <a:t>Excuses</a:t>
            </a:r>
          </a:p>
          <a:p>
            <a:pPr algn="just">
              <a:buFont typeface="Courier New" panose="02070309020205020404" pitchFamily="49" charset="0"/>
              <a:buChar char="o"/>
            </a:pPr>
            <a:r>
              <a:rPr lang="en-IN" i="0" dirty="0">
                <a:solidFill>
                  <a:srgbClr val="222222"/>
                </a:solidFill>
                <a:effectLst/>
              </a:rPr>
              <a:t>Feedback</a:t>
            </a:r>
          </a:p>
          <a:p>
            <a:pPr algn="just">
              <a:buFont typeface="Courier New" panose="02070309020205020404" pitchFamily="49" charset="0"/>
              <a:buChar char="o"/>
            </a:pPr>
            <a:r>
              <a:rPr lang="en-IN" i="0" dirty="0">
                <a:solidFill>
                  <a:srgbClr val="222222"/>
                </a:solidFill>
                <a:effectLst/>
              </a:rPr>
              <a:t>Fun factor</a:t>
            </a:r>
          </a:p>
          <a:p>
            <a:pPr algn="just">
              <a:buFont typeface="Courier New" panose="02070309020205020404" pitchFamily="49" charset="0"/>
              <a:buChar char="o"/>
            </a:pPr>
            <a:r>
              <a:rPr lang="en-IN" b="0" i="0" dirty="0">
                <a:solidFill>
                  <a:srgbClr val="000000"/>
                </a:solidFill>
                <a:effectLst/>
              </a:rPr>
              <a:t>There is a long lead time to prepare materials.</a:t>
            </a:r>
          </a:p>
          <a:p>
            <a:pPr algn="just">
              <a:buFont typeface="Courier New" panose="02070309020205020404" pitchFamily="49" charset="0"/>
              <a:buChar char="o"/>
            </a:pPr>
            <a:r>
              <a:rPr lang="en-IN" b="0" i="0" dirty="0">
                <a:solidFill>
                  <a:srgbClr val="000000"/>
                </a:solidFill>
                <a:effectLst/>
              </a:rPr>
              <a:t>Lack </a:t>
            </a:r>
            <a:r>
              <a:rPr lang="en-IN" b="0" i="0">
                <a:solidFill>
                  <a:srgbClr val="000000"/>
                </a:solidFill>
                <a:effectLst/>
              </a:rPr>
              <a:t>of external motivation</a:t>
            </a:r>
            <a:r>
              <a:rPr lang="en-IN" b="0" i="0" dirty="0">
                <a:solidFill>
                  <a:srgbClr val="000000"/>
                </a:solidFill>
                <a:effectLst/>
              </a:rPr>
              <a:t>. </a:t>
            </a:r>
          </a:p>
          <a:p>
            <a:pPr algn="just">
              <a:buFont typeface="Courier New" panose="02070309020205020404" pitchFamily="49" charset="0"/>
              <a:buChar char="o"/>
            </a:pPr>
            <a:r>
              <a:rPr lang="en-IN" b="0" i="0" dirty="0">
                <a:solidFill>
                  <a:srgbClr val="000000"/>
                </a:solidFill>
                <a:effectLst/>
              </a:rPr>
              <a:t>The trainer’s role needs to change.</a:t>
            </a:r>
          </a:p>
          <a:p>
            <a:endParaRPr lang="en-IN" dirty="0"/>
          </a:p>
        </p:txBody>
      </p:sp>
      <p:sp>
        <p:nvSpPr>
          <p:cNvPr id="4" name="Footer Placeholder 3">
            <a:extLst>
              <a:ext uri="{FF2B5EF4-FFF2-40B4-BE49-F238E27FC236}">
                <a16:creationId xmlns:a16="http://schemas.microsoft.com/office/drawing/2014/main" id="{B0A15C15-30DC-44F8-B963-9A16F7AF09C4}"/>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4116115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EBDAA-089F-47DA-B7BD-6C6561771A2E}"/>
              </a:ext>
            </a:extLst>
          </p:cNvPr>
          <p:cNvSpPr>
            <a:spLocks noGrp="1"/>
          </p:cNvSpPr>
          <p:nvPr>
            <p:ph type="title"/>
          </p:nvPr>
        </p:nvSpPr>
        <p:spPr/>
        <p:txBody>
          <a:bodyPr/>
          <a:lstStyle/>
          <a:p>
            <a:r>
              <a:rPr lang="en-IN" sz="4400" b="1" dirty="0">
                <a:effectLst/>
                <a:latin typeface="Calibri" panose="020F0502020204030204" pitchFamily="34" charset="0"/>
                <a:ea typeface="Calibri" panose="020F0502020204030204" pitchFamily="34" charset="0"/>
                <a:cs typeface="Times New Roman" panose="02020603050405020304" pitchFamily="18" charset="0"/>
              </a:rPr>
              <a:t>INDIVIDUALIZED TRAINING IMAGES</a:t>
            </a:r>
            <a:endParaRPr lang="en-IN" dirty="0"/>
          </a:p>
        </p:txBody>
      </p:sp>
      <p:sp>
        <p:nvSpPr>
          <p:cNvPr id="4" name="Footer Placeholder 3">
            <a:extLst>
              <a:ext uri="{FF2B5EF4-FFF2-40B4-BE49-F238E27FC236}">
                <a16:creationId xmlns:a16="http://schemas.microsoft.com/office/drawing/2014/main" id="{64DD9DEB-777D-4B8F-9BA3-D283B81FC043}"/>
              </a:ext>
            </a:extLst>
          </p:cNvPr>
          <p:cNvSpPr>
            <a:spLocks noGrp="1"/>
          </p:cNvSpPr>
          <p:nvPr>
            <p:ph type="ftr" sz="quarter" idx="11"/>
          </p:nvPr>
        </p:nvSpPr>
        <p:spPr/>
        <p:txBody>
          <a:bodyPr/>
          <a:lstStyle/>
          <a:p>
            <a:r>
              <a:rPr lang="en-IN"/>
              <a:t>Dr.Amita Handa</a:t>
            </a:r>
          </a:p>
        </p:txBody>
      </p:sp>
      <p:pic>
        <p:nvPicPr>
          <p:cNvPr id="1028" name="Picture 4" descr="Group Classes vs. Personal Training">
            <a:extLst>
              <a:ext uri="{FF2B5EF4-FFF2-40B4-BE49-F238E27FC236}">
                <a16:creationId xmlns:a16="http://schemas.microsoft.com/office/drawing/2014/main" id="{1B7D680D-41E1-422F-87E9-D2DFF913F6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5850" y="1891506"/>
            <a:ext cx="3028949" cy="317381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ersonal Training - Denver Recreation">
            <a:extLst>
              <a:ext uri="{FF2B5EF4-FFF2-40B4-BE49-F238E27FC236}">
                <a16:creationId xmlns:a16="http://schemas.microsoft.com/office/drawing/2014/main" id="{9FBA40D8-FF68-47FA-82B4-6B441B2033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600" y="1968500"/>
            <a:ext cx="3838348" cy="309681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Personal trainer - Wikipedia">
            <a:extLst>
              <a:ext uri="{FF2B5EF4-FFF2-40B4-BE49-F238E27FC236}">
                <a16:creationId xmlns:a16="http://schemas.microsoft.com/office/drawing/2014/main" id="{164DE907-89A7-4127-BC1E-6F722400E9BA}"/>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8245701" y="1891506"/>
            <a:ext cx="2701699" cy="3106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9118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DEB8D-E9CA-40E3-9A20-D29EED928FAC}"/>
              </a:ext>
            </a:extLst>
          </p:cNvPr>
          <p:cNvSpPr>
            <a:spLocks noGrp="1"/>
          </p:cNvSpPr>
          <p:nvPr>
            <p:ph type="title"/>
          </p:nvPr>
        </p:nvSpPr>
        <p:spPr/>
        <p:txBody>
          <a:bodyPr>
            <a:normAutofit/>
          </a:bodyPr>
          <a:lstStyle/>
          <a:p>
            <a:r>
              <a:rPr lang="en-IN" sz="3600" b="1" dirty="0">
                <a:effectLst/>
                <a:latin typeface="Calibri" panose="020F0502020204030204" pitchFamily="34" charset="0"/>
                <a:ea typeface="Calibri" panose="020F0502020204030204" pitchFamily="34" charset="0"/>
                <a:cs typeface="Times New Roman" panose="02020603050405020304" pitchFamily="18" charset="0"/>
              </a:rPr>
              <a:t>GROUP TRAINING IN AEROBICS</a:t>
            </a:r>
            <a:endParaRPr lang="en-IN" sz="3600" b="1" dirty="0"/>
          </a:p>
        </p:txBody>
      </p:sp>
      <p:sp>
        <p:nvSpPr>
          <p:cNvPr id="3" name="Content Placeholder 2">
            <a:extLst>
              <a:ext uri="{FF2B5EF4-FFF2-40B4-BE49-F238E27FC236}">
                <a16:creationId xmlns:a16="http://schemas.microsoft.com/office/drawing/2014/main" id="{6BEE0A69-7952-4325-A55D-5319BBDCC525}"/>
              </a:ext>
            </a:extLst>
          </p:cNvPr>
          <p:cNvSpPr>
            <a:spLocks noGrp="1"/>
          </p:cNvSpPr>
          <p:nvPr>
            <p:ph idx="1"/>
          </p:nvPr>
        </p:nvSpPr>
        <p:spPr/>
        <p:txBody>
          <a:bodyPr/>
          <a:lstStyle/>
          <a:p>
            <a:r>
              <a:rPr lang="en-IN" b="1" dirty="0"/>
              <a:t>INTRODUCTION</a:t>
            </a:r>
          </a:p>
          <a:p>
            <a:pPr>
              <a:buFont typeface="Courier New" panose="02070309020205020404" pitchFamily="49" charset="0"/>
              <a:buChar char="o"/>
            </a:pPr>
            <a:r>
              <a:rPr lang="en-IN" b="0" i="0" dirty="0">
                <a:effectLst/>
              </a:rPr>
              <a:t>works when groups are smaller.</a:t>
            </a:r>
          </a:p>
          <a:p>
            <a:pPr>
              <a:buFont typeface="Courier New" panose="02070309020205020404" pitchFamily="49" charset="0"/>
              <a:buChar char="o"/>
            </a:pPr>
            <a:r>
              <a:rPr lang="en-IN" dirty="0"/>
              <a:t>Ineffective in large groups.</a:t>
            </a:r>
          </a:p>
          <a:p>
            <a:pPr>
              <a:buFont typeface="Courier New" panose="02070309020205020404" pitchFamily="49" charset="0"/>
              <a:buChar char="o"/>
            </a:pPr>
            <a:r>
              <a:rPr lang="en-IN" dirty="0"/>
              <a:t>Infrastructure.</a:t>
            </a:r>
          </a:p>
          <a:p>
            <a:pPr>
              <a:buFont typeface="Courier New" panose="02070309020205020404" pitchFamily="49" charset="0"/>
              <a:buChar char="o"/>
            </a:pPr>
            <a:r>
              <a:rPr lang="en-IN" dirty="0"/>
              <a:t>Music selection.</a:t>
            </a:r>
          </a:p>
          <a:p>
            <a:pPr>
              <a:buFont typeface="Courier New" panose="02070309020205020404" pitchFamily="49" charset="0"/>
              <a:buChar char="o"/>
            </a:pPr>
            <a:r>
              <a:rPr lang="en-IN" dirty="0"/>
              <a:t>Coach decides the sequence of workout.</a:t>
            </a:r>
          </a:p>
          <a:p>
            <a:pPr>
              <a:buFont typeface="Courier New" panose="02070309020205020404" pitchFamily="49" charset="0"/>
              <a:buChar char="o"/>
            </a:pPr>
            <a:r>
              <a:rPr lang="en-IN" dirty="0"/>
              <a:t>Fixed timing.</a:t>
            </a:r>
          </a:p>
          <a:p>
            <a:pPr>
              <a:buFont typeface="Courier New" panose="02070309020205020404" pitchFamily="49" charset="0"/>
              <a:buChar char="o"/>
            </a:pPr>
            <a:r>
              <a:rPr lang="en-IN" dirty="0"/>
              <a:t>Fixed Pace</a:t>
            </a:r>
          </a:p>
        </p:txBody>
      </p:sp>
      <p:sp>
        <p:nvSpPr>
          <p:cNvPr id="4" name="Footer Placeholder 3">
            <a:extLst>
              <a:ext uri="{FF2B5EF4-FFF2-40B4-BE49-F238E27FC236}">
                <a16:creationId xmlns:a16="http://schemas.microsoft.com/office/drawing/2014/main" id="{C98D4609-EDE5-4D5F-911E-C038A209F8B2}"/>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21090839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67081-E935-4BE0-8607-56C2933ED8CC}"/>
              </a:ext>
            </a:extLst>
          </p:cNvPr>
          <p:cNvSpPr>
            <a:spLocks noGrp="1"/>
          </p:cNvSpPr>
          <p:nvPr>
            <p:ph type="title"/>
          </p:nvPr>
        </p:nvSpPr>
        <p:spPr/>
        <p:txBody>
          <a:bodyPr/>
          <a:lstStyle/>
          <a:p>
            <a:r>
              <a:rPr lang="en-IN" sz="4400" b="1" dirty="0">
                <a:effectLst/>
                <a:latin typeface="Calibri" panose="020F0502020204030204" pitchFamily="34" charset="0"/>
                <a:ea typeface="Calibri" panose="020F0502020204030204" pitchFamily="34" charset="0"/>
                <a:cs typeface="Times New Roman" panose="02020603050405020304" pitchFamily="18" charset="0"/>
              </a:rPr>
              <a:t>GROUP TRAINING IN AEROBICS</a:t>
            </a:r>
            <a:endParaRPr lang="en-IN" dirty="0"/>
          </a:p>
        </p:txBody>
      </p:sp>
      <p:sp>
        <p:nvSpPr>
          <p:cNvPr id="3" name="Content Placeholder 2">
            <a:extLst>
              <a:ext uri="{FF2B5EF4-FFF2-40B4-BE49-F238E27FC236}">
                <a16:creationId xmlns:a16="http://schemas.microsoft.com/office/drawing/2014/main" id="{81188A49-E7CC-4959-9378-FB228A54F2FE}"/>
              </a:ext>
            </a:extLst>
          </p:cNvPr>
          <p:cNvSpPr>
            <a:spLocks noGrp="1"/>
          </p:cNvSpPr>
          <p:nvPr>
            <p:ph idx="1"/>
          </p:nvPr>
        </p:nvSpPr>
        <p:spPr/>
        <p:txBody>
          <a:bodyPr>
            <a:normAutofit lnSpcReduction="10000"/>
          </a:bodyPr>
          <a:lstStyle/>
          <a:p>
            <a:r>
              <a:rPr lang="en-IN" b="1" dirty="0"/>
              <a:t>Advantages are:</a:t>
            </a:r>
          </a:p>
          <a:p>
            <a:pPr>
              <a:buFont typeface="Courier New" panose="02070309020205020404" pitchFamily="49" charset="0"/>
              <a:buChar char="o"/>
            </a:pPr>
            <a:r>
              <a:rPr lang="en-IN" b="0" i="0" dirty="0">
                <a:solidFill>
                  <a:srgbClr val="1C1D1D"/>
                </a:solidFill>
                <a:effectLst/>
              </a:rPr>
              <a:t>Feedback </a:t>
            </a:r>
          </a:p>
          <a:p>
            <a:pPr>
              <a:buFont typeface="Courier New" panose="02070309020205020404" pitchFamily="49" charset="0"/>
              <a:buChar char="o"/>
            </a:pPr>
            <a:r>
              <a:rPr lang="en-IN" i="0" dirty="0">
                <a:solidFill>
                  <a:srgbClr val="222222"/>
                </a:solidFill>
                <a:effectLst/>
              </a:rPr>
              <a:t>Impulses</a:t>
            </a:r>
          </a:p>
          <a:p>
            <a:pPr>
              <a:buFont typeface="Courier New" panose="02070309020205020404" pitchFamily="49" charset="0"/>
              <a:buChar char="o"/>
            </a:pPr>
            <a:r>
              <a:rPr lang="en-IN" i="0" dirty="0">
                <a:solidFill>
                  <a:srgbClr val="222222"/>
                </a:solidFill>
                <a:effectLst/>
              </a:rPr>
              <a:t>Responsibility</a:t>
            </a:r>
          </a:p>
          <a:p>
            <a:pPr>
              <a:buFont typeface="Courier New" panose="02070309020205020404" pitchFamily="49" charset="0"/>
              <a:buChar char="o"/>
            </a:pPr>
            <a:r>
              <a:rPr lang="en-IN" i="0" dirty="0">
                <a:solidFill>
                  <a:srgbClr val="222222"/>
                </a:solidFill>
                <a:effectLst/>
              </a:rPr>
              <a:t>Structured Planning </a:t>
            </a:r>
          </a:p>
          <a:p>
            <a:pPr>
              <a:buFont typeface="Courier New" panose="02070309020205020404" pitchFamily="49" charset="0"/>
              <a:buChar char="o"/>
            </a:pPr>
            <a:r>
              <a:rPr lang="en-IN" i="0" dirty="0">
                <a:solidFill>
                  <a:srgbClr val="222222"/>
                </a:solidFill>
                <a:effectLst/>
              </a:rPr>
              <a:t>versatility</a:t>
            </a:r>
          </a:p>
          <a:p>
            <a:pPr>
              <a:buFont typeface="Courier New" panose="02070309020205020404" pitchFamily="49" charset="0"/>
              <a:buChar char="o"/>
            </a:pPr>
            <a:r>
              <a:rPr lang="en-IN" b="0" i="0" dirty="0">
                <a:solidFill>
                  <a:srgbClr val="1C1D1D"/>
                </a:solidFill>
                <a:effectLst/>
              </a:rPr>
              <a:t>It can be a pleasant, fulfilling experience.</a:t>
            </a:r>
          </a:p>
          <a:p>
            <a:pPr>
              <a:buFont typeface="Courier New" panose="02070309020205020404" pitchFamily="49" charset="0"/>
              <a:buChar char="o"/>
            </a:pPr>
            <a:r>
              <a:rPr lang="en-IN" dirty="0">
                <a:solidFill>
                  <a:srgbClr val="1C1D1D"/>
                </a:solidFill>
              </a:rPr>
              <a:t>Motivation and encouragement.</a:t>
            </a:r>
          </a:p>
          <a:p>
            <a:pPr>
              <a:buFont typeface="Courier New" panose="02070309020205020404" pitchFamily="49" charset="0"/>
              <a:buChar char="o"/>
            </a:pPr>
            <a:r>
              <a:rPr lang="en-IN" b="0" i="0" dirty="0">
                <a:solidFill>
                  <a:srgbClr val="1C1D1D"/>
                </a:solidFill>
                <a:effectLst/>
              </a:rPr>
              <a:t>there is a sense of moral support.</a:t>
            </a:r>
            <a:endParaRPr lang="en-IN" dirty="0"/>
          </a:p>
        </p:txBody>
      </p:sp>
      <p:sp>
        <p:nvSpPr>
          <p:cNvPr id="4" name="Footer Placeholder 3">
            <a:extLst>
              <a:ext uri="{FF2B5EF4-FFF2-40B4-BE49-F238E27FC236}">
                <a16:creationId xmlns:a16="http://schemas.microsoft.com/office/drawing/2014/main" id="{AA6F63E6-044B-4776-AE15-B9A178871746}"/>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3431753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ED968-A3C2-4327-84CF-396FDE33EA73}"/>
              </a:ext>
            </a:extLst>
          </p:cNvPr>
          <p:cNvSpPr>
            <a:spLocks noGrp="1"/>
          </p:cNvSpPr>
          <p:nvPr>
            <p:ph type="title"/>
          </p:nvPr>
        </p:nvSpPr>
        <p:spPr/>
        <p:txBody>
          <a:bodyPr/>
          <a:lstStyle/>
          <a:p>
            <a:r>
              <a:rPr lang="en-IN" sz="4400" b="1" dirty="0">
                <a:effectLst/>
                <a:latin typeface="Calibri" panose="020F0502020204030204" pitchFamily="34" charset="0"/>
                <a:ea typeface="Calibri" panose="020F0502020204030204" pitchFamily="34" charset="0"/>
                <a:cs typeface="Times New Roman" panose="02020603050405020304" pitchFamily="18" charset="0"/>
              </a:rPr>
              <a:t>GROUP TRAINING IN AEROBICS</a:t>
            </a:r>
            <a:endParaRPr lang="en-IN" dirty="0"/>
          </a:p>
        </p:txBody>
      </p:sp>
      <p:sp>
        <p:nvSpPr>
          <p:cNvPr id="3" name="Content Placeholder 2">
            <a:extLst>
              <a:ext uri="{FF2B5EF4-FFF2-40B4-BE49-F238E27FC236}">
                <a16:creationId xmlns:a16="http://schemas.microsoft.com/office/drawing/2014/main" id="{93ABFB6B-4BA3-4999-88B1-B7D5400396E2}"/>
              </a:ext>
            </a:extLst>
          </p:cNvPr>
          <p:cNvSpPr>
            <a:spLocks noGrp="1"/>
          </p:cNvSpPr>
          <p:nvPr>
            <p:ph idx="1"/>
          </p:nvPr>
        </p:nvSpPr>
        <p:spPr/>
        <p:txBody>
          <a:bodyPr/>
          <a:lstStyle/>
          <a:p>
            <a:pPr algn="just"/>
            <a:r>
              <a:rPr lang="en-IN" b="1" dirty="0"/>
              <a:t>Disadvantages are:</a:t>
            </a:r>
          </a:p>
          <a:p>
            <a:pPr algn="just">
              <a:buFont typeface="Courier New" panose="02070309020205020404" pitchFamily="49" charset="0"/>
              <a:buChar char="o"/>
            </a:pPr>
            <a:r>
              <a:rPr lang="en-IN" i="0" dirty="0">
                <a:solidFill>
                  <a:srgbClr val="222222"/>
                </a:solidFill>
                <a:effectLst/>
              </a:rPr>
              <a:t>Distraction</a:t>
            </a:r>
          </a:p>
          <a:p>
            <a:pPr algn="just">
              <a:buFont typeface="Courier New" panose="02070309020205020404" pitchFamily="49" charset="0"/>
              <a:buChar char="o"/>
            </a:pPr>
            <a:r>
              <a:rPr lang="en-IN" i="0" dirty="0">
                <a:solidFill>
                  <a:srgbClr val="222222"/>
                </a:solidFill>
                <a:effectLst/>
              </a:rPr>
              <a:t>Group size</a:t>
            </a:r>
            <a:endParaRPr lang="en-IN" dirty="0">
              <a:solidFill>
                <a:srgbClr val="222222"/>
              </a:solidFill>
            </a:endParaRPr>
          </a:p>
          <a:p>
            <a:pPr algn="just">
              <a:buFont typeface="Courier New" panose="02070309020205020404" pitchFamily="49" charset="0"/>
              <a:buChar char="o"/>
            </a:pPr>
            <a:r>
              <a:rPr lang="en-IN" i="0" dirty="0">
                <a:solidFill>
                  <a:srgbClr val="222222"/>
                </a:solidFill>
                <a:effectLst/>
              </a:rPr>
              <a:t>Characters of the group</a:t>
            </a:r>
          </a:p>
          <a:p>
            <a:pPr algn="just">
              <a:buFont typeface="Courier New" panose="02070309020205020404" pitchFamily="49" charset="0"/>
              <a:buChar char="o"/>
            </a:pPr>
            <a:r>
              <a:rPr lang="en-IN" dirty="0">
                <a:solidFill>
                  <a:srgbClr val="222222"/>
                </a:solidFill>
              </a:rPr>
              <a:t>One size fits all</a:t>
            </a:r>
            <a:endParaRPr lang="en-IN" dirty="0"/>
          </a:p>
        </p:txBody>
      </p:sp>
      <p:sp>
        <p:nvSpPr>
          <p:cNvPr id="4" name="Footer Placeholder 3">
            <a:extLst>
              <a:ext uri="{FF2B5EF4-FFF2-40B4-BE49-F238E27FC236}">
                <a16:creationId xmlns:a16="http://schemas.microsoft.com/office/drawing/2014/main" id="{8AA8A00F-EE5D-4CE2-AF53-F7C0A1D72475}"/>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2612028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5AD9C-E898-4FB9-80F2-4EF0B833B583}"/>
              </a:ext>
            </a:extLst>
          </p:cNvPr>
          <p:cNvSpPr>
            <a:spLocks noGrp="1"/>
          </p:cNvSpPr>
          <p:nvPr>
            <p:ph type="title"/>
          </p:nvPr>
        </p:nvSpPr>
        <p:spPr/>
        <p:txBody>
          <a:bodyPr/>
          <a:lstStyle/>
          <a:p>
            <a:r>
              <a:rPr lang="en-IN" sz="4400" b="1" dirty="0">
                <a:effectLst/>
                <a:latin typeface="Calibri" panose="020F0502020204030204" pitchFamily="34" charset="0"/>
                <a:ea typeface="Calibri" panose="020F0502020204030204" pitchFamily="34" charset="0"/>
                <a:cs typeface="Times New Roman" panose="02020603050405020304" pitchFamily="18" charset="0"/>
              </a:rPr>
              <a:t>GROUP TRAINING IMAGES</a:t>
            </a:r>
            <a:endParaRPr lang="en-IN" dirty="0"/>
          </a:p>
        </p:txBody>
      </p:sp>
      <p:sp>
        <p:nvSpPr>
          <p:cNvPr id="4" name="Footer Placeholder 3">
            <a:extLst>
              <a:ext uri="{FF2B5EF4-FFF2-40B4-BE49-F238E27FC236}">
                <a16:creationId xmlns:a16="http://schemas.microsoft.com/office/drawing/2014/main" id="{F8488AAF-DC70-479C-A8CC-723EBA73D76F}"/>
              </a:ext>
            </a:extLst>
          </p:cNvPr>
          <p:cNvSpPr>
            <a:spLocks noGrp="1"/>
          </p:cNvSpPr>
          <p:nvPr>
            <p:ph type="ftr" sz="quarter" idx="11"/>
          </p:nvPr>
        </p:nvSpPr>
        <p:spPr/>
        <p:txBody>
          <a:bodyPr/>
          <a:lstStyle/>
          <a:p>
            <a:r>
              <a:rPr lang="en-IN"/>
              <a:t>Dr.Amita Handa</a:t>
            </a:r>
          </a:p>
        </p:txBody>
      </p:sp>
      <p:pic>
        <p:nvPicPr>
          <p:cNvPr id="2050" name="Picture 2" descr="Aerobics - Wikipedia">
            <a:extLst>
              <a:ext uri="{FF2B5EF4-FFF2-40B4-BE49-F238E27FC236}">
                <a16:creationId xmlns:a16="http://schemas.microsoft.com/office/drawing/2014/main" id="{28702F09-EB4C-494F-B9D9-4E813459168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74701" y="2178050"/>
            <a:ext cx="3130549" cy="29654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erobics Certification Course In Hyderabad, Manikonda - Aerobic ...">
            <a:extLst>
              <a:ext uri="{FF2B5EF4-FFF2-40B4-BE49-F238E27FC236}">
                <a16:creationId xmlns:a16="http://schemas.microsoft.com/office/drawing/2014/main" id="{E4D5872B-83F7-4D5F-A6EE-7F0C18C39E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5602" y="2178050"/>
            <a:ext cx="3448197" cy="296545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Fitness and Health Programs | Curtis Health | Health and Fitness">
            <a:extLst>
              <a:ext uri="{FF2B5EF4-FFF2-40B4-BE49-F238E27FC236}">
                <a16:creationId xmlns:a16="http://schemas.microsoft.com/office/drawing/2014/main" id="{A7F5CF12-9896-44D1-B791-C41F8E29A9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2114550"/>
            <a:ext cx="2965449" cy="3028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7641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15AF3-43A3-4BD5-B942-D8709B12919C}"/>
              </a:ext>
            </a:extLst>
          </p:cNvPr>
          <p:cNvSpPr>
            <a:spLocks noGrp="1"/>
          </p:cNvSpPr>
          <p:nvPr>
            <p:ph type="title"/>
          </p:nvPr>
        </p:nvSpPr>
        <p:spPr/>
        <p:txBody>
          <a:bodyPr>
            <a:normAutofit/>
          </a:bodyPr>
          <a:lstStyle/>
          <a:p>
            <a:r>
              <a:rPr lang="en-IN" sz="3600" b="1" dirty="0">
                <a:latin typeface="+mn-lt"/>
              </a:rPr>
              <a:t>AEROBICS TRAINING: CONCLUSION</a:t>
            </a:r>
          </a:p>
        </p:txBody>
      </p:sp>
      <p:sp>
        <p:nvSpPr>
          <p:cNvPr id="3" name="Content Placeholder 2">
            <a:extLst>
              <a:ext uri="{FF2B5EF4-FFF2-40B4-BE49-F238E27FC236}">
                <a16:creationId xmlns:a16="http://schemas.microsoft.com/office/drawing/2014/main" id="{E2BD9D48-703C-4489-89DE-D131744E8548}"/>
              </a:ext>
            </a:extLst>
          </p:cNvPr>
          <p:cNvSpPr>
            <a:spLocks noGrp="1"/>
          </p:cNvSpPr>
          <p:nvPr>
            <p:ph idx="1"/>
          </p:nvPr>
        </p:nvSpPr>
        <p:spPr/>
        <p:txBody>
          <a:bodyPr/>
          <a:lstStyle/>
          <a:p>
            <a:pPr algn="just"/>
            <a:r>
              <a:rPr lang="en-IN" b="0" i="0" dirty="0">
                <a:solidFill>
                  <a:srgbClr val="222222"/>
                </a:solidFill>
                <a:effectLst/>
              </a:rPr>
              <a:t>An ideal training design of aerobics depends on the goal and personality of learner .</a:t>
            </a:r>
          </a:p>
          <a:p>
            <a:pPr algn="just"/>
            <a:r>
              <a:rPr lang="en-IN" dirty="0">
                <a:solidFill>
                  <a:srgbClr val="222222"/>
                </a:solidFill>
              </a:rPr>
              <a:t>O</a:t>
            </a:r>
            <a:r>
              <a:rPr lang="en-IN" b="0" i="0" dirty="0">
                <a:solidFill>
                  <a:srgbClr val="222222"/>
                </a:solidFill>
                <a:effectLst/>
              </a:rPr>
              <a:t>ne can progress from a combination of individual training and group training.</a:t>
            </a:r>
            <a:endParaRPr lang="en-IN" dirty="0"/>
          </a:p>
        </p:txBody>
      </p:sp>
      <p:sp>
        <p:nvSpPr>
          <p:cNvPr id="4" name="Footer Placeholder 3">
            <a:extLst>
              <a:ext uri="{FF2B5EF4-FFF2-40B4-BE49-F238E27FC236}">
                <a16:creationId xmlns:a16="http://schemas.microsoft.com/office/drawing/2014/main" id="{80B59E06-0024-4D48-B8A6-A2C59D12D12D}"/>
              </a:ext>
            </a:extLst>
          </p:cNvPr>
          <p:cNvSpPr>
            <a:spLocks noGrp="1"/>
          </p:cNvSpPr>
          <p:nvPr>
            <p:ph type="ftr" sz="quarter" idx="11"/>
          </p:nvPr>
        </p:nvSpPr>
        <p:spPr/>
        <p:txBody>
          <a:bodyPr/>
          <a:lstStyle/>
          <a:p>
            <a:r>
              <a:rPr lang="en-IN" dirty="0" err="1"/>
              <a:t>Dr.Amita</a:t>
            </a:r>
            <a:r>
              <a:rPr lang="en-IN" dirty="0"/>
              <a:t> Handa</a:t>
            </a:r>
          </a:p>
        </p:txBody>
      </p:sp>
    </p:spTree>
    <p:extLst>
      <p:ext uri="{BB962C8B-B14F-4D97-AF65-F5344CB8AC3E}">
        <p14:creationId xmlns:p14="http://schemas.microsoft.com/office/powerpoint/2010/main" val="2733057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0BDE9-5B61-4501-85B1-0B3E8C9539E5}"/>
              </a:ext>
            </a:extLst>
          </p:cNvPr>
          <p:cNvSpPr>
            <a:spLocks noGrp="1"/>
          </p:cNvSpPr>
          <p:nvPr>
            <p:ph type="title"/>
          </p:nvPr>
        </p:nvSpPr>
        <p:spPr/>
        <p:txBody>
          <a:bodyPr>
            <a:normAutofit/>
          </a:bodyPr>
          <a:lstStyle/>
          <a:p>
            <a:r>
              <a:rPr lang="en-IN" sz="3600" b="1" dirty="0">
                <a:latin typeface="+mn-lt"/>
              </a:rPr>
              <a:t>AEROBICS: INTRODUCTION</a:t>
            </a:r>
          </a:p>
        </p:txBody>
      </p:sp>
      <p:sp>
        <p:nvSpPr>
          <p:cNvPr id="3" name="Content Placeholder 2">
            <a:extLst>
              <a:ext uri="{FF2B5EF4-FFF2-40B4-BE49-F238E27FC236}">
                <a16:creationId xmlns:a16="http://schemas.microsoft.com/office/drawing/2014/main" id="{503E0A4B-041D-4970-83A0-7D3A213191B4}"/>
              </a:ext>
            </a:extLst>
          </p:cNvPr>
          <p:cNvSpPr>
            <a:spLocks noGrp="1"/>
          </p:cNvSpPr>
          <p:nvPr>
            <p:ph idx="1"/>
          </p:nvPr>
        </p:nvSpPr>
        <p:spPr/>
        <p:txBody>
          <a:bodyPr>
            <a:normAutofit/>
          </a:bodyPr>
          <a:lstStyle/>
          <a:p>
            <a:pPr algn="just"/>
            <a:r>
              <a:rPr lang="en-IN" dirty="0"/>
              <a:t>A</a:t>
            </a:r>
            <a:r>
              <a:rPr lang="en-IN" b="0" i="0" dirty="0">
                <a:effectLst/>
              </a:rPr>
              <a:t>erobic means in the presence of oxygen.</a:t>
            </a:r>
          </a:p>
          <a:p>
            <a:pPr algn="just"/>
            <a:r>
              <a:rPr lang="en-IN" dirty="0">
                <a:ea typeface="Calibri" panose="020F0502020204030204" pitchFamily="34" charset="0"/>
              </a:rPr>
              <a:t>l</a:t>
            </a:r>
            <a:r>
              <a:rPr lang="en-IN" dirty="0">
                <a:effectLst/>
                <a:ea typeface="Calibri" panose="020F0502020204030204" pitchFamily="34" charset="0"/>
              </a:rPr>
              <a:t>ow to moderate level of exercise and can be sustained over long periods.</a:t>
            </a:r>
          </a:p>
          <a:p>
            <a:pPr algn="just"/>
            <a:r>
              <a:rPr lang="en-IN" dirty="0">
                <a:ea typeface="Calibri" panose="020F0502020204030204" pitchFamily="34" charset="0"/>
              </a:rPr>
              <a:t>I</a:t>
            </a:r>
            <a:r>
              <a:rPr lang="en-IN" dirty="0">
                <a:effectLst/>
                <a:ea typeface="Calibri" panose="020F0502020204030204" pitchFamily="34" charset="0"/>
              </a:rPr>
              <a:t>mproving all elements of fitness .</a:t>
            </a:r>
            <a:endParaRPr lang="en-IN" dirty="0">
              <a:ea typeface="Calibri" panose="020F0502020204030204" pitchFamily="34" charset="0"/>
            </a:endParaRPr>
          </a:p>
          <a:p>
            <a:pPr algn="just"/>
            <a:r>
              <a:rPr lang="en-IN" b="0" i="0" dirty="0">
                <a:effectLst/>
              </a:rPr>
              <a:t>I</a:t>
            </a:r>
            <a:r>
              <a:rPr lang="en-IN" dirty="0">
                <a:effectLst/>
                <a:ea typeface="Calibri" panose="020F0502020204030204" pitchFamily="34" charset="0"/>
              </a:rPr>
              <a:t>t strengthens the heart and lungs and trains the cardiovascular system.</a:t>
            </a:r>
          </a:p>
          <a:p>
            <a:pPr algn="just"/>
            <a:r>
              <a:rPr lang="en-IN" dirty="0">
                <a:ea typeface="Calibri" panose="020F0502020204030204" pitchFamily="34" charset="0"/>
              </a:rPr>
              <a:t>I</a:t>
            </a:r>
            <a:r>
              <a:rPr lang="en-IN" dirty="0">
                <a:effectLst/>
                <a:ea typeface="Calibri" panose="020F0502020204030204" pitchFamily="34" charset="0"/>
              </a:rPr>
              <a:t>s rhythmic in nature. </a:t>
            </a:r>
          </a:p>
          <a:p>
            <a:pPr algn="just"/>
            <a:r>
              <a:rPr lang="en-IN" dirty="0">
                <a:ea typeface="Calibri" panose="020F0502020204030204" pitchFamily="34" charset="0"/>
                <a:cs typeface="Times New Roman" panose="02020603050405020304" pitchFamily="18" charset="0"/>
              </a:rPr>
              <a:t>E</a:t>
            </a:r>
            <a:r>
              <a:rPr lang="en-IN" dirty="0">
                <a:effectLst/>
                <a:ea typeface="Calibri" panose="020F0502020204030204" pitchFamily="34" charset="0"/>
                <a:cs typeface="Times New Roman" panose="02020603050405020304" pitchFamily="18" charset="0"/>
              </a:rPr>
              <a:t>xamples are walking, jogging, running, cycling, rowing, cross-country skiing, skipping and hiking. </a:t>
            </a:r>
            <a:endParaRPr lang="en-IN" dirty="0"/>
          </a:p>
        </p:txBody>
      </p:sp>
      <p:sp>
        <p:nvSpPr>
          <p:cNvPr id="4" name="Footer Placeholder 3">
            <a:extLst>
              <a:ext uri="{FF2B5EF4-FFF2-40B4-BE49-F238E27FC236}">
                <a16:creationId xmlns:a16="http://schemas.microsoft.com/office/drawing/2014/main" id="{592441C9-8273-4C45-AEE7-BED0EE5F6ED8}"/>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884782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47D3F-6C73-44CA-ADF6-02F85CC2862D}"/>
              </a:ext>
            </a:extLst>
          </p:cNvPr>
          <p:cNvSpPr>
            <a:spLocks noGrp="1"/>
          </p:cNvSpPr>
          <p:nvPr>
            <p:ph type="title"/>
          </p:nvPr>
        </p:nvSpPr>
        <p:spPr/>
        <p:txBody>
          <a:bodyPr>
            <a:normAutofit/>
          </a:bodyPr>
          <a:lstStyle/>
          <a:p>
            <a:r>
              <a:rPr lang="en-IN" sz="3600" b="1" dirty="0">
                <a:latin typeface="+mn-lt"/>
              </a:rPr>
              <a:t>DEFINITION OF AEROBICS</a:t>
            </a:r>
          </a:p>
        </p:txBody>
      </p:sp>
      <p:sp>
        <p:nvSpPr>
          <p:cNvPr id="3" name="Content Placeholder 2">
            <a:extLst>
              <a:ext uri="{FF2B5EF4-FFF2-40B4-BE49-F238E27FC236}">
                <a16:creationId xmlns:a16="http://schemas.microsoft.com/office/drawing/2014/main" id="{989FC8E9-13F8-4E32-88D9-AA73D0A8C778}"/>
              </a:ext>
            </a:extLst>
          </p:cNvPr>
          <p:cNvSpPr>
            <a:spLocks noGrp="1"/>
          </p:cNvSpPr>
          <p:nvPr>
            <p:ph idx="1"/>
          </p:nvPr>
        </p:nvSpPr>
        <p:spPr/>
        <p:txBody>
          <a:bodyPr/>
          <a:lstStyle/>
          <a:p>
            <a:pPr algn="just"/>
            <a:r>
              <a:rPr lang="en-IN" i="0" dirty="0">
                <a:effectLst/>
              </a:rPr>
              <a:t>Any of various sustained exercises, as jogging, rowing, swimming, or cycling, that stimulate and strengthen the heart and lungs, thereby improving the body's utilization of oxygen.</a:t>
            </a:r>
          </a:p>
          <a:p>
            <a:pPr algn="just"/>
            <a:r>
              <a:rPr lang="en-IN" dirty="0"/>
              <a:t>T</a:t>
            </a:r>
            <a:r>
              <a:rPr lang="en-IN" i="0" dirty="0">
                <a:effectLst/>
              </a:rPr>
              <a:t>he use of </a:t>
            </a:r>
            <a:r>
              <a:rPr lang="en-IN" dirty="0"/>
              <a:t>oxygen </a:t>
            </a:r>
            <a:r>
              <a:rPr lang="en-IN" i="0" dirty="0">
                <a:effectLst/>
              </a:rPr>
              <a:t>to adequately meet energy demands during exercise.</a:t>
            </a:r>
          </a:p>
          <a:p>
            <a:pPr algn="just"/>
            <a:r>
              <a:rPr lang="en-IN" dirty="0"/>
              <a:t>I</a:t>
            </a:r>
            <a:r>
              <a:rPr lang="en-IN" i="0" dirty="0">
                <a:effectLst/>
              </a:rPr>
              <a:t>s a form of physical exercise that combines rhythmic exercise with stretching and strength training routines with the goal of improving all elements of fitness (flexibility, muscular strength, and cardio-vascular fitness).</a:t>
            </a:r>
            <a:endParaRPr lang="en-IN" dirty="0"/>
          </a:p>
        </p:txBody>
      </p:sp>
      <p:sp>
        <p:nvSpPr>
          <p:cNvPr id="4" name="Footer Placeholder 3">
            <a:extLst>
              <a:ext uri="{FF2B5EF4-FFF2-40B4-BE49-F238E27FC236}">
                <a16:creationId xmlns:a16="http://schemas.microsoft.com/office/drawing/2014/main" id="{F53DA3DA-A1E9-489C-8CC0-9AA02A8B9E88}"/>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2296429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2630C-DFFF-4CD8-9515-0330963D1616}"/>
              </a:ext>
            </a:extLst>
          </p:cNvPr>
          <p:cNvSpPr>
            <a:spLocks noGrp="1"/>
          </p:cNvSpPr>
          <p:nvPr>
            <p:ph type="title"/>
          </p:nvPr>
        </p:nvSpPr>
        <p:spPr/>
        <p:txBody>
          <a:bodyPr>
            <a:normAutofit/>
          </a:bodyPr>
          <a:lstStyle/>
          <a:p>
            <a:r>
              <a:rPr lang="en-IN" sz="3600" b="1" dirty="0">
                <a:latin typeface="+mn-lt"/>
              </a:rPr>
              <a:t>KIND OF AEROBICS</a:t>
            </a:r>
          </a:p>
        </p:txBody>
      </p:sp>
      <p:sp>
        <p:nvSpPr>
          <p:cNvPr id="3" name="Content Placeholder 2">
            <a:extLst>
              <a:ext uri="{FF2B5EF4-FFF2-40B4-BE49-F238E27FC236}">
                <a16:creationId xmlns:a16="http://schemas.microsoft.com/office/drawing/2014/main" id="{BE7C69E3-9CEE-40C6-A53F-F61DBDB359F2}"/>
              </a:ext>
            </a:extLst>
          </p:cNvPr>
          <p:cNvSpPr>
            <a:spLocks noGrp="1"/>
          </p:cNvSpPr>
          <p:nvPr>
            <p:ph idx="1"/>
          </p:nvPr>
        </p:nvSpPr>
        <p:spPr/>
        <p:txBody>
          <a:bodyPr/>
          <a:lstStyle/>
          <a:p>
            <a:pPr algn="just"/>
            <a:r>
              <a:rPr lang="en-IN" b="1" dirty="0"/>
              <a:t>Low Impact Aerobics: </a:t>
            </a:r>
            <a:r>
              <a:rPr lang="en-IN" b="1" i="0" dirty="0">
                <a:solidFill>
                  <a:srgbClr val="222222"/>
                </a:solidFill>
                <a:effectLst/>
              </a:rPr>
              <a:t> </a:t>
            </a:r>
            <a:r>
              <a:rPr lang="en-IN" b="0" i="0" dirty="0">
                <a:solidFill>
                  <a:srgbClr val="222222"/>
                </a:solidFill>
                <a:effectLst/>
              </a:rPr>
              <a:t>At least one foot stays in contact with the ground at all times ,</a:t>
            </a:r>
            <a:r>
              <a:rPr lang="en-IN" dirty="0"/>
              <a:t>Recommended for one with health issues,</a:t>
            </a:r>
            <a:r>
              <a:rPr lang="en-IN" b="0" i="0" dirty="0">
                <a:solidFill>
                  <a:srgbClr val="222222"/>
                </a:solidFill>
                <a:effectLst/>
              </a:rPr>
              <a:t> works the body's muscles and increases heart rate, without the additional strain to your joints.</a:t>
            </a:r>
            <a:endParaRPr lang="en-IN" dirty="0"/>
          </a:p>
          <a:p>
            <a:pPr algn="just"/>
            <a:r>
              <a:rPr lang="en-IN" b="1" dirty="0"/>
              <a:t>High Impact Aerobics</a:t>
            </a:r>
            <a:r>
              <a:rPr lang="en-IN" dirty="0"/>
              <a:t>: Improve fitness component &amp; skill. </a:t>
            </a:r>
            <a:r>
              <a:rPr lang="en-IN" b="0" i="0" dirty="0">
                <a:solidFill>
                  <a:srgbClr val="222222"/>
                </a:solidFill>
                <a:effectLst/>
              </a:rPr>
              <a:t>both the feet leave the ground, can put stress on your bones and joints</a:t>
            </a:r>
            <a:endParaRPr lang="en-IN" dirty="0"/>
          </a:p>
          <a:p>
            <a:pPr algn="just"/>
            <a:r>
              <a:rPr lang="en-IN" b="1" dirty="0"/>
              <a:t>Others</a:t>
            </a:r>
            <a:r>
              <a:rPr lang="en-IN" dirty="0"/>
              <a:t>: Aqua/water Aerobics, step Aerobics, weight Aerobics, Floor Aerobics.</a:t>
            </a:r>
          </a:p>
        </p:txBody>
      </p:sp>
      <p:sp>
        <p:nvSpPr>
          <p:cNvPr id="4" name="Footer Placeholder 3">
            <a:extLst>
              <a:ext uri="{FF2B5EF4-FFF2-40B4-BE49-F238E27FC236}">
                <a16:creationId xmlns:a16="http://schemas.microsoft.com/office/drawing/2014/main" id="{7C63F6BE-5DAA-4A18-B08D-C770BCD13138}"/>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2295784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C789C-9EFE-4168-89FB-347D43F78EAF}"/>
              </a:ext>
            </a:extLst>
          </p:cNvPr>
          <p:cNvSpPr>
            <a:spLocks noGrp="1"/>
          </p:cNvSpPr>
          <p:nvPr>
            <p:ph type="title"/>
          </p:nvPr>
        </p:nvSpPr>
        <p:spPr/>
        <p:txBody>
          <a:bodyPr>
            <a:normAutofit/>
          </a:bodyPr>
          <a:lstStyle/>
          <a:p>
            <a:r>
              <a:rPr lang="en-IN" sz="3600" b="1" dirty="0">
                <a:latin typeface="+mn-lt"/>
              </a:rPr>
              <a:t>IMAGES OF AEROBIC EXERCISE</a:t>
            </a:r>
          </a:p>
        </p:txBody>
      </p:sp>
      <p:pic>
        <p:nvPicPr>
          <p:cNvPr id="1026" name="Picture 2" descr="Examples of Aerobic Exercises:&#10; ">
            <a:extLst>
              <a:ext uri="{FF2B5EF4-FFF2-40B4-BE49-F238E27FC236}">
                <a16:creationId xmlns:a16="http://schemas.microsoft.com/office/drawing/2014/main" id="{325159B1-C341-49A4-A9F8-17A18121105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2376" y="1882870"/>
            <a:ext cx="10835639" cy="4883689"/>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id="{ECCB8201-7F6D-4372-9354-2F831DB213BD}"/>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617534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CEB82-14D3-4698-9B97-D0352AE79FA1}"/>
              </a:ext>
            </a:extLst>
          </p:cNvPr>
          <p:cNvSpPr>
            <a:spLocks noGrp="1"/>
          </p:cNvSpPr>
          <p:nvPr>
            <p:ph type="title"/>
          </p:nvPr>
        </p:nvSpPr>
        <p:spPr/>
        <p:txBody>
          <a:bodyPr>
            <a:normAutofit/>
          </a:bodyPr>
          <a:lstStyle/>
          <a:p>
            <a:r>
              <a:rPr lang="en-IN" sz="3600" b="1" dirty="0">
                <a:latin typeface="+mn-lt"/>
              </a:rPr>
              <a:t>BENEFIT OF AEROBICS</a:t>
            </a:r>
          </a:p>
        </p:txBody>
      </p:sp>
      <p:sp>
        <p:nvSpPr>
          <p:cNvPr id="3" name="Content Placeholder 2">
            <a:extLst>
              <a:ext uri="{FF2B5EF4-FFF2-40B4-BE49-F238E27FC236}">
                <a16:creationId xmlns:a16="http://schemas.microsoft.com/office/drawing/2014/main" id="{7480FE2E-A7E8-43D4-BEA1-FDB42F1BBC62}"/>
              </a:ext>
            </a:extLst>
          </p:cNvPr>
          <p:cNvSpPr>
            <a:spLocks noGrp="1"/>
          </p:cNvSpPr>
          <p:nvPr>
            <p:ph idx="1"/>
          </p:nvPr>
        </p:nvSpPr>
        <p:spPr/>
        <p:txBody>
          <a:bodyPr>
            <a:normAutofit fontScale="92500"/>
          </a:bodyPr>
          <a:lstStyle/>
          <a:p>
            <a:pPr marL="342900" lvl="0" indent="-342900" algn="just">
              <a:lnSpc>
                <a:spcPct val="150000"/>
              </a:lnSpc>
              <a:spcAft>
                <a:spcPts val="800"/>
              </a:spcAft>
              <a:buSzPts val="1000"/>
              <a:buFont typeface="Symbol" panose="05050102010706020507" pitchFamily="18" charset="2"/>
              <a:buChar char=""/>
              <a:tabLst>
                <a:tab pos="457200" algn="l"/>
              </a:tabLst>
            </a:pPr>
            <a:r>
              <a:rPr lang="en-IN" sz="3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Improves </a:t>
            </a:r>
            <a:r>
              <a:rPr lang="en-IN" sz="3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blood </a:t>
            </a:r>
            <a:r>
              <a:rPr lang="en-IN" sz="3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circulation and helps the body use oxygen better.</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IN" sz="3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Increases energy.</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IN" sz="3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Increases endurance.</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IN" sz="3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Helps reduce the risk of developing heart disease.</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IN" sz="3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Helps reduce the risk of developing other lifestyles </a:t>
            </a:r>
            <a:r>
              <a:rPr lang="en-IN" sz="3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d</a:t>
            </a:r>
            <a:r>
              <a:rPr lang="en-IN" sz="3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iseases.</a:t>
            </a:r>
            <a:endParaRPr lang="en-IN" dirty="0"/>
          </a:p>
        </p:txBody>
      </p:sp>
      <p:sp>
        <p:nvSpPr>
          <p:cNvPr id="4" name="Footer Placeholder 3">
            <a:extLst>
              <a:ext uri="{FF2B5EF4-FFF2-40B4-BE49-F238E27FC236}">
                <a16:creationId xmlns:a16="http://schemas.microsoft.com/office/drawing/2014/main" id="{4FBEB53C-45BC-4072-ACD6-E75E1B7A5E66}"/>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712989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D2E64-B8EC-41ED-AB05-C45C13920F15}"/>
              </a:ext>
            </a:extLst>
          </p:cNvPr>
          <p:cNvSpPr>
            <a:spLocks noGrp="1"/>
          </p:cNvSpPr>
          <p:nvPr>
            <p:ph type="title"/>
          </p:nvPr>
        </p:nvSpPr>
        <p:spPr/>
        <p:txBody>
          <a:bodyPr>
            <a:normAutofit/>
          </a:bodyPr>
          <a:lstStyle/>
          <a:p>
            <a:r>
              <a:rPr lang="en-IN" sz="3600" b="1" dirty="0">
                <a:latin typeface="+mn-lt"/>
              </a:rPr>
              <a:t>BENEFIT OF AEROBICS</a:t>
            </a:r>
            <a:endParaRPr lang="en-IN" sz="3600" dirty="0">
              <a:latin typeface="+mn-lt"/>
            </a:endParaRPr>
          </a:p>
        </p:txBody>
      </p:sp>
      <p:sp>
        <p:nvSpPr>
          <p:cNvPr id="3" name="Content Placeholder 2">
            <a:extLst>
              <a:ext uri="{FF2B5EF4-FFF2-40B4-BE49-F238E27FC236}">
                <a16:creationId xmlns:a16="http://schemas.microsoft.com/office/drawing/2014/main" id="{0C65798D-1038-4E12-9701-51B0459BE52E}"/>
              </a:ext>
            </a:extLst>
          </p:cNvPr>
          <p:cNvSpPr>
            <a:spLocks noGrp="1"/>
          </p:cNvSpPr>
          <p:nvPr>
            <p:ph idx="1"/>
          </p:nvPr>
        </p:nvSpPr>
        <p:spPr/>
        <p:txBody>
          <a:bodyPr>
            <a:normAutofit/>
          </a:bodyPr>
          <a:lstStyle/>
          <a:p>
            <a:pPr marL="342900" lvl="0" indent="-342900" algn="just">
              <a:lnSpc>
                <a:spcPct val="150000"/>
              </a:lnSpc>
              <a:spcAft>
                <a:spcPts val="800"/>
              </a:spcAft>
              <a:buSzPts val="1000"/>
              <a:buFont typeface="Symbol" panose="05050102010706020507" pitchFamily="18" charset="2"/>
              <a:buChar char=""/>
              <a:tabLst>
                <a:tab pos="457200" algn="l"/>
              </a:tabLst>
            </a:pPr>
            <a:r>
              <a:rPr lang="en-IN" dirty="0">
                <a:solidFill>
                  <a:srgbClr val="000000"/>
                </a:solidFill>
                <a:ea typeface="Times New Roman" panose="02020603050405020304" pitchFamily="18" charset="0"/>
                <a:cs typeface="Calibri" panose="020F0502020204030204" pitchFamily="34" charset="0"/>
              </a:rPr>
              <a:t>M</a:t>
            </a:r>
            <a:r>
              <a:rPr lang="en-IN" dirty="0">
                <a:solidFill>
                  <a:srgbClr val="000000"/>
                </a:solidFill>
                <a:effectLst/>
                <a:ea typeface="Times New Roman" panose="02020603050405020304" pitchFamily="18" charset="0"/>
                <a:cs typeface="Calibri" panose="020F0502020204030204" pitchFamily="34" charset="0"/>
              </a:rPr>
              <a:t>aintain a healthy weight.</a:t>
            </a:r>
            <a:endParaRPr lang="en-IN" dirty="0">
              <a:effectLst/>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IN" dirty="0">
                <a:solidFill>
                  <a:srgbClr val="000000"/>
                </a:solidFill>
                <a:effectLst/>
                <a:ea typeface="Times New Roman" panose="02020603050405020304" pitchFamily="18" charset="0"/>
                <a:cs typeface="Calibri" panose="020F0502020204030204" pitchFamily="34" charset="0"/>
              </a:rPr>
              <a:t>Helps reduce stress, tension, anxiety, and depression.</a:t>
            </a:r>
            <a:endParaRPr lang="en-IN" dirty="0">
              <a:effectLst/>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IN" dirty="0">
                <a:solidFill>
                  <a:srgbClr val="000000"/>
                </a:solidFill>
                <a:effectLst/>
                <a:ea typeface="Times New Roman" panose="02020603050405020304" pitchFamily="18" charset="0"/>
                <a:cs typeface="Calibri" panose="020F0502020204030204" pitchFamily="34" charset="0"/>
              </a:rPr>
              <a:t>Improves sleep.</a:t>
            </a:r>
            <a:endParaRPr lang="en-IN" dirty="0">
              <a:effectLst/>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en-IN" dirty="0">
                <a:solidFill>
                  <a:srgbClr val="000000"/>
                </a:solidFill>
                <a:effectLst/>
                <a:ea typeface="Times New Roman" panose="02020603050405020304" pitchFamily="18" charset="0"/>
                <a:cs typeface="Calibri" panose="020F0502020204030204" pitchFamily="34" charset="0"/>
              </a:rPr>
              <a:t>Activates immune system.</a:t>
            </a:r>
          </a:p>
          <a:p>
            <a:pPr marL="342900" indent="-342900" algn="just">
              <a:lnSpc>
                <a:spcPct val="150000"/>
              </a:lnSpc>
              <a:spcAft>
                <a:spcPts val="800"/>
              </a:spcAft>
              <a:buSzPts val="1000"/>
              <a:buFont typeface="Symbol" panose="05050102010706020507" pitchFamily="18" charset="2"/>
              <a:buChar char=""/>
              <a:tabLst>
                <a:tab pos="457200" algn="l"/>
              </a:tabLst>
            </a:pPr>
            <a:r>
              <a:rPr lang="en-IN" dirty="0">
                <a:solidFill>
                  <a:srgbClr val="333333"/>
                </a:solidFill>
                <a:effectLst/>
                <a:ea typeface="Times New Roman" panose="02020603050405020304" pitchFamily="18" charset="0"/>
                <a:cs typeface="Times New Roman" panose="02020603050405020304" pitchFamily="18" charset="0"/>
              </a:rPr>
              <a:t>Builds the muscular strength and makes your body more flexible.</a:t>
            </a:r>
            <a:endParaRPr lang="en-IN" dirty="0">
              <a:effectLst/>
              <a:ea typeface="Calibri" panose="020F0502020204030204" pitchFamily="34" charset="0"/>
              <a:cs typeface="Times New Roman" panose="02020603050405020304" pitchFamily="18" charset="0"/>
            </a:endParaRPr>
          </a:p>
          <a:p>
            <a:pPr marL="0" lvl="0" indent="0" algn="just">
              <a:lnSpc>
                <a:spcPct val="150000"/>
              </a:lnSpc>
              <a:spcAft>
                <a:spcPts val="800"/>
              </a:spcAft>
              <a:buSzPts val="1000"/>
              <a:buNone/>
              <a:tabLst>
                <a:tab pos="457200" algn="l"/>
              </a:tabLs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3DBB3DFC-1C1D-4D36-A0D0-6D28C2CA8AD3}"/>
              </a:ext>
            </a:extLst>
          </p:cNvPr>
          <p:cNvSpPr>
            <a:spLocks noGrp="1"/>
          </p:cNvSpPr>
          <p:nvPr>
            <p:ph type="ftr" sz="quarter" idx="11"/>
          </p:nvPr>
        </p:nvSpPr>
        <p:spPr/>
        <p:txBody>
          <a:bodyPr/>
          <a:lstStyle/>
          <a:p>
            <a:r>
              <a:rPr lang="en-IN"/>
              <a:t>Dr.Amita Handa</a:t>
            </a:r>
          </a:p>
        </p:txBody>
      </p:sp>
    </p:spTree>
    <p:extLst>
      <p:ext uri="{BB962C8B-B14F-4D97-AF65-F5344CB8AC3E}">
        <p14:creationId xmlns:p14="http://schemas.microsoft.com/office/powerpoint/2010/main" val="3968786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55134-BB4B-4497-B261-427B3934D123}"/>
              </a:ext>
            </a:extLst>
          </p:cNvPr>
          <p:cNvSpPr>
            <a:spLocks noGrp="1"/>
          </p:cNvSpPr>
          <p:nvPr>
            <p:ph type="title"/>
          </p:nvPr>
        </p:nvSpPr>
        <p:spPr/>
        <p:txBody>
          <a:bodyPr>
            <a:normAutofit/>
          </a:bodyPr>
          <a:lstStyle/>
          <a:p>
            <a:r>
              <a:rPr lang="en-IN" sz="3600" b="1" dirty="0">
                <a:latin typeface="+mn-lt"/>
              </a:rPr>
              <a:t>EVOLUTION OF AEROBICS</a:t>
            </a:r>
          </a:p>
        </p:txBody>
      </p:sp>
      <p:sp>
        <p:nvSpPr>
          <p:cNvPr id="3" name="Content Placeholder 2">
            <a:extLst>
              <a:ext uri="{FF2B5EF4-FFF2-40B4-BE49-F238E27FC236}">
                <a16:creationId xmlns:a16="http://schemas.microsoft.com/office/drawing/2014/main" id="{03EAC97A-0788-4364-8A97-4F667AB3D9B5}"/>
              </a:ext>
            </a:extLst>
          </p:cNvPr>
          <p:cNvSpPr>
            <a:spLocks noGrp="1"/>
          </p:cNvSpPr>
          <p:nvPr>
            <p:ph idx="1"/>
          </p:nvPr>
        </p:nvSpPr>
        <p:spPr/>
        <p:txBody>
          <a:bodyPr>
            <a:normAutofit/>
          </a:bodyPr>
          <a:lstStyle/>
          <a:p>
            <a:pPr algn="just"/>
            <a:r>
              <a:rPr lang="en-IN" b="0" i="0" dirty="0" err="1">
                <a:effectLst/>
              </a:rPr>
              <a:t>Dr.</a:t>
            </a:r>
            <a:r>
              <a:rPr lang="en-IN" b="0" i="0" dirty="0">
                <a:effectLst/>
              </a:rPr>
              <a:t> Kenneth H. Cooper( 1968), published his book ‘Aerobics’ in USA.</a:t>
            </a:r>
          </a:p>
        </p:txBody>
      </p:sp>
      <p:pic>
        <p:nvPicPr>
          <p:cNvPr id="4" name="Picture 2" descr="Dr. Kenneth H. Cooper">
            <a:extLst>
              <a:ext uri="{FF2B5EF4-FFF2-40B4-BE49-F238E27FC236}">
                <a16:creationId xmlns:a16="http://schemas.microsoft.com/office/drawing/2014/main" id="{2B0FDD0F-DD58-4B57-A3A9-7AD91756F9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0950" y="2691564"/>
            <a:ext cx="3486150" cy="3342526"/>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a:extLst>
              <a:ext uri="{FF2B5EF4-FFF2-40B4-BE49-F238E27FC236}">
                <a16:creationId xmlns:a16="http://schemas.microsoft.com/office/drawing/2014/main" id="{6BBBB7CA-5D8B-4767-8926-5A4146FF74F4}"/>
              </a:ext>
            </a:extLst>
          </p:cNvPr>
          <p:cNvSpPr>
            <a:spLocks noGrp="1"/>
          </p:cNvSpPr>
          <p:nvPr>
            <p:ph type="ftr" sz="quarter" idx="11"/>
          </p:nvPr>
        </p:nvSpPr>
        <p:spPr/>
        <p:txBody>
          <a:bodyPr/>
          <a:lstStyle/>
          <a:p>
            <a:r>
              <a:rPr lang="en-IN"/>
              <a:t>Dr.Amita Handa</a:t>
            </a:r>
          </a:p>
        </p:txBody>
      </p:sp>
      <p:pic>
        <p:nvPicPr>
          <p:cNvPr id="4098" name="Picture 2" descr="Cooper Aerobics - Dr. Kenneth H. Cooper revolutionized the ...">
            <a:extLst>
              <a:ext uri="{FF2B5EF4-FFF2-40B4-BE49-F238E27FC236}">
                <a16:creationId xmlns:a16="http://schemas.microsoft.com/office/drawing/2014/main" id="{44785EA3-3AC3-40B7-AE00-26F954DA0A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18250" y="2691564"/>
            <a:ext cx="2965449" cy="3342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7451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759</TotalTime>
  <Words>1858</Words>
  <Application>Microsoft Office PowerPoint</Application>
  <PresentationFormat>Widescreen</PresentationFormat>
  <Paragraphs>223</Paragraphs>
  <Slides>29</Slides>
  <Notes>13</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29</vt:i4>
      </vt:variant>
    </vt:vector>
  </HeadingPairs>
  <TitlesOfParts>
    <vt:vector size="46" baseType="lpstr">
      <vt:lpstr>arial</vt:lpstr>
      <vt:lpstr>arial</vt:lpstr>
      <vt:lpstr>Calibri</vt:lpstr>
      <vt:lpstr>Calibri Light</vt:lpstr>
      <vt:lpstr>Courier New</vt:lpstr>
      <vt:lpstr>Droid Serif</vt:lpstr>
      <vt:lpstr>Helvetica Neue</vt:lpstr>
      <vt:lpstr>Lato</vt:lpstr>
      <vt:lpstr>Linux Libertine</vt:lpstr>
      <vt:lpstr>Muli</vt:lpstr>
      <vt:lpstr>PeriodicoText-Rg</vt:lpstr>
      <vt:lpstr>ProximaNovaRegular</vt:lpstr>
      <vt:lpstr>Roboto</vt:lpstr>
      <vt:lpstr>Symbol</vt:lpstr>
      <vt:lpstr>Ubuntu</vt:lpstr>
      <vt:lpstr>Verdana</vt:lpstr>
      <vt:lpstr>Office Theme</vt:lpstr>
      <vt:lpstr>AEROBICS TRAINING</vt:lpstr>
      <vt:lpstr>UNIT 1: INTRODUCTION</vt:lpstr>
      <vt:lpstr>AEROBICS: INTRODUCTION</vt:lpstr>
      <vt:lpstr>DEFINITION OF AEROBICS</vt:lpstr>
      <vt:lpstr>KIND OF AEROBICS</vt:lpstr>
      <vt:lpstr>IMAGES OF AEROBIC EXERCISE</vt:lpstr>
      <vt:lpstr>BENEFIT OF AEROBICS</vt:lpstr>
      <vt:lpstr>BENEFIT OF AEROBICS</vt:lpstr>
      <vt:lpstr>EVOLUTION OF AEROBICS</vt:lpstr>
      <vt:lpstr>EVOLUTION OF AEROBICS</vt:lpstr>
      <vt:lpstr>EVOLUTION OF AEROBICS</vt:lpstr>
      <vt:lpstr>EVOLUTION OF AEROBICS</vt:lpstr>
      <vt:lpstr>EVOLUTION OF AEROBICS</vt:lpstr>
      <vt:lpstr>EVOLUTION OF AEROBICS</vt:lpstr>
      <vt:lpstr>EVOLUTION OF AEROBICS: IMAGES</vt:lpstr>
      <vt:lpstr>EVOLUTION OF AEROBICS: IMAGES</vt:lpstr>
      <vt:lpstr>EVOLUTION OF AEROBICS: IMAGES</vt:lpstr>
      <vt:lpstr>EVOLUTION OF AEROBICS</vt:lpstr>
      <vt:lpstr>EVOLUTION OF AEROBICS</vt:lpstr>
      <vt:lpstr>Training  in Aerobics</vt:lpstr>
      <vt:lpstr>INDIVIDUALIZED TRAINING IN AEROBICS </vt:lpstr>
      <vt:lpstr>INDIVIDUALIZED TRAINING IN AEROBICS</vt:lpstr>
      <vt:lpstr>INDIVIDUALIZED TRAINING IN AEROBICS</vt:lpstr>
      <vt:lpstr>INDIVIDUALIZED TRAINING IMAGES</vt:lpstr>
      <vt:lpstr>GROUP TRAINING IN AEROBICS</vt:lpstr>
      <vt:lpstr>GROUP TRAINING IN AEROBICS</vt:lpstr>
      <vt:lpstr>GROUP TRAINING IN AEROBICS</vt:lpstr>
      <vt:lpstr>GROUP TRAINING IMAGES</vt:lpstr>
      <vt:lpstr>AEROBICS TRAINING: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AEROBICS TRAINING</dc:title>
  <dc:creator>Rajeev</dc:creator>
  <cp:lastModifiedBy> </cp:lastModifiedBy>
  <cp:revision>86</cp:revision>
  <dcterms:created xsi:type="dcterms:W3CDTF">2020-08-10T09:35:07Z</dcterms:created>
  <dcterms:modified xsi:type="dcterms:W3CDTF">2020-08-19T07:00:03Z</dcterms:modified>
</cp:coreProperties>
</file>