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32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6BE5F-2DE5-4477-9A4D-D62264DD714E}"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AA9EB057-2AA2-4165-A846-B2B42567FC87}">
      <dgm:prSet phldrT="[Text]" custT="1"/>
      <dgm:spPr/>
      <dgm:t>
        <a:bodyPr/>
        <a:lstStyle/>
        <a:p>
          <a:r>
            <a:rPr lang="en-US" sz="2400" b="1" dirty="0" smtClean="0"/>
            <a:t>RAMAJINGA RAJU</a:t>
          </a:r>
          <a:endParaRPr lang="en-US" sz="1500" b="1" dirty="0"/>
        </a:p>
      </dgm:t>
    </dgm:pt>
    <dgm:pt modelId="{6B045A77-F5A1-435C-A2F5-24C672FA2034}" type="parTrans" cxnId="{27C74F93-1CCB-49AD-BACB-EF0F123C78F5}">
      <dgm:prSet/>
      <dgm:spPr/>
      <dgm:t>
        <a:bodyPr/>
        <a:lstStyle/>
        <a:p>
          <a:endParaRPr lang="en-US"/>
        </a:p>
      </dgm:t>
    </dgm:pt>
    <dgm:pt modelId="{489853F8-41C0-4AB2-841E-4C29AEEC866B}" type="sibTrans" cxnId="{27C74F93-1CCB-49AD-BACB-EF0F123C78F5}">
      <dgm:prSet/>
      <dgm:spPr/>
      <dgm:t>
        <a:bodyPr/>
        <a:lstStyle/>
        <a:p>
          <a:endParaRPr lang="en-US"/>
        </a:p>
      </dgm:t>
    </dgm:pt>
    <dgm:pt modelId="{13A6B0C2-51BD-4709-808A-861DA148ED9E}">
      <dgm:prSet phldrT="[Text]" custT="1"/>
      <dgm:spPr/>
      <dgm:t>
        <a:bodyPr/>
        <a:lstStyle/>
        <a:p>
          <a:r>
            <a:rPr lang="en-US" sz="2400" dirty="0" smtClean="0"/>
            <a:t>B RAMA RAJA</a:t>
          </a:r>
          <a:endParaRPr lang="en-US" sz="2400" dirty="0"/>
        </a:p>
      </dgm:t>
    </dgm:pt>
    <dgm:pt modelId="{40E2F697-D953-47D9-976D-EADED5288D26}" type="parTrans" cxnId="{7A970D39-04DE-4FCD-81E4-BB8F62A9BF0F}">
      <dgm:prSet/>
      <dgm:spPr/>
      <dgm:t>
        <a:bodyPr/>
        <a:lstStyle/>
        <a:p>
          <a:endParaRPr lang="en-US"/>
        </a:p>
      </dgm:t>
    </dgm:pt>
    <dgm:pt modelId="{BE163E1D-F58F-4B10-9CC2-DDAE904079CE}" type="sibTrans" cxnId="{7A970D39-04DE-4FCD-81E4-BB8F62A9BF0F}">
      <dgm:prSet/>
      <dgm:spPr/>
      <dgm:t>
        <a:bodyPr/>
        <a:lstStyle/>
        <a:p>
          <a:endParaRPr lang="en-US"/>
        </a:p>
      </dgm:t>
    </dgm:pt>
    <dgm:pt modelId="{463BF576-D908-4A70-A8E3-7786988D7981}">
      <dgm:prSet/>
      <dgm:spPr/>
      <dgm:t>
        <a:bodyPr/>
        <a:lstStyle/>
        <a:p>
          <a:r>
            <a:rPr lang="en-US" dirty="0" smtClean="0"/>
            <a:t>Satyam former chairman</a:t>
          </a:r>
          <a:endParaRPr lang="en-US" dirty="0"/>
        </a:p>
      </dgm:t>
    </dgm:pt>
    <dgm:pt modelId="{0BF666FD-D200-4679-9A63-2C53C0DAAD42}" type="parTrans" cxnId="{5E4B2CDA-7E76-4008-BA22-025AA7467AA4}">
      <dgm:prSet/>
      <dgm:spPr/>
      <dgm:t>
        <a:bodyPr/>
        <a:lstStyle/>
        <a:p>
          <a:endParaRPr lang="en-US"/>
        </a:p>
      </dgm:t>
    </dgm:pt>
    <dgm:pt modelId="{8CA9BF25-F6F0-4994-BBDB-A6ED93E1D912}" type="sibTrans" cxnId="{5E4B2CDA-7E76-4008-BA22-025AA7467AA4}">
      <dgm:prSet/>
      <dgm:spPr/>
      <dgm:t>
        <a:bodyPr/>
        <a:lstStyle/>
        <a:p>
          <a:endParaRPr lang="en-US"/>
        </a:p>
      </dgm:t>
    </dgm:pt>
    <dgm:pt modelId="{6DA07598-154D-4118-B2FC-47A631AAAD07}">
      <dgm:prSet/>
      <dgm:spPr/>
      <dgm:t>
        <a:bodyPr/>
        <a:lstStyle/>
        <a:p>
          <a:r>
            <a:rPr lang="en-US" smtClean="0"/>
            <a:t>Brother of Ramalinga Raju</a:t>
          </a:r>
          <a:endParaRPr lang="en-US"/>
        </a:p>
      </dgm:t>
    </dgm:pt>
    <dgm:pt modelId="{037194B5-DB5D-4669-BFC7-6B047EF5EAA9}" type="parTrans" cxnId="{A277E0CC-D418-43F2-BE91-838431502BA4}">
      <dgm:prSet/>
      <dgm:spPr/>
      <dgm:t>
        <a:bodyPr/>
        <a:lstStyle/>
        <a:p>
          <a:endParaRPr lang="en-US"/>
        </a:p>
      </dgm:t>
    </dgm:pt>
    <dgm:pt modelId="{A4897386-8496-4B1A-8DDF-74B34AD1AEC7}" type="sibTrans" cxnId="{A277E0CC-D418-43F2-BE91-838431502BA4}">
      <dgm:prSet/>
      <dgm:spPr/>
      <dgm:t>
        <a:bodyPr/>
        <a:lstStyle/>
        <a:p>
          <a:endParaRPr lang="en-US"/>
        </a:p>
      </dgm:t>
    </dgm:pt>
    <dgm:pt modelId="{7053EF58-FB99-45BF-81A8-278BC6F45172}">
      <dgm:prSet/>
      <dgm:spPr/>
      <dgm:t>
        <a:bodyPr/>
        <a:lstStyle/>
        <a:p>
          <a:r>
            <a:rPr lang="en-US" smtClean="0"/>
            <a:t>Former Managing Director</a:t>
          </a:r>
          <a:endParaRPr lang="en-US"/>
        </a:p>
      </dgm:t>
    </dgm:pt>
    <dgm:pt modelId="{05A3F57A-2FA3-43A0-9CF7-3694CC9FA1C6}" type="parTrans" cxnId="{B6301DF5-42AF-4EC3-B080-9EFAC02AE629}">
      <dgm:prSet/>
      <dgm:spPr/>
      <dgm:t>
        <a:bodyPr/>
        <a:lstStyle/>
        <a:p>
          <a:endParaRPr lang="en-US"/>
        </a:p>
      </dgm:t>
    </dgm:pt>
    <dgm:pt modelId="{592613AA-CBBD-411D-94BF-80B954F4C7DC}" type="sibTrans" cxnId="{B6301DF5-42AF-4EC3-B080-9EFAC02AE629}">
      <dgm:prSet/>
      <dgm:spPr/>
      <dgm:t>
        <a:bodyPr/>
        <a:lstStyle/>
        <a:p>
          <a:endParaRPr lang="en-US"/>
        </a:p>
      </dgm:t>
    </dgm:pt>
    <dgm:pt modelId="{E681A2B4-E368-46E2-AD00-7B6A31C54604}">
      <dgm:prSet/>
      <dgm:spPr/>
      <dgm:t>
        <a:bodyPr/>
        <a:lstStyle/>
        <a:p>
          <a:r>
            <a:rPr lang="en-US" dirty="0" smtClean="0"/>
            <a:t>Price Waterhouse Auditor</a:t>
          </a:r>
          <a:endParaRPr lang="en-US" dirty="0"/>
        </a:p>
      </dgm:t>
    </dgm:pt>
    <dgm:pt modelId="{0288F990-1F32-4B58-B48B-F2C95FB394EE}" type="parTrans" cxnId="{B88102B5-0165-47FF-A7E7-462E144F80DB}">
      <dgm:prSet/>
      <dgm:spPr/>
      <dgm:t>
        <a:bodyPr/>
        <a:lstStyle/>
        <a:p>
          <a:endParaRPr lang="en-US"/>
        </a:p>
      </dgm:t>
    </dgm:pt>
    <dgm:pt modelId="{26857C9E-7FB0-4EC6-AFB9-54359887B7EE}" type="sibTrans" cxnId="{B88102B5-0165-47FF-A7E7-462E144F80DB}">
      <dgm:prSet/>
      <dgm:spPr/>
      <dgm:t>
        <a:bodyPr/>
        <a:lstStyle/>
        <a:p>
          <a:endParaRPr lang="en-US"/>
        </a:p>
      </dgm:t>
    </dgm:pt>
    <dgm:pt modelId="{9EE01DFC-3D9D-45CF-AD94-7D11A4A0AEDE}">
      <dgm:prSet custT="1"/>
      <dgm:spPr/>
      <dgm:t>
        <a:bodyPr/>
        <a:lstStyle/>
        <a:p>
          <a:r>
            <a:rPr lang="en-US" sz="2400" dirty="0" smtClean="0"/>
            <a:t>TALLURI SRINIVAS</a:t>
          </a:r>
          <a:endParaRPr lang="en-US" sz="2400" dirty="0"/>
        </a:p>
      </dgm:t>
    </dgm:pt>
    <dgm:pt modelId="{905608B1-1739-4036-A650-BC4C39FD866B}" type="parTrans" cxnId="{83350D91-087B-445A-B9F6-F7A136802EF2}">
      <dgm:prSet/>
      <dgm:spPr/>
      <dgm:t>
        <a:bodyPr/>
        <a:lstStyle/>
        <a:p>
          <a:endParaRPr lang="en-US"/>
        </a:p>
      </dgm:t>
    </dgm:pt>
    <dgm:pt modelId="{83266748-2FD5-481B-A074-E8EA8E047C69}" type="sibTrans" cxnId="{83350D91-087B-445A-B9F6-F7A136802EF2}">
      <dgm:prSet/>
      <dgm:spPr/>
      <dgm:t>
        <a:bodyPr/>
        <a:lstStyle/>
        <a:p>
          <a:endParaRPr lang="en-US"/>
        </a:p>
      </dgm:t>
    </dgm:pt>
    <dgm:pt modelId="{C846C2D7-2895-407C-AEF2-3EFEF84813CC}">
      <dgm:prSet/>
      <dgm:spPr/>
      <dgm:t>
        <a:bodyPr/>
        <a:lstStyle/>
        <a:p>
          <a:r>
            <a:rPr lang="en-US" dirty="0" smtClean="0"/>
            <a:t>Price Waterhouse Auditor</a:t>
          </a:r>
          <a:endParaRPr lang="en-US" dirty="0"/>
        </a:p>
      </dgm:t>
    </dgm:pt>
    <dgm:pt modelId="{6F6F0DC1-C3F9-43C6-977C-5F2AC39605D9}" type="parTrans" cxnId="{D478405E-CDCE-4191-9F0E-E01D131AE140}">
      <dgm:prSet/>
      <dgm:spPr/>
      <dgm:t>
        <a:bodyPr/>
        <a:lstStyle/>
        <a:p>
          <a:endParaRPr lang="en-US"/>
        </a:p>
      </dgm:t>
    </dgm:pt>
    <dgm:pt modelId="{E1B6B134-6DAB-4B76-B9F6-9B94D6836186}" type="sibTrans" cxnId="{D478405E-CDCE-4191-9F0E-E01D131AE140}">
      <dgm:prSet/>
      <dgm:spPr/>
      <dgm:t>
        <a:bodyPr/>
        <a:lstStyle/>
        <a:p>
          <a:endParaRPr lang="en-US"/>
        </a:p>
      </dgm:t>
    </dgm:pt>
    <dgm:pt modelId="{7C798FD4-C157-4AE9-BD0C-DB1E2250BFFB}">
      <dgm:prSet custT="1"/>
      <dgm:spPr/>
      <dgm:t>
        <a:bodyPr/>
        <a:lstStyle/>
        <a:p>
          <a:r>
            <a:rPr lang="en-US" sz="2400" dirty="0" smtClean="0"/>
            <a:t>S GOPALKRISHNA</a:t>
          </a:r>
        </a:p>
      </dgm:t>
    </dgm:pt>
    <dgm:pt modelId="{965137EF-DDCB-41CE-86B9-9B47291B3D11}" type="sibTrans" cxnId="{CE0AB978-15C7-4504-B127-09A709DD4F04}">
      <dgm:prSet/>
      <dgm:spPr/>
      <dgm:t>
        <a:bodyPr/>
        <a:lstStyle/>
        <a:p>
          <a:endParaRPr lang="en-US"/>
        </a:p>
      </dgm:t>
    </dgm:pt>
    <dgm:pt modelId="{6B3B6878-133B-4D4F-BE80-497CA81D905A}" type="parTrans" cxnId="{CE0AB978-15C7-4504-B127-09A709DD4F04}">
      <dgm:prSet/>
      <dgm:spPr/>
      <dgm:t>
        <a:bodyPr/>
        <a:lstStyle/>
        <a:p>
          <a:endParaRPr lang="en-US"/>
        </a:p>
      </dgm:t>
    </dgm:pt>
    <dgm:pt modelId="{4B5F29AC-1E5D-457C-BF66-2BB2CF45522D}">
      <dgm:prSet/>
      <dgm:spPr/>
      <dgm:t>
        <a:bodyPr/>
        <a:lstStyle/>
        <a:p>
          <a:r>
            <a:rPr lang="en-US" smtClean="0"/>
            <a:t>Ex-Chief financial officer</a:t>
          </a:r>
          <a:endParaRPr lang="en-US" dirty="0"/>
        </a:p>
      </dgm:t>
    </dgm:pt>
    <dgm:pt modelId="{186920D1-6C7A-4D34-B520-C6B5F19788FF}" type="sibTrans" cxnId="{788349F3-8392-4243-9FCC-6E6440DDE83A}">
      <dgm:prSet/>
      <dgm:spPr/>
      <dgm:t>
        <a:bodyPr/>
        <a:lstStyle/>
        <a:p>
          <a:endParaRPr lang="en-US"/>
        </a:p>
      </dgm:t>
    </dgm:pt>
    <dgm:pt modelId="{BFD441CE-37CF-46FC-B35C-E483CE92AF4F}" type="parTrans" cxnId="{788349F3-8392-4243-9FCC-6E6440DDE83A}">
      <dgm:prSet/>
      <dgm:spPr/>
      <dgm:t>
        <a:bodyPr/>
        <a:lstStyle/>
        <a:p>
          <a:endParaRPr lang="en-US"/>
        </a:p>
      </dgm:t>
    </dgm:pt>
    <dgm:pt modelId="{8915580F-B429-4713-B79A-32781241DE24}">
      <dgm:prSet custT="1"/>
      <dgm:spPr/>
      <dgm:t>
        <a:bodyPr/>
        <a:lstStyle/>
        <a:p>
          <a:r>
            <a:rPr lang="en-US" sz="2400" dirty="0" smtClean="0"/>
            <a:t>V SRINIVAS</a:t>
          </a:r>
          <a:endParaRPr lang="en-US" sz="2400" dirty="0"/>
        </a:p>
      </dgm:t>
    </dgm:pt>
    <dgm:pt modelId="{F4ABE79A-E6BA-4F5B-8F22-D1FF97F87675}" type="sibTrans" cxnId="{273CD0CA-86C2-4059-8C1C-5965C67239FC}">
      <dgm:prSet/>
      <dgm:spPr/>
      <dgm:t>
        <a:bodyPr/>
        <a:lstStyle/>
        <a:p>
          <a:endParaRPr lang="en-US"/>
        </a:p>
      </dgm:t>
    </dgm:pt>
    <dgm:pt modelId="{644603E2-6E60-494A-9A59-5F5D89EE0A7B}" type="parTrans" cxnId="{273CD0CA-86C2-4059-8C1C-5965C67239FC}">
      <dgm:prSet/>
      <dgm:spPr/>
      <dgm:t>
        <a:bodyPr/>
        <a:lstStyle/>
        <a:p>
          <a:endParaRPr lang="en-US"/>
        </a:p>
      </dgm:t>
    </dgm:pt>
    <dgm:pt modelId="{DC69DC21-F751-4997-B78C-34FE405F3218}" type="pres">
      <dgm:prSet presAssocID="{CCC6BE5F-2DE5-4477-9A4D-D62264DD714E}" presName="linear" presStyleCnt="0">
        <dgm:presLayoutVars>
          <dgm:dir/>
          <dgm:animLvl val="lvl"/>
          <dgm:resizeHandles val="exact"/>
        </dgm:presLayoutVars>
      </dgm:prSet>
      <dgm:spPr/>
      <dgm:t>
        <a:bodyPr/>
        <a:lstStyle/>
        <a:p>
          <a:endParaRPr lang="en-IN"/>
        </a:p>
      </dgm:t>
    </dgm:pt>
    <dgm:pt modelId="{CFBEE306-CC3D-4234-B9C0-072BF55DE2ED}" type="pres">
      <dgm:prSet presAssocID="{AA9EB057-2AA2-4165-A846-B2B42567FC87}" presName="parentLin" presStyleCnt="0"/>
      <dgm:spPr/>
    </dgm:pt>
    <dgm:pt modelId="{7B608FD7-6C67-4833-A071-1EA6DED478EB}" type="pres">
      <dgm:prSet presAssocID="{AA9EB057-2AA2-4165-A846-B2B42567FC87}" presName="parentLeftMargin" presStyleLbl="node1" presStyleIdx="0" presStyleCnt="5"/>
      <dgm:spPr/>
      <dgm:t>
        <a:bodyPr/>
        <a:lstStyle/>
        <a:p>
          <a:endParaRPr lang="en-IN"/>
        </a:p>
      </dgm:t>
    </dgm:pt>
    <dgm:pt modelId="{1E6D3B3A-C6A4-47DA-9FAF-8AE39B89950C}" type="pres">
      <dgm:prSet presAssocID="{AA9EB057-2AA2-4165-A846-B2B42567FC87}" presName="parentText" presStyleLbl="node1" presStyleIdx="0" presStyleCnt="5">
        <dgm:presLayoutVars>
          <dgm:chMax val="0"/>
          <dgm:bulletEnabled val="1"/>
        </dgm:presLayoutVars>
      </dgm:prSet>
      <dgm:spPr/>
      <dgm:t>
        <a:bodyPr/>
        <a:lstStyle/>
        <a:p>
          <a:endParaRPr lang="en-US"/>
        </a:p>
      </dgm:t>
    </dgm:pt>
    <dgm:pt modelId="{195F2EEE-A786-4292-9E67-0B7AFEB0AC86}" type="pres">
      <dgm:prSet presAssocID="{AA9EB057-2AA2-4165-A846-B2B42567FC87}" presName="negativeSpace" presStyleCnt="0"/>
      <dgm:spPr/>
    </dgm:pt>
    <dgm:pt modelId="{F620D2F0-A759-4AC9-B352-8C5C4F5DC7C0}" type="pres">
      <dgm:prSet presAssocID="{AA9EB057-2AA2-4165-A846-B2B42567FC87}" presName="childText" presStyleLbl="conFgAcc1" presStyleIdx="0" presStyleCnt="5">
        <dgm:presLayoutVars>
          <dgm:bulletEnabled val="1"/>
        </dgm:presLayoutVars>
      </dgm:prSet>
      <dgm:spPr/>
      <dgm:t>
        <a:bodyPr/>
        <a:lstStyle/>
        <a:p>
          <a:endParaRPr lang="en-IN"/>
        </a:p>
      </dgm:t>
    </dgm:pt>
    <dgm:pt modelId="{02D88BAA-0AF4-49F4-AD4B-68E6A6580240}" type="pres">
      <dgm:prSet presAssocID="{489853F8-41C0-4AB2-841E-4C29AEEC866B}" presName="spaceBetweenRectangles" presStyleCnt="0"/>
      <dgm:spPr/>
    </dgm:pt>
    <dgm:pt modelId="{5AC5F949-0575-4778-A105-20EAACAD59D9}" type="pres">
      <dgm:prSet presAssocID="{13A6B0C2-51BD-4709-808A-861DA148ED9E}" presName="parentLin" presStyleCnt="0"/>
      <dgm:spPr/>
    </dgm:pt>
    <dgm:pt modelId="{C432168F-6A56-4620-AC7F-09373211BA90}" type="pres">
      <dgm:prSet presAssocID="{13A6B0C2-51BD-4709-808A-861DA148ED9E}" presName="parentLeftMargin" presStyleLbl="node1" presStyleIdx="0" presStyleCnt="5"/>
      <dgm:spPr/>
      <dgm:t>
        <a:bodyPr/>
        <a:lstStyle/>
        <a:p>
          <a:endParaRPr lang="en-IN"/>
        </a:p>
      </dgm:t>
    </dgm:pt>
    <dgm:pt modelId="{35A9B20F-D087-46C3-977A-2D8C25A026DE}" type="pres">
      <dgm:prSet presAssocID="{13A6B0C2-51BD-4709-808A-861DA148ED9E}" presName="parentText" presStyleLbl="node1" presStyleIdx="1" presStyleCnt="5">
        <dgm:presLayoutVars>
          <dgm:chMax val="0"/>
          <dgm:bulletEnabled val="1"/>
        </dgm:presLayoutVars>
      </dgm:prSet>
      <dgm:spPr/>
      <dgm:t>
        <a:bodyPr/>
        <a:lstStyle/>
        <a:p>
          <a:endParaRPr lang="en-US"/>
        </a:p>
      </dgm:t>
    </dgm:pt>
    <dgm:pt modelId="{4E9C5071-1116-4A99-8DD4-A8EE644CBCD1}" type="pres">
      <dgm:prSet presAssocID="{13A6B0C2-51BD-4709-808A-861DA148ED9E}" presName="negativeSpace" presStyleCnt="0"/>
      <dgm:spPr/>
    </dgm:pt>
    <dgm:pt modelId="{E94FC50A-2AC2-453B-8869-0EE718329DA9}" type="pres">
      <dgm:prSet presAssocID="{13A6B0C2-51BD-4709-808A-861DA148ED9E}" presName="childText" presStyleLbl="conFgAcc1" presStyleIdx="1" presStyleCnt="5">
        <dgm:presLayoutVars>
          <dgm:bulletEnabled val="1"/>
        </dgm:presLayoutVars>
      </dgm:prSet>
      <dgm:spPr/>
      <dgm:t>
        <a:bodyPr/>
        <a:lstStyle/>
        <a:p>
          <a:endParaRPr lang="en-IN"/>
        </a:p>
      </dgm:t>
    </dgm:pt>
    <dgm:pt modelId="{6868F66A-77A8-497C-B2B9-BF33B4AD114A}" type="pres">
      <dgm:prSet presAssocID="{BE163E1D-F58F-4B10-9CC2-DDAE904079CE}" presName="spaceBetweenRectangles" presStyleCnt="0"/>
      <dgm:spPr/>
    </dgm:pt>
    <dgm:pt modelId="{BD4A0075-9AFA-440C-AA4D-6F7019CAA3A5}" type="pres">
      <dgm:prSet presAssocID="{8915580F-B429-4713-B79A-32781241DE24}" presName="parentLin" presStyleCnt="0"/>
      <dgm:spPr/>
    </dgm:pt>
    <dgm:pt modelId="{308CD53B-D9B1-4DE4-8743-7737641647C4}" type="pres">
      <dgm:prSet presAssocID="{8915580F-B429-4713-B79A-32781241DE24}" presName="parentLeftMargin" presStyleLbl="node1" presStyleIdx="1" presStyleCnt="5"/>
      <dgm:spPr/>
      <dgm:t>
        <a:bodyPr/>
        <a:lstStyle/>
        <a:p>
          <a:endParaRPr lang="en-IN"/>
        </a:p>
      </dgm:t>
    </dgm:pt>
    <dgm:pt modelId="{6A165A02-9F9B-4C92-ABB4-5C0D2C510BDB}" type="pres">
      <dgm:prSet presAssocID="{8915580F-B429-4713-B79A-32781241DE24}" presName="parentText" presStyleLbl="node1" presStyleIdx="2" presStyleCnt="5">
        <dgm:presLayoutVars>
          <dgm:chMax val="0"/>
          <dgm:bulletEnabled val="1"/>
        </dgm:presLayoutVars>
      </dgm:prSet>
      <dgm:spPr/>
      <dgm:t>
        <a:bodyPr/>
        <a:lstStyle/>
        <a:p>
          <a:endParaRPr lang="en-US"/>
        </a:p>
      </dgm:t>
    </dgm:pt>
    <dgm:pt modelId="{8E4412C4-C45D-4495-ACD7-BED6297FE1B6}" type="pres">
      <dgm:prSet presAssocID="{8915580F-B429-4713-B79A-32781241DE24}" presName="negativeSpace" presStyleCnt="0"/>
      <dgm:spPr/>
    </dgm:pt>
    <dgm:pt modelId="{77FBFA46-1111-437B-84E9-6AE982DAEE20}" type="pres">
      <dgm:prSet presAssocID="{8915580F-B429-4713-B79A-32781241DE24}" presName="childText" presStyleLbl="conFgAcc1" presStyleIdx="2" presStyleCnt="5">
        <dgm:presLayoutVars>
          <dgm:bulletEnabled val="1"/>
        </dgm:presLayoutVars>
      </dgm:prSet>
      <dgm:spPr/>
      <dgm:t>
        <a:bodyPr/>
        <a:lstStyle/>
        <a:p>
          <a:endParaRPr lang="en-US"/>
        </a:p>
      </dgm:t>
    </dgm:pt>
    <dgm:pt modelId="{2CB26DFB-9BD7-43D4-B121-70C428DC515B}" type="pres">
      <dgm:prSet presAssocID="{F4ABE79A-E6BA-4F5B-8F22-D1FF97F87675}" presName="spaceBetweenRectangles" presStyleCnt="0"/>
      <dgm:spPr/>
    </dgm:pt>
    <dgm:pt modelId="{07D0ACE3-310A-4B78-9E86-8566F8E478AF}" type="pres">
      <dgm:prSet presAssocID="{7C798FD4-C157-4AE9-BD0C-DB1E2250BFFB}" presName="parentLin" presStyleCnt="0"/>
      <dgm:spPr/>
    </dgm:pt>
    <dgm:pt modelId="{1A2CAD74-C891-4212-A4B3-0D290B272A43}" type="pres">
      <dgm:prSet presAssocID="{7C798FD4-C157-4AE9-BD0C-DB1E2250BFFB}" presName="parentLeftMargin" presStyleLbl="node1" presStyleIdx="2" presStyleCnt="5"/>
      <dgm:spPr/>
      <dgm:t>
        <a:bodyPr/>
        <a:lstStyle/>
        <a:p>
          <a:endParaRPr lang="en-IN"/>
        </a:p>
      </dgm:t>
    </dgm:pt>
    <dgm:pt modelId="{A8D7615D-043F-4913-BAC9-717756EBAE61}" type="pres">
      <dgm:prSet presAssocID="{7C798FD4-C157-4AE9-BD0C-DB1E2250BFFB}" presName="parentText" presStyleLbl="node1" presStyleIdx="3" presStyleCnt="5">
        <dgm:presLayoutVars>
          <dgm:chMax val="0"/>
          <dgm:bulletEnabled val="1"/>
        </dgm:presLayoutVars>
      </dgm:prSet>
      <dgm:spPr/>
      <dgm:t>
        <a:bodyPr/>
        <a:lstStyle/>
        <a:p>
          <a:endParaRPr lang="en-US"/>
        </a:p>
      </dgm:t>
    </dgm:pt>
    <dgm:pt modelId="{6308CAA2-7FCA-4A40-A90E-4B6F83CACCEC}" type="pres">
      <dgm:prSet presAssocID="{7C798FD4-C157-4AE9-BD0C-DB1E2250BFFB}" presName="negativeSpace" presStyleCnt="0"/>
      <dgm:spPr/>
    </dgm:pt>
    <dgm:pt modelId="{08D519FF-2780-43A7-ABDB-F98BBB7C08BC}" type="pres">
      <dgm:prSet presAssocID="{7C798FD4-C157-4AE9-BD0C-DB1E2250BFFB}" presName="childText" presStyleLbl="conFgAcc1" presStyleIdx="3" presStyleCnt="5">
        <dgm:presLayoutVars>
          <dgm:bulletEnabled val="1"/>
        </dgm:presLayoutVars>
      </dgm:prSet>
      <dgm:spPr/>
      <dgm:t>
        <a:bodyPr/>
        <a:lstStyle/>
        <a:p>
          <a:endParaRPr lang="en-US"/>
        </a:p>
      </dgm:t>
    </dgm:pt>
    <dgm:pt modelId="{3B8AD885-6F77-446C-86FD-088376C45E08}" type="pres">
      <dgm:prSet presAssocID="{965137EF-DDCB-41CE-86B9-9B47291B3D11}" presName="spaceBetweenRectangles" presStyleCnt="0"/>
      <dgm:spPr/>
    </dgm:pt>
    <dgm:pt modelId="{35755E2F-BD76-4D84-A997-52E6FD485F94}" type="pres">
      <dgm:prSet presAssocID="{9EE01DFC-3D9D-45CF-AD94-7D11A4A0AEDE}" presName="parentLin" presStyleCnt="0"/>
      <dgm:spPr/>
    </dgm:pt>
    <dgm:pt modelId="{FF13B5AB-9555-4181-BFDD-FF509D77CFC7}" type="pres">
      <dgm:prSet presAssocID="{9EE01DFC-3D9D-45CF-AD94-7D11A4A0AEDE}" presName="parentLeftMargin" presStyleLbl="node1" presStyleIdx="3" presStyleCnt="5"/>
      <dgm:spPr/>
      <dgm:t>
        <a:bodyPr/>
        <a:lstStyle/>
        <a:p>
          <a:endParaRPr lang="en-IN"/>
        </a:p>
      </dgm:t>
    </dgm:pt>
    <dgm:pt modelId="{FDF28DF2-7BA0-4DA4-B19C-560222536B51}" type="pres">
      <dgm:prSet presAssocID="{9EE01DFC-3D9D-45CF-AD94-7D11A4A0AEDE}" presName="parentText" presStyleLbl="node1" presStyleIdx="4" presStyleCnt="5" custLinFactNeighborX="8108">
        <dgm:presLayoutVars>
          <dgm:chMax val="0"/>
          <dgm:bulletEnabled val="1"/>
        </dgm:presLayoutVars>
      </dgm:prSet>
      <dgm:spPr/>
      <dgm:t>
        <a:bodyPr/>
        <a:lstStyle/>
        <a:p>
          <a:endParaRPr lang="en-US"/>
        </a:p>
      </dgm:t>
    </dgm:pt>
    <dgm:pt modelId="{09E504EE-62A6-4EE4-94E8-3E0259718F23}" type="pres">
      <dgm:prSet presAssocID="{9EE01DFC-3D9D-45CF-AD94-7D11A4A0AEDE}" presName="negativeSpace" presStyleCnt="0"/>
      <dgm:spPr/>
    </dgm:pt>
    <dgm:pt modelId="{55303DD1-8E8E-4228-BB79-C62D615C0E84}" type="pres">
      <dgm:prSet presAssocID="{9EE01DFC-3D9D-45CF-AD94-7D11A4A0AEDE}" presName="childText" presStyleLbl="conFgAcc1" presStyleIdx="4" presStyleCnt="5">
        <dgm:presLayoutVars>
          <dgm:bulletEnabled val="1"/>
        </dgm:presLayoutVars>
      </dgm:prSet>
      <dgm:spPr/>
      <dgm:t>
        <a:bodyPr/>
        <a:lstStyle/>
        <a:p>
          <a:endParaRPr lang="en-IN"/>
        </a:p>
      </dgm:t>
    </dgm:pt>
  </dgm:ptLst>
  <dgm:cxnLst>
    <dgm:cxn modelId="{F3B308DE-1CCC-45BE-A297-A14C7E7307B2}" type="presOf" srcId="{13A6B0C2-51BD-4709-808A-861DA148ED9E}" destId="{C432168F-6A56-4620-AC7F-09373211BA90}" srcOrd="0" destOrd="0" presId="urn:microsoft.com/office/officeart/2005/8/layout/list1"/>
    <dgm:cxn modelId="{05F25AA5-71B5-407E-A98D-F032B56258AF}" type="presOf" srcId="{E681A2B4-E368-46E2-AD00-7B6A31C54604}" destId="{08D519FF-2780-43A7-ABDB-F98BBB7C08BC}" srcOrd="0" destOrd="0" presId="urn:microsoft.com/office/officeart/2005/8/layout/list1"/>
    <dgm:cxn modelId="{83350D91-087B-445A-B9F6-F7A136802EF2}" srcId="{CCC6BE5F-2DE5-4477-9A4D-D62264DD714E}" destId="{9EE01DFC-3D9D-45CF-AD94-7D11A4A0AEDE}" srcOrd="4" destOrd="0" parTransId="{905608B1-1739-4036-A650-BC4C39FD866B}" sibTransId="{83266748-2FD5-481B-A074-E8EA8E047C69}"/>
    <dgm:cxn modelId="{C5F4A738-4128-45AA-BB2C-7E45AF290274}" type="presOf" srcId="{CCC6BE5F-2DE5-4477-9A4D-D62264DD714E}" destId="{DC69DC21-F751-4997-B78C-34FE405F3218}" srcOrd="0" destOrd="0" presId="urn:microsoft.com/office/officeart/2005/8/layout/list1"/>
    <dgm:cxn modelId="{27C74F93-1CCB-49AD-BACB-EF0F123C78F5}" srcId="{CCC6BE5F-2DE5-4477-9A4D-D62264DD714E}" destId="{AA9EB057-2AA2-4165-A846-B2B42567FC87}" srcOrd="0" destOrd="0" parTransId="{6B045A77-F5A1-435C-A2F5-24C672FA2034}" sibTransId="{489853F8-41C0-4AB2-841E-4C29AEEC866B}"/>
    <dgm:cxn modelId="{788349F3-8392-4243-9FCC-6E6440DDE83A}" srcId="{8915580F-B429-4713-B79A-32781241DE24}" destId="{4B5F29AC-1E5D-457C-BF66-2BB2CF45522D}" srcOrd="0" destOrd="0" parTransId="{BFD441CE-37CF-46FC-B35C-E483CE92AF4F}" sibTransId="{186920D1-6C7A-4D34-B520-C6B5F19788FF}"/>
    <dgm:cxn modelId="{082623CC-DA89-4624-83C1-BE5FC35A8DDA}" type="presOf" srcId="{13A6B0C2-51BD-4709-808A-861DA148ED9E}" destId="{35A9B20F-D087-46C3-977A-2D8C25A026DE}" srcOrd="1" destOrd="0" presId="urn:microsoft.com/office/officeart/2005/8/layout/list1"/>
    <dgm:cxn modelId="{273CD0CA-86C2-4059-8C1C-5965C67239FC}" srcId="{CCC6BE5F-2DE5-4477-9A4D-D62264DD714E}" destId="{8915580F-B429-4713-B79A-32781241DE24}" srcOrd="2" destOrd="0" parTransId="{644603E2-6E60-494A-9A59-5F5D89EE0A7B}" sibTransId="{F4ABE79A-E6BA-4F5B-8F22-D1FF97F87675}"/>
    <dgm:cxn modelId="{D478405E-CDCE-4191-9F0E-E01D131AE140}" srcId="{9EE01DFC-3D9D-45CF-AD94-7D11A4A0AEDE}" destId="{C846C2D7-2895-407C-AEF2-3EFEF84813CC}" srcOrd="0" destOrd="0" parTransId="{6F6F0DC1-C3F9-43C6-977C-5F2AC39605D9}" sibTransId="{E1B6B134-6DAB-4B76-B9F6-9B94D6836186}"/>
    <dgm:cxn modelId="{B76273DD-73D0-4619-A7B0-57BCFC235DD0}" type="presOf" srcId="{AA9EB057-2AA2-4165-A846-B2B42567FC87}" destId="{1E6D3B3A-C6A4-47DA-9FAF-8AE39B89950C}" srcOrd="1" destOrd="0" presId="urn:microsoft.com/office/officeart/2005/8/layout/list1"/>
    <dgm:cxn modelId="{7E5EB395-C80B-4A2C-834C-CFC7CE7BD183}" type="presOf" srcId="{8915580F-B429-4713-B79A-32781241DE24}" destId="{308CD53B-D9B1-4DE4-8743-7737641647C4}" srcOrd="0" destOrd="0" presId="urn:microsoft.com/office/officeart/2005/8/layout/list1"/>
    <dgm:cxn modelId="{CE0AB978-15C7-4504-B127-09A709DD4F04}" srcId="{CCC6BE5F-2DE5-4477-9A4D-D62264DD714E}" destId="{7C798FD4-C157-4AE9-BD0C-DB1E2250BFFB}" srcOrd="3" destOrd="0" parTransId="{6B3B6878-133B-4D4F-BE80-497CA81D905A}" sibTransId="{965137EF-DDCB-41CE-86B9-9B47291B3D11}"/>
    <dgm:cxn modelId="{C0B46802-6AD0-43C7-B284-16BACD0051F6}" type="presOf" srcId="{AA9EB057-2AA2-4165-A846-B2B42567FC87}" destId="{7B608FD7-6C67-4833-A071-1EA6DED478EB}" srcOrd="0" destOrd="0" presId="urn:microsoft.com/office/officeart/2005/8/layout/list1"/>
    <dgm:cxn modelId="{A62520D0-5363-4C72-9055-18D52BE5A373}" type="presOf" srcId="{463BF576-D908-4A70-A8E3-7786988D7981}" destId="{F620D2F0-A759-4AC9-B352-8C5C4F5DC7C0}" srcOrd="0" destOrd="0" presId="urn:microsoft.com/office/officeart/2005/8/layout/list1"/>
    <dgm:cxn modelId="{B92FF854-90A0-4635-A645-5AD5F95E78FA}" type="presOf" srcId="{C846C2D7-2895-407C-AEF2-3EFEF84813CC}" destId="{55303DD1-8E8E-4228-BB79-C62D615C0E84}" srcOrd="0" destOrd="0" presId="urn:microsoft.com/office/officeart/2005/8/layout/list1"/>
    <dgm:cxn modelId="{114B624E-4B9C-4C39-961C-4F0610FC69F3}" type="presOf" srcId="{6DA07598-154D-4118-B2FC-47A631AAAD07}" destId="{E94FC50A-2AC2-453B-8869-0EE718329DA9}" srcOrd="0" destOrd="0" presId="urn:microsoft.com/office/officeart/2005/8/layout/list1"/>
    <dgm:cxn modelId="{60BEDD56-16E9-4FB5-8344-AA78E5874690}" type="presOf" srcId="{7C798FD4-C157-4AE9-BD0C-DB1E2250BFFB}" destId="{1A2CAD74-C891-4212-A4B3-0D290B272A43}" srcOrd="0" destOrd="0" presId="urn:microsoft.com/office/officeart/2005/8/layout/list1"/>
    <dgm:cxn modelId="{B88102B5-0165-47FF-A7E7-462E144F80DB}" srcId="{7C798FD4-C157-4AE9-BD0C-DB1E2250BFFB}" destId="{E681A2B4-E368-46E2-AD00-7B6A31C54604}" srcOrd="0" destOrd="0" parTransId="{0288F990-1F32-4B58-B48B-F2C95FB394EE}" sibTransId="{26857C9E-7FB0-4EC6-AFB9-54359887B7EE}"/>
    <dgm:cxn modelId="{5E4B2CDA-7E76-4008-BA22-025AA7467AA4}" srcId="{AA9EB057-2AA2-4165-A846-B2B42567FC87}" destId="{463BF576-D908-4A70-A8E3-7786988D7981}" srcOrd="0" destOrd="0" parTransId="{0BF666FD-D200-4679-9A63-2C53C0DAAD42}" sibTransId="{8CA9BF25-F6F0-4994-BBDB-A6ED93E1D912}"/>
    <dgm:cxn modelId="{D0DD8ACC-6CF8-4CFC-A1D5-0993F5A904BE}" type="presOf" srcId="{9EE01DFC-3D9D-45CF-AD94-7D11A4A0AEDE}" destId="{FDF28DF2-7BA0-4DA4-B19C-560222536B51}" srcOrd="1" destOrd="0" presId="urn:microsoft.com/office/officeart/2005/8/layout/list1"/>
    <dgm:cxn modelId="{7A970D39-04DE-4FCD-81E4-BB8F62A9BF0F}" srcId="{CCC6BE5F-2DE5-4477-9A4D-D62264DD714E}" destId="{13A6B0C2-51BD-4709-808A-861DA148ED9E}" srcOrd="1" destOrd="0" parTransId="{40E2F697-D953-47D9-976D-EADED5288D26}" sibTransId="{BE163E1D-F58F-4B10-9CC2-DDAE904079CE}"/>
    <dgm:cxn modelId="{B6301DF5-42AF-4EC3-B080-9EFAC02AE629}" srcId="{13A6B0C2-51BD-4709-808A-861DA148ED9E}" destId="{7053EF58-FB99-45BF-81A8-278BC6F45172}" srcOrd="1" destOrd="0" parTransId="{05A3F57A-2FA3-43A0-9CF7-3694CC9FA1C6}" sibTransId="{592613AA-CBBD-411D-94BF-80B954F4C7DC}"/>
    <dgm:cxn modelId="{466914D5-6666-4844-8C6A-C68F1896CFA5}" type="presOf" srcId="{7C798FD4-C157-4AE9-BD0C-DB1E2250BFFB}" destId="{A8D7615D-043F-4913-BAC9-717756EBAE61}" srcOrd="1" destOrd="0" presId="urn:microsoft.com/office/officeart/2005/8/layout/list1"/>
    <dgm:cxn modelId="{2F842D6C-83C5-471F-8653-FA6EF15B1724}" type="presOf" srcId="{4B5F29AC-1E5D-457C-BF66-2BB2CF45522D}" destId="{77FBFA46-1111-437B-84E9-6AE982DAEE20}" srcOrd="0" destOrd="0" presId="urn:microsoft.com/office/officeart/2005/8/layout/list1"/>
    <dgm:cxn modelId="{2BD04784-5664-4016-B334-8458C7C4FD76}" type="presOf" srcId="{8915580F-B429-4713-B79A-32781241DE24}" destId="{6A165A02-9F9B-4C92-ABB4-5C0D2C510BDB}" srcOrd="1" destOrd="0" presId="urn:microsoft.com/office/officeart/2005/8/layout/list1"/>
    <dgm:cxn modelId="{8C2EB231-1951-4D8C-B510-F73AA71D65FF}" type="presOf" srcId="{7053EF58-FB99-45BF-81A8-278BC6F45172}" destId="{E94FC50A-2AC2-453B-8869-0EE718329DA9}" srcOrd="0" destOrd="1" presId="urn:microsoft.com/office/officeart/2005/8/layout/list1"/>
    <dgm:cxn modelId="{A277E0CC-D418-43F2-BE91-838431502BA4}" srcId="{13A6B0C2-51BD-4709-808A-861DA148ED9E}" destId="{6DA07598-154D-4118-B2FC-47A631AAAD07}" srcOrd="0" destOrd="0" parTransId="{037194B5-DB5D-4669-BFC7-6B047EF5EAA9}" sibTransId="{A4897386-8496-4B1A-8DDF-74B34AD1AEC7}"/>
    <dgm:cxn modelId="{B22AFAA6-70C1-4522-9256-DF7BF5F1E064}" type="presOf" srcId="{9EE01DFC-3D9D-45CF-AD94-7D11A4A0AEDE}" destId="{FF13B5AB-9555-4181-BFDD-FF509D77CFC7}" srcOrd="0" destOrd="0" presId="urn:microsoft.com/office/officeart/2005/8/layout/list1"/>
    <dgm:cxn modelId="{3312BAAF-694F-4DC1-81B1-42484F2945A2}" type="presParOf" srcId="{DC69DC21-F751-4997-B78C-34FE405F3218}" destId="{CFBEE306-CC3D-4234-B9C0-072BF55DE2ED}" srcOrd="0" destOrd="0" presId="urn:microsoft.com/office/officeart/2005/8/layout/list1"/>
    <dgm:cxn modelId="{E5ED35F5-65FA-4960-8585-AD842361ED2F}" type="presParOf" srcId="{CFBEE306-CC3D-4234-B9C0-072BF55DE2ED}" destId="{7B608FD7-6C67-4833-A071-1EA6DED478EB}" srcOrd="0" destOrd="0" presId="urn:microsoft.com/office/officeart/2005/8/layout/list1"/>
    <dgm:cxn modelId="{BE8D2B1B-EC99-4501-BAE0-8986A3E2F666}" type="presParOf" srcId="{CFBEE306-CC3D-4234-B9C0-072BF55DE2ED}" destId="{1E6D3B3A-C6A4-47DA-9FAF-8AE39B89950C}" srcOrd="1" destOrd="0" presId="urn:microsoft.com/office/officeart/2005/8/layout/list1"/>
    <dgm:cxn modelId="{81A2F51B-D3A3-4ECA-903D-44EFBC8B22CB}" type="presParOf" srcId="{DC69DC21-F751-4997-B78C-34FE405F3218}" destId="{195F2EEE-A786-4292-9E67-0B7AFEB0AC86}" srcOrd="1" destOrd="0" presId="urn:microsoft.com/office/officeart/2005/8/layout/list1"/>
    <dgm:cxn modelId="{CE31FBEB-BC91-4E99-9E66-05E829D85053}" type="presParOf" srcId="{DC69DC21-F751-4997-B78C-34FE405F3218}" destId="{F620D2F0-A759-4AC9-B352-8C5C4F5DC7C0}" srcOrd="2" destOrd="0" presId="urn:microsoft.com/office/officeart/2005/8/layout/list1"/>
    <dgm:cxn modelId="{D797F301-A514-40DA-8435-58CD39440573}" type="presParOf" srcId="{DC69DC21-F751-4997-B78C-34FE405F3218}" destId="{02D88BAA-0AF4-49F4-AD4B-68E6A6580240}" srcOrd="3" destOrd="0" presId="urn:microsoft.com/office/officeart/2005/8/layout/list1"/>
    <dgm:cxn modelId="{C0E39E61-3BB0-4BED-BB19-77C458840472}" type="presParOf" srcId="{DC69DC21-F751-4997-B78C-34FE405F3218}" destId="{5AC5F949-0575-4778-A105-20EAACAD59D9}" srcOrd="4" destOrd="0" presId="urn:microsoft.com/office/officeart/2005/8/layout/list1"/>
    <dgm:cxn modelId="{DCDAE4F6-EFB2-4728-BACF-EA2E9D09ADF1}" type="presParOf" srcId="{5AC5F949-0575-4778-A105-20EAACAD59D9}" destId="{C432168F-6A56-4620-AC7F-09373211BA90}" srcOrd="0" destOrd="0" presId="urn:microsoft.com/office/officeart/2005/8/layout/list1"/>
    <dgm:cxn modelId="{AFE6D9CD-785C-494B-9796-D117D6AAA9DA}" type="presParOf" srcId="{5AC5F949-0575-4778-A105-20EAACAD59D9}" destId="{35A9B20F-D087-46C3-977A-2D8C25A026DE}" srcOrd="1" destOrd="0" presId="urn:microsoft.com/office/officeart/2005/8/layout/list1"/>
    <dgm:cxn modelId="{BEB02981-3900-432D-BFE6-FB073DEE5E35}" type="presParOf" srcId="{DC69DC21-F751-4997-B78C-34FE405F3218}" destId="{4E9C5071-1116-4A99-8DD4-A8EE644CBCD1}" srcOrd="5" destOrd="0" presId="urn:microsoft.com/office/officeart/2005/8/layout/list1"/>
    <dgm:cxn modelId="{A7DD7E5B-B762-47CC-A770-6F401D3B818C}" type="presParOf" srcId="{DC69DC21-F751-4997-B78C-34FE405F3218}" destId="{E94FC50A-2AC2-453B-8869-0EE718329DA9}" srcOrd="6" destOrd="0" presId="urn:microsoft.com/office/officeart/2005/8/layout/list1"/>
    <dgm:cxn modelId="{A3D85C84-71F5-4E5B-AA28-8F5FBE770814}" type="presParOf" srcId="{DC69DC21-F751-4997-B78C-34FE405F3218}" destId="{6868F66A-77A8-497C-B2B9-BF33B4AD114A}" srcOrd="7" destOrd="0" presId="urn:microsoft.com/office/officeart/2005/8/layout/list1"/>
    <dgm:cxn modelId="{D8FF4F00-A8F4-488D-9851-F2636CD3CE4A}" type="presParOf" srcId="{DC69DC21-F751-4997-B78C-34FE405F3218}" destId="{BD4A0075-9AFA-440C-AA4D-6F7019CAA3A5}" srcOrd="8" destOrd="0" presId="urn:microsoft.com/office/officeart/2005/8/layout/list1"/>
    <dgm:cxn modelId="{7CBE26D7-BEA1-4D10-8864-35CD30A2B702}" type="presParOf" srcId="{BD4A0075-9AFA-440C-AA4D-6F7019CAA3A5}" destId="{308CD53B-D9B1-4DE4-8743-7737641647C4}" srcOrd="0" destOrd="0" presId="urn:microsoft.com/office/officeart/2005/8/layout/list1"/>
    <dgm:cxn modelId="{9B8D4F5A-DF3C-49F8-8E15-7AEB597B0E77}" type="presParOf" srcId="{BD4A0075-9AFA-440C-AA4D-6F7019CAA3A5}" destId="{6A165A02-9F9B-4C92-ABB4-5C0D2C510BDB}" srcOrd="1" destOrd="0" presId="urn:microsoft.com/office/officeart/2005/8/layout/list1"/>
    <dgm:cxn modelId="{9B506015-D73D-4997-B54B-9A6D153BC462}" type="presParOf" srcId="{DC69DC21-F751-4997-B78C-34FE405F3218}" destId="{8E4412C4-C45D-4495-ACD7-BED6297FE1B6}" srcOrd="9" destOrd="0" presId="urn:microsoft.com/office/officeart/2005/8/layout/list1"/>
    <dgm:cxn modelId="{FC0B780E-263F-45E0-872A-F18D3F359864}" type="presParOf" srcId="{DC69DC21-F751-4997-B78C-34FE405F3218}" destId="{77FBFA46-1111-437B-84E9-6AE982DAEE20}" srcOrd="10" destOrd="0" presId="urn:microsoft.com/office/officeart/2005/8/layout/list1"/>
    <dgm:cxn modelId="{8929AB4F-F4E7-41F4-B7AD-AD114810975C}" type="presParOf" srcId="{DC69DC21-F751-4997-B78C-34FE405F3218}" destId="{2CB26DFB-9BD7-43D4-B121-70C428DC515B}" srcOrd="11" destOrd="0" presId="urn:microsoft.com/office/officeart/2005/8/layout/list1"/>
    <dgm:cxn modelId="{D0699226-6E72-46E9-AC5D-0090E796EFFE}" type="presParOf" srcId="{DC69DC21-F751-4997-B78C-34FE405F3218}" destId="{07D0ACE3-310A-4B78-9E86-8566F8E478AF}" srcOrd="12" destOrd="0" presId="urn:microsoft.com/office/officeart/2005/8/layout/list1"/>
    <dgm:cxn modelId="{449F9185-0F86-441F-911E-BF38029A041F}" type="presParOf" srcId="{07D0ACE3-310A-4B78-9E86-8566F8E478AF}" destId="{1A2CAD74-C891-4212-A4B3-0D290B272A43}" srcOrd="0" destOrd="0" presId="urn:microsoft.com/office/officeart/2005/8/layout/list1"/>
    <dgm:cxn modelId="{F0B3333B-B553-4BCA-B039-A6A46B62F2D2}" type="presParOf" srcId="{07D0ACE3-310A-4B78-9E86-8566F8E478AF}" destId="{A8D7615D-043F-4913-BAC9-717756EBAE61}" srcOrd="1" destOrd="0" presId="urn:microsoft.com/office/officeart/2005/8/layout/list1"/>
    <dgm:cxn modelId="{92FD1622-2FCA-4ADE-98A0-C66A10F41CF3}" type="presParOf" srcId="{DC69DC21-F751-4997-B78C-34FE405F3218}" destId="{6308CAA2-7FCA-4A40-A90E-4B6F83CACCEC}" srcOrd="13" destOrd="0" presId="urn:microsoft.com/office/officeart/2005/8/layout/list1"/>
    <dgm:cxn modelId="{5948D422-5D52-4FC0-81C2-36FE8B4170DE}" type="presParOf" srcId="{DC69DC21-F751-4997-B78C-34FE405F3218}" destId="{08D519FF-2780-43A7-ABDB-F98BBB7C08BC}" srcOrd="14" destOrd="0" presId="urn:microsoft.com/office/officeart/2005/8/layout/list1"/>
    <dgm:cxn modelId="{530C0B82-12BA-497A-BA57-4473FAF2417D}" type="presParOf" srcId="{DC69DC21-F751-4997-B78C-34FE405F3218}" destId="{3B8AD885-6F77-446C-86FD-088376C45E08}" srcOrd="15" destOrd="0" presId="urn:microsoft.com/office/officeart/2005/8/layout/list1"/>
    <dgm:cxn modelId="{448452A6-60C8-450A-9DC7-6C4063D02092}" type="presParOf" srcId="{DC69DC21-F751-4997-B78C-34FE405F3218}" destId="{35755E2F-BD76-4D84-A997-52E6FD485F94}" srcOrd="16" destOrd="0" presId="urn:microsoft.com/office/officeart/2005/8/layout/list1"/>
    <dgm:cxn modelId="{A56B93E2-7A8A-4CB2-8144-D51CE7E9CF9E}" type="presParOf" srcId="{35755E2F-BD76-4D84-A997-52E6FD485F94}" destId="{FF13B5AB-9555-4181-BFDD-FF509D77CFC7}" srcOrd="0" destOrd="0" presId="urn:microsoft.com/office/officeart/2005/8/layout/list1"/>
    <dgm:cxn modelId="{771CB62F-10B6-485A-BC67-A3C22530EB11}" type="presParOf" srcId="{35755E2F-BD76-4D84-A997-52E6FD485F94}" destId="{FDF28DF2-7BA0-4DA4-B19C-560222536B51}" srcOrd="1" destOrd="0" presId="urn:microsoft.com/office/officeart/2005/8/layout/list1"/>
    <dgm:cxn modelId="{E6200314-39DF-4E3F-B93A-B3392E77A0B5}" type="presParOf" srcId="{DC69DC21-F751-4997-B78C-34FE405F3218}" destId="{09E504EE-62A6-4EE4-94E8-3E0259718F23}" srcOrd="17" destOrd="0" presId="urn:microsoft.com/office/officeart/2005/8/layout/list1"/>
    <dgm:cxn modelId="{B2CC8BF3-50E2-46BC-B82F-9180CCB52BA3}" type="presParOf" srcId="{DC69DC21-F751-4997-B78C-34FE405F3218}" destId="{55303DD1-8E8E-4228-BB79-C62D615C0E8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0D2F0-A759-4AC9-B352-8C5C4F5DC7C0}">
      <dsp:nvSpPr>
        <dsp:cNvPr id="0" name=""/>
        <dsp:cNvSpPr/>
      </dsp:nvSpPr>
      <dsp:spPr>
        <a:xfrm>
          <a:off x="0" y="345787"/>
          <a:ext cx="8458200" cy="637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6450" tIns="312420" rIns="65645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Satyam former chairman</a:t>
          </a:r>
          <a:endParaRPr lang="en-US" sz="1500" kern="1200" dirty="0"/>
        </a:p>
      </dsp:txBody>
      <dsp:txXfrm>
        <a:off x="0" y="345787"/>
        <a:ext cx="8458200" cy="637875"/>
      </dsp:txXfrm>
    </dsp:sp>
    <dsp:sp modelId="{1E6D3B3A-C6A4-47DA-9FAF-8AE39B89950C}">
      <dsp:nvSpPr>
        <dsp:cNvPr id="0" name=""/>
        <dsp:cNvSpPr/>
      </dsp:nvSpPr>
      <dsp:spPr>
        <a:xfrm>
          <a:off x="422910" y="124387"/>
          <a:ext cx="5920740"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1066800">
            <a:lnSpc>
              <a:spcPct val="90000"/>
            </a:lnSpc>
            <a:spcBef>
              <a:spcPct val="0"/>
            </a:spcBef>
            <a:spcAft>
              <a:spcPct val="35000"/>
            </a:spcAft>
          </a:pPr>
          <a:r>
            <a:rPr lang="en-US" sz="2400" b="1" kern="1200" dirty="0" smtClean="0"/>
            <a:t>RAMAJINGA RAJU</a:t>
          </a:r>
          <a:endParaRPr lang="en-US" sz="1500" b="1" kern="1200" dirty="0"/>
        </a:p>
      </dsp:txBody>
      <dsp:txXfrm>
        <a:off x="444526" y="146003"/>
        <a:ext cx="5877508" cy="399568"/>
      </dsp:txXfrm>
    </dsp:sp>
    <dsp:sp modelId="{E94FC50A-2AC2-453B-8869-0EE718329DA9}">
      <dsp:nvSpPr>
        <dsp:cNvPr id="0" name=""/>
        <dsp:cNvSpPr/>
      </dsp:nvSpPr>
      <dsp:spPr>
        <a:xfrm>
          <a:off x="0" y="1286062"/>
          <a:ext cx="8458200" cy="8741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6450" tIns="312420" rIns="65645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smtClean="0"/>
            <a:t>Brother of Ramalinga Raju</a:t>
          </a:r>
          <a:endParaRPr lang="en-US" sz="1500" kern="1200"/>
        </a:p>
        <a:p>
          <a:pPr marL="114300" lvl="1" indent="-114300" algn="l" defTabSz="666750">
            <a:lnSpc>
              <a:spcPct val="90000"/>
            </a:lnSpc>
            <a:spcBef>
              <a:spcPct val="0"/>
            </a:spcBef>
            <a:spcAft>
              <a:spcPct val="15000"/>
            </a:spcAft>
            <a:buChar char="••"/>
          </a:pPr>
          <a:r>
            <a:rPr lang="en-US" sz="1500" kern="1200" smtClean="0"/>
            <a:t>Former Managing Director</a:t>
          </a:r>
          <a:endParaRPr lang="en-US" sz="1500" kern="1200"/>
        </a:p>
      </dsp:txBody>
      <dsp:txXfrm>
        <a:off x="0" y="1286062"/>
        <a:ext cx="8458200" cy="874125"/>
      </dsp:txXfrm>
    </dsp:sp>
    <dsp:sp modelId="{35A9B20F-D087-46C3-977A-2D8C25A026DE}">
      <dsp:nvSpPr>
        <dsp:cNvPr id="0" name=""/>
        <dsp:cNvSpPr/>
      </dsp:nvSpPr>
      <dsp:spPr>
        <a:xfrm>
          <a:off x="422910" y="1064662"/>
          <a:ext cx="5920740"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1066800">
            <a:lnSpc>
              <a:spcPct val="90000"/>
            </a:lnSpc>
            <a:spcBef>
              <a:spcPct val="0"/>
            </a:spcBef>
            <a:spcAft>
              <a:spcPct val="35000"/>
            </a:spcAft>
          </a:pPr>
          <a:r>
            <a:rPr lang="en-US" sz="2400" kern="1200" dirty="0" smtClean="0"/>
            <a:t>B RAMA RAJA</a:t>
          </a:r>
          <a:endParaRPr lang="en-US" sz="2400" kern="1200" dirty="0"/>
        </a:p>
      </dsp:txBody>
      <dsp:txXfrm>
        <a:off x="444526" y="1086278"/>
        <a:ext cx="5877508" cy="399568"/>
      </dsp:txXfrm>
    </dsp:sp>
    <dsp:sp modelId="{77FBFA46-1111-437B-84E9-6AE982DAEE20}">
      <dsp:nvSpPr>
        <dsp:cNvPr id="0" name=""/>
        <dsp:cNvSpPr/>
      </dsp:nvSpPr>
      <dsp:spPr>
        <a:xfrm>
          <a:off x="0" y="2462587"/>
          <a:ext cx="8458200" cy="637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6450" tIns="312420" rIns="65645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smtClean="0"/>
            <a:t>Ex-Chief financial officer</a:t>
          </a:r>
          <a:endParaRPr lang="en-US" sz="1500" kern="1200" dirty="0"/>
        </a:p>
      </dsp:txBody>
      <dsp:txXfrm>
        <a:off x="0" y="2462587"/>
        <a:ext cx="8458200" cy="637875"/>
      </dsp:txXfrm>
    </dsp:sp>
    <dsp:sp modelId="{6A165A02-9F9B-4C92-ABB4-5C0D2C510BDB}">
      <dsp:nvSpPr>
        <dsp:cNvPr id="0" name=""/>
        <dsp:cNvSpPr/>
      </dsp:nvSpPr>
      <dsp:spPr>
        <a:xfrm>
          <a:off x="422910" y="2241187"/>
          <a:ext cx="5920740"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1066800">
            <a:lnSpc>
              <a:spcPct val="90000"/>
            </a:lnSpc>
            <a:spcBef>
              <a:spcPct val="0"/>
            </a:spcBef>
            <a:spcAft>
              <a:spcPct val="35000"/>
            </a:spcAft>
          </a:pPr>
          <a:r>
            <a:rPr lang="en-US" sz="2400" kern="1200" dirty="0" smtClean="0"/>
            <a:t>V SRINIVAS</a:t>
          </a:r>
          <a:endParaRPr lang="en-US" sz="2400" kern="1200" dirty="0"/>
        </a:p>
      </dsp:txBody>
      <dsp:txXfrm>
        <a:off x="444526" y="2262803"/>
        <a:ext cx="5877508" cy="399568"/>
      </dsp:txXfrm>
    </dsp:sp>
    <dsp:sp modelId="{08D519FF-2780-43A7-ABDB-F98BBB7C08BC}">
      <dsp:nvSpPr>
        <dsp:cNvPr id="0" name=""/>
        <dsp:cNvSpPr/>
      </dsp:nvSpPr>
      <dsp:spPr>
        <a:xfrm>
          <a:off x="0" y="3402862"/>
          <a:ext cx="8458200" cy="637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6450" tIns="312420" rIns="65645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Price Waterhouse Auditor</a:t>
          </a:r>
          <a:endParaRPr lang="en-US" sz="1500" kern="1200" dirty="0"/>
        </a:p>
      </dsp:txBody>
      <dsp:txXfrm>
        <a:off x="0" y="3402862"/>
        <a:ext cx="8458200" cy="637875"/>
      </dsp:txXfrm>
    </dsp:sp>
    <dsp:sp modelId="{A8D7615D-043F-4913-BAC9-717756EBAE61}">
      <dsp:nvSpPr>
        <dsp:cNvPr id="0" name=""/>
        <dsp:cNvSpPr/>
      </dsp:nvSpPr>
      <dsp:spPr>
        <a:xfrm>
          <a:off x="422910" y="3181462"/>
          <a:ext cx="5920740"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1066800">
            <a:lnSpc>
              <a:spcPct val="90000"/>
            </a:lnSpc>
            <a:spcBef>
              <a:spcPct val="0"/>
            </a:spcBef>
            <a:spcAft>
              <a:spcPct val="35000"/>
            </a:spcAft>
          </a:pPr>
          <a:r>
            <a:rPr lang="en-US" sz="2400" kern="1200" dirty="0" smtClean="0"/>
            <a:t>S GOPALKRISHNA</a:t>
          </a:r>
        </a:p>
      </dsp:txBody>
      <dsp:txXfrm>
        <a:off x="444526" y="3203078"/>
        <a:ext cx="5877508" cy="399568"/>
      </dsp:txXfrm>
    </dsp:sp>
    <dsp:sp modelId="{55303DD1-8E8E-4228-BB79-C62D615C0E84}">
      <dsp:nvSpPr>
        <dsp:cNvPr id="0" name=""/>
        <dsp:cNvSpPr/>
      </dsp:nvSpPr>
      <dsp:spPr>
        <a:xfrm>
          <a:off x="0" y="4343137"/>
          <a:ext cx="8458200" cy="6378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56450" tIns="312420" rIns="65645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Price Waterhouse Auditor</a:t>
          </a:r>
          <a:endParaRPr lang="en-US" sz="1500" kern="1200" dirty="0"/>
        </a:p>
      </dsp:txBody>
      <dsp:txXfrm>
        <a:off x="0" y="4343137"/>
        <a:ext cx="8458200" cy="637875"/>
      </dsp:txXfrm>
    </dsp:sp>
    <dsp:sp modelId="{FDF28DF2-7BA0-4DA4-B19C-560222536B51}">
      <dsp:nvSpPr>
        <dsp:cNvPr id="0" name=""/>
        <dsp:cNvSpPr/>
      </dsp:nvSpPr>
      <dsp:spPr>
        <a:xfrm>
          <a:off x="457199" y="4121737"/>
          <a:ext cx="5920740" cy="442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1066800">
            <a:lnSpc>
              <a:spcPct val="90000"/>
            </a:lnSpc>
            <a:spcBef>
              <a:spcPct val="0"/>
            </a:spcBef>
            <a:spcAft>
              <a:spcPct val="35000"/>
            </a:spcAft>
          </a:pPr>
          <a:r>
            <a:rPr lang="en-US" sz="2400" kern="1200" dirty="0" smtClean="0"/>
            <a:t>TALLURI SRINIVAS</a:t>
          </a:r>
          <a:endParaRPr lang="en-US" sz="2400" kern="1200" dirty="0"/>
        </a:p>
      </dsp:txBody>
      <dsp:txXfrm>
        <a:off x="478815" y="4143353"/>
        <a:ext cx="587750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90EFDA-220F-4D2B-80FA-364508F39AD1}"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97D22-6433-4750-9E30-B9254438ECF9}" type="slidenum">
              <a:rPr lang="en-US" smtClean="0"/>
              <a:t>‹#›</a:t>
            </a:fld>
            <a:endParaRPr lang="en-US"/>
          </a:p>
        </p:txBody>
      </p:sp>
    </p:spTree>
    <p:extLst>
      <p:ext uri="{BB962C8B-B14F-4D97-AF65-F5344CB8AC3E}">
        <p14:creationId xmlns:p14="http://schemas.microsoft.com/office/powerpoint/2010/main" val="175666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90EFDA-220F-4D2B-80FA-364508F39AD1}"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97D22-6433-4750-9E30-B9254438ECF9}" type="slidenum">
              <a:rPr lang="en-US" smtClean="0"/>
              <a:t>‹#›</a:t>
            </a:fld>
            <a:endParaRPr lang="en-US"/>
          </a:p>
        </p:txBody>
      </p:sp>
    </p:spTree>
    <p:extLst>
      <p:ext uri="{BB962C8B-B14F-4D97-AF65-F5344CB8AC3E}">
        <p14:creationId xmlns:p14="http://schemas.microsoft.com/office/powerpoint/2010/main" val="195218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90EFDA-220F-4D2B-80FA-364508F39AD1}"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97D22-6433-4750-9E30-B9254438ECF9}" type="slidenum">
              <a:rPr lang="en-US" smtClean="0"/>
              <a:t>‹#›</a:t>
            </a:fld>
            <a:endParaRPr lang="en-US"/>
          </a:p>
        </p:txBody>
      </p:sp>
    </p:spTree>
    <p:extLst>
      <p:ext uri="{BB962C8B-B14F-4D97-AF65-F5344CB8AC3E}">
        <p14:creationId xmlns:p14="http://schemas.microsoft.com/office/powerpoint/2010/main" val="291346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90EFDA-220F-4D2B-80FA-364508F39AD1}"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97D22-6433-4750-9E30-B9254438ECF9}" type="slidenum">
              <a:rPr lang="en-US" smtClean="0"/>
              <a:t>‹#›</a:t>
            </a:fld>
            <a:endParaRPr lang="en-US"/>
          </a:p>
        </p:txBody>
      </p:sp>
    </p:spTree>
    <p:extLst>
      <p:ext uri="{BB962C8B-B14F-4D97-AF65-F5344CB8AC3E}">
        <p14:creationId xmlns:p14="http://schemas.microsoft.com/office/powerpoint/2010/main" val="351650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90EFDA-220F-4D2B-80FA-364508F39AD1}"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97D22-6433-4750-9E30-B9254438ECF9}" type="slidenum">
              <a:rPr lang="en-US" smtClean="0"/>
              <a:t>‹#›</a:t>
            </a:fld>
            <a:endParaRPr lang="en-US"/>
          </a:p>
        </p:txBody>
      </p:sp>
    </p:spTree>
    <p:extLst>
      <p:ext uri="{BB962C8B-B14F-4D97-AF65-F5344CB8AC3E}">
        <p14:creationId xmlns:p14="http://schemas.microsoft.com/office/powerpoint/2010/main" val="52498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90EFDA-220F-4D2B-80FA-364508F39AD1}"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97D22-6433-4750-9E30-B9254438ECF9}" type="slidenum">
              <a:rPr lang="en-US" smtClean="0"/>
              <a:t>‹#›</a:t>
            </a:fld>
            <a:endParaRPr lang="en-US"/>
          </a:p>
        </p:txBody>
      </p:sp>
    </p:spTree>
    <p:extLst>
      <p:ext uri="{BB962C8B-B14F-4D97-AF65-F5344CB8AC3E}">
        <p14:creationId xmlns:p14="http://schemas.microsoft.com/office/powerpoint/2010/main" val="385217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90EFDA-220F-4D2B-80FA-364508F39AD1}"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297D22-6433-4750-9E30-B9254438ECF9}" type="slidenum">
              <a:rPr lang="en-US" smtClean="0"/>
              <a:t>‹#›</a:t>
            </a:fld>
            <a:endParaRPr lang="en-US"/>
          </a:p>
        </p:txBody>
      </p:sp>
    </p:spTree>
    <p:extLst>
      <p:ext uri="{BB962C8B-B14F-4D97-AF65-F5344CB8AC3E}">
        <p14:creationId xmlns:p14="http://schemas.microsoft.com/office/powerpoint/2010/main" val="91533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90EFDA-220F-4D2B-80FA-364508F39AD1}"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297D22-6433-4750-9E30-B9254438ECF9}" type="slidenum">
              <a:rPr lang="en-US" smtClean="0"/>
              <a:t>‹#›</a:t>
            </a:fld>
            <a:endParaRPr lang="en-US"/>
          </a:p>
        </p:txBody>
      </p:sp>
    </p:spTree>
    <p:extLst>
      <p:ext uri="{BB962C8B-B14F-4D97-AF65-F5344CB8AC3E}">
        <p14:creationId xmlns:p14="http://schemas.microsoft.com/office/powerpoint/2010/main" val="319784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0EFDA-220F-4D2B-80FA-364508F39AD1}"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297D22-6433-4750-9E30-B9254438ECF9}" type="slidenum">
              <a:rPr lang="en-US" smtClean="0"/>
              <a:t>‹#›</a:t>
            </a:fld>
            <a:endParaRPr lang="en-US"/>
          </a:p>
        </p:txBody>
      </p:sp>
    </p:spTree>
    <p:extLst>
      <p:ext uri="{BB962C8B-B14F-4D97-AF65-F5344CB8AC3E}">
        <p14:creationId xmlns:p14="http://schemas.microsoft.com/office/powerpoint/2010/main" val="364662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90EFDA-220F-4D2B-80FA-364508F39AD1}"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97D22-6433-4750-9E30-B9254438ECF9}" type="slidenum">
              <a:rPr lang="en-US" smtClean="0"/>
              <a:t>‹#›</a:t>
            </a:fld>
            <a:endParaRPr lang="en-US"/>
          </a:p>
        </p:txBody>
      </p:sp>
    </p:spTree>
    <p:extLst>
      <p:ext uri="{BB962C8B-B14F-4D97-AF65-F5344CB8AC3E}">
        <p14:creationId xmlns:p14="http://schemas.microsoft.com/office/powerpoint/2010/main" val="94638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90EFDA-220F-4D2B-80FA-364508F39AD1}"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97D22-6433-4750-9E30-B9254438ECF9}" type="slidenum">
              <a:rPr lang="en-US" smtClean="0"/>
              <a:t>‹#›</a:t>
            </a:fld>
            <a:endParaRPr lang="en-US"/>
          </a:p>
        </p:txBody>
      </p:sp>
    </p:spTree>
    <p:extLst>
      <p:ext uri="{BB962C8B-B14F-4D97-AF65-F5344CB8AC3E}">
        <p14:creationId xmlns:p14="http://schemas.microsoft.com/office/powerpoint/2010/main" val="1537462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0EFDA-220F-4D2B-80FA-364508F39AD1}" type="datetimeFigureOut">
              <a:rPr lang="en-US" smtClean="0"/>
              <a:t>3/30/2020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97D22-6433-4750-9E30-B9254438ECF9}" type="slidenum">
              <a:rPr lang="en-US" smtClean="0"/>
              <a:t>‹#›</a:t>
            </a:fld>
            <a:endParaRPr lang="en-US"/>
          </a:p>
        </p:txBody>
      </p:sp>
    </p:spTree>
    <p:extLst>
      <p:ext uri="{BB962C8B-B14F-4D97-AF65-F5344CB8AC3E}">
        <p14:creationId xmlns:p14="http://schemas.microsoft.com/office/powerpoint/2010/main" val="1052508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IN" smtClean="0"/>
              <a:t>MAJOR CORPORATE GOVERNANCE FAILURE</a:t>
            </a:r>
            <a:endParaRPr lang="en-IN" dirty="0"/>
          </a:p>
        </p:txBody>
      </p:sp>
    </p:spTree>
    <p:extLst>
      <p:ext uri="{BB962C8B-B14F-4D97-AF65-F5344CB8AC3E}">
        <p14:creationId xmlns:p14="http://schemas.microsoft.com/office/powerpoint/2010/main" val="1527746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254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u="sng" dirty="0" smtClean="0">
                <a:latin typeface="Andalus" pitchFamily="18" charset="-78"/>
                <a:cs typeface="Andalus" pitchFamily="18" charset="-78"/>
              </a:rPr>
              <a:t>TAKEN ACTION</a:t>
            </a:r>
            <a:endParaRPr lang="en-US" b="1" u="sng" dirty="0">
              <a:latin typeface="Andalus" pitchFamily="18" charset="-78"/>
              <a:cs typeface="Andalus" pitchFamily="18" charset="-78"/>
            </a:endParaRPr>
          </a:p>
        </p:txBody>
      </p:sp>
      <p:sp>
        <p:nvSpPr>
          <p:cNvPr id="3" name="Content Placeholder 2"/>
          <p:cNvSpPr>
            <a:spLocks noGrp="1"/>
          </p:cNvSpPr>
          <p:nvPr>
            <p:ph sz="half" idx="1"/>
          </p:nvPr>
        </p:nvSpPr>
        <p:spPr>
          <a:xfrm>
            <a:off x="457200" y="1600200"/>
            <a:ext cx="4800600" cy="4525963"/>
          </a:xfrm>
        </p:spPr>
        <p:txBody>
          <a:bodyPr>
            <a:normAutofit fontScale="85000" lnSpcReduction="10000"/>
          </a:bodyPr>
          <a:lstStyle/>
          <a:p>
            <a:pPr>
              <a:buFont typeface="Wingdings" pitchFamily="2" charset="2"/>
              <a:buChar char="q"/>
            </a:pPr>
            <a:r>
              <a:rPr lang="en-US" dirty="0"/>
              <a:t>New board of directors were appointed.</a:t>
            </a:r>
          </a:p>
          <a:p>
            <a:pPr>
              <a:buFont typeface="Wingdings" pitchFamily="2" charset="2"/>
              <a:buChar char="q"/>
            </a:pPr>
            <a:r>
              <a:rPr lang="en-US" dirty="0" smtClean="0"/>
              <a:t>Disclosure </a:t>
            </a:r>
            <a:r>
              <a:rPr lang="en-US" dirty="0"/>
              <a:t>of pledged securities.</a:t>
            </a:r>
          </a:p>
          <a:p>
            <a:pPr>
              <a:buFont typeface="Wingdings" pitchFamily="2" charset="2"/>
              <a:buChar char="q"/>
            </a:pPr>
            <a:r>
              <a:rPr lang="en-US" dirty="0" smtClean="0"/>
              <a:t>Increased </a:t>
            </a:r>
            <a:r>
              <a:rPr lang="en-US" dirty="0"/>
              <a:t>financial accounting disclosure.</a:t>
            </a:r>
          </a:p>
          <a:p>
            <a:pPr>
              <a:buFont typeface="Wingdings" pitchFamily="2" charset="2"/>
              <a:buChar char="q"/>
            </a:pPr>
            <a:r>
              <a:rPr lang="en-US" dirty="0" smtClean="0"/>
              <a:t>Adoption </a:t>
            </a:r>
            <a:r>
              <a:rPr lang="en-US" dirty="0"/>
              <a:t>of international standards.</a:t>
            </a:r>
          </a:p>
          <a:p>
            <a:pPr>
              <a:buFont typeface="Wingdings" pitchFamily="2" charset="2"/>
              <a:buChar char="q"/>
            </a:pPr>
            <a:r>
              <a:rPr lang="en-US" dirty="0" smtClean="0"/>
              <a:t>Creation </a:t>
            </a:r>
            <a:r>
              <a:rPr lang="en-US" dirty="0"/>
              <a:t>of new corporate code of </a:t>
            </a:r>
            <a:r>
              <a:rPr lang="en-US" dirty="0" smtClean="0"/>
              <a:t>conduct by </a:t>
            </a:r>
            <a:r>
              <a:rPr lang="en-US" dirty="0"/>
              <a:t>Ministry of Corporate </a:t>
            </a:r>
            <a:r>
              <a:rPr lang="en-US" dirty="0" smtClean="0"/>
              <a:t>Affairs. Steps </a:t>
            </a:r>
            <a:r>
              <a:rPr lang="en-US" dirty="0"/>
              <a:t>taken by ICAI</a:t>
            </a:r>
            <a:r>
              <a:rPr lang="en-US" dirty="0" smtClean="0"/>
              <a:t>.</a:t>
            </a:r>
          </a:p>
          <a:p>
            <a:pPr>
              <a:buFont typeface="Wingdings" pitchFamily="2" charset="2"/>
              <a:buChar char="q"/>
            </a:pPr>
            <a:r>
              <a:rPr lang="en-US" dirty="0" smtClean="0"/>
              <a:t>Both RAMAJINGA RAJU and RAMA RAJU were arrested.</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62600" y="1524000"/>
            <a:ext cx="3124200" cy="4572000"/>
          </a:xfrm>
        </p:spPr>
      </p:pic>
    </p:spTree>
    <p:extLst>
      <p:ext uri="{BB962C8B-B14F-4D97-AF65-F5344CB8AC3E}">
        <p14:creationId xmlns:p14="http://schemas.microsoft.com/office/powerpoint/2010/main" val="245965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7772400" cy="1066800"/>
          </a:xfrm>
        </p:spPr>
        <p:txBody>
          <a:bodyPr>
            <a:normAutofit fontScale="90000"/>
          </a:bodyPr>
          <a:lstStyle/>
          <a:p>
            <a:pPr algn="l"/>
            <a:r>
              <a:rPr lang="en-US" b="1" u="sng" dirty="0">
                <a:latin typeface="Andalus" pitchFamily="18" charset="-78"/>
                <a:cs typeface="Andalus" pitchFamily="18" charset="-78"/>
              </a:rPr>
              <a:t>ACQUISITION BY MAHINDRA</a:t>
            </a:r>
            <a:endParaRPr lang="en-US" u="sng" dirty="0">
              <a:latin typeface="Andalus" pitchFamily="18" charset="-78"/>
              <a:cs typeface="Andalus" pitchFamily="18" charset="-78"/>
            </a:endParaRPr>
          </a:p>
        </p:txBody>
      </p:sp>
      <p:sp>
        <p:nvSpPr>
          <p:cNvPr id="3" name="Subtitle 2"/>
          <p:cNvSpPr>
            <a:spLocks noGrp="1"/>
          </p:cNvSpPr>
          <p:nvPr>
            <p:ph type="subTitle" idx="1"/>
          </p:nvPr>
        </p:nvSpPr>
        <p:spPr>
          <a:xfrm>
            <a:off x="228600" y="1828800"/>
            <a:ext cx="8534400" cy="4724400"/>
          </a:xfrm>
        </p:spPr>
        <p:txBody>
          <a:bodyPr>
            <a:normAutofit/>
          </a:bodyPr>
          <a:lstStyle/>
          <a:p>
            <a:pPr marL="457200" indent="-457200" algn="l">
              <a:buFont typeface="Wingdings" pitchFamily="2" charset="2"/>
              <a:buChar char="q"/>
            </a:pPr>
            <a:r>
              <a:rPr lang="en-US" b="1" dirty="0">
                <a:solidFill>
                  <a:schemeClr val="tx1"/>
                </a:solidFill>
              </a:rPr>
              <a:t>Tech Mahindra acquired 46% stake in Satyam by formal public auction process on </a:t>
            </a:r>
            <a:r>
              <a:rPr lang="en-US" b="1" dirty="0" smtClean="0">
                <a:solidFill>
                  <a:schemeClr val="tx1"/>
                </a:solidFill>
              </a:rPr>
              <a:t>April 13,2009</a:t>
            </a:r>
            <a:r>
              <a:rPr lang="en-US" b="1" dirty="0">
                <a:solidFill>
                  <a:schemeClr val="tx1"/>
                </a:solidFill>
              </a:rPr>
              <a:t>.</a:t>
            </a:r>
          </a:p>
          <a:p>
            <a:pPr marL="457200" indent="-457200" algn="l">
              <a:buFont typeface="Wingdings" pitchFamily="2" charset="2"/>
              <a:buChar char="q"/>
            </a:pPr>
            <a:r>
              <a:rPr lang="en-US" b="1" dirty="0" smtClean="0">
                <a:solidFill>
                  <a:schemeClr val="tx1"/>
                </a:solidFill>
              </a:rPr>
              <a:t>On </a:t>
            </a:r>
            <a:r>
              <a:rPr lang="en-US" b="1" dirty="0">
                <a:solidFill>
                  <a:schemeClr val="tx1"/>
                </a:solidFill>
              </a:rPr>
              <a:t>July 2009, Satyam rebranded its </a:t>
            </a:r>
            <a:r>
              <a:rPr lang="en-US" b="1" dirty="0" smtClean="0">
                <a:solidFill>
                  <a:schemeClr val="tx1"/>
                </a:solidFill>
              </a:rPr>
              <a:t>services as </a:t>
            </a:r>
            <a:r>
              <a:rPr lang="en-US" b="1" dirty="0">
                <a:solidFill>
                  <a:schemeClr val="tx1"/>
                </a:solidFill>
              </a:rPr>
              <a:t>“Mahindra Satyam”.</a:t>
            </a:r>
          </a:p>
          <a:p>
            <a:pPr marL="457200" indent="-457200" algn="l">
              <a:buFont typeface="Wingdings" pitchFamily="2" charset="2"/>
              <a:buChar char="q"/>
            </a:pPr>
            <a:r>
              <a:rPr lang="en-US" b="1" dirty="0" smtClean="0">
                <a:solidFill>
                  <a:schemeClr val="tx1"/>
                </a:solidFill>
              </a:rPr>
              <a:t>Tech </a:t>
            </a:r>
            <a:r>
              <a:rPr lang="en-US" b="1" dirty="0">
                <a:solidFill>
                  <a:schemeClr val="tx1"/>
                </a:solidFill>
              </a:rPr>
              <a:t>Mahindra merged with Satyam itself to create nation's fifth largest software </a:t>
            </a:r>
            <a:r>
              <a:rPr lang="en-US" b="1" dirty="0" smtClean="0">
                <a:solidFill>
                  <a:schemeClr val="tx1"/>
                </a:solidFill>
              </a:rPr>
              <a:t>services company </a:t>
            </a:r>
            <a:r>
              <a:rPr lang="en-US" b="1" dirty="0">
                <a:solidFill>
                  <a:schemeClr val="tx1"/>
                </a:solidFill>
              </a:rPr>
              <a:t>with a turnover of $2.7 billion</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556429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lstStyle/>
          <a:p>
            <a:pPr algn="l"/>
            <a:r>
              <a:rPr lang="en-US"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INTRODUCTION</a:t>
            </a:r>
            <a:endParaRPr lang="en-US"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endParaRPr>
          </a:p>
        </p:txBody>
      </p:sp>
      <p:sp>
        <p:nvSpPr>
          <p:cNvPr id="6" name="TextBox 5"/>
          <p:cNvSpPr txBox="1"/>
          <p:nvPr/>
        </p:nvSpPr>
        <p:spPr>
          <a:xfrm>
            <a:off x="304800" y="1524000"/>
            <a:ext cx="5029200" cy="4462760"/>
          </a:xfrm>
          <a:prstGeom prst="rect">
            <a:avLst/>
          </a:prstGeom>
          <a:noFill/>
        </p:spPr>
        <p:txBody>
          <a:bodyPr wrap="square" rtlCol="0">
            <a:spAutoFit/>
          </a:bodyPr>
          <a:lstStyle/>
          <a:p>
            <a:pPr marL="342900" indent="-342900">
              <a:buFont typeface="Wingdings" pitchFamily="2" charset="2"/>
              <a:buChar char="q"/>
            </a:pPr>
            <a:r>
              <a:rPr lang="en-US" sz="2000" dirty="0" smtClean="0">
                <a:solidFill>
                  <a:schemeClr val="bg1"/>
                </a:solidFill>
              </a:rPr>
              <a:t>Satyam </a:t>
            </a:r>
            <a:r>
              <a:rPr lang="en-US" sz="2000" dirty="0">
                <a:solidFill>
                  <a:schemeClr val="bg1"/>
                </a:solidFill>
              </a:rPr>
              <a:t>Computers was founded in </a:t>
            </a:r>
            <a:r>
              <a:rPr lang="en-US" sz="2200" b="1" u="sng" dirty="0">
                <a:solidFill>
                  <a:schemeClr val="bg1"/>
                </a:solidFill>
              </a:rPr>
              <a:t>1987</a:t>
            </a:r>
            <a:r>
              <a:rPr lang="en-US" sz="2000" dirty="0">
                <a:solidFill>
                  <a:schemeClr val="bg1"/>
                </a:solidFill>
              </a:rPr>
              <a:t>.</a:t>
            </a:r>
          </a:p>
          <a:p>
            <a:endParaRPr lang="en-US" sz="2000" dirty="0" smtClean="0">
              <a:solidFill>
                <a:schemeClr val="bg1"/>
              </a:solidFill>
            </a:endParaRPr>
          </a:p>
          <a:p>
            <a:pPr marL="342900" indent="-342900">
              <a:buFont typeface="Wingdings" pitchFamily="2" charset="2"/>
              <a:buChar char="q"/>
            </a:pPr>
            <a:r>
              <a:rPr lang="en-US" sz="2000" dirty="0" smtClean="0">
                <a:solidFill>
                  <a:schemeClr val="bg1"/>
                </a:solidFill>
              </a:rPr>
              <a:t>It converted into Public Ltd Co. in </a:t>
            </a:r>
            <a:r>
              <a:rPr lang="en-US" sz="2200" b="1" u="sng" dirty="0" smtClean="0">
                <a:solidFill>
                  <a:schemeClr val="bg1"/>
                </a:solidFill>
              </a:rPr>
              <a:t>1992</a:t>
            </a:r>
            <a:r>
              <a:rPr lang="en-US" sz="2000" dirty="0" smtClean="0">
                <a:solidFill>
                  <a:schemeClr val="bg1"/>
                </a:solidFill>
              </a:rPr>
              <a:t>.</a:t>
            </a:r>
          </a:p>
          <a:p>
            <a:pPr marL="342900" indent="-342900">
              <a:buFont typeface="Wingdings" pitchFamily="2" charset="2"/>
              <a:buChar char="q"/>
            </a:pPr>
            <a:endParaRPr lang="en-US" sz="2000" dirty="0" smtClean="0">
              <a:solidFill>
                <a:schemeClr val="bg1"/>
              </a:solidFill>
            </a:endParaRPr>
          </a:p>
          <a:p>
            <a:pPr marL="342900" indent="-342900">
              <a:buFont typeface="Wingdings" pitchFamily="2" charset="2"/>
              <a:buChar char="q"/>
            </a:pPr>
            <a:r>
              <a:rPr lang="en-US" sz="2000" dirty="0" smtClean="0">
                <a:solidFill>
                  <a:schemeClr val="bg1"/>
                </a:solidFill>
              </a:rPr>
              <a:t>The </a:t>
            </a:r>
            <a:r>
              <a:rPr lang="en-US" sz="2000" dirty="0">
                <a:solidFill>
                  <a:schemeClr val="bg1"/>
                </a:solidFill>
              </a:rPr>
              <a:t>company offers consulting </a:t>
            </a:r>
            <a:r>
              <a:rPr lang="en-US" sz="2000" dirty="0" smtClean="0">
                <a:solidFill>
                  <a:schemeClr val="bg1"/>
                </a:solidFill>
              </a:rPr>
              <a:t>and information </a:t>
            </a:r>
            <a:r>
              <a:rPr lang="en-US" sz="2000" dirty="0">
                <a:solidFill>
                  <a:schemeClr val="bg1"/>
                </a:solidFill>
              </a:rPr>
              <a:t>technology services </a:t>
            </a:r>
            <a:r>
              <a:rPr lang="en-US" sz="2000" dirty="0" smtClean="0">
                <a:solidFill>
                  <a:schemeClr val="bg1"/>
                </a:solidFill>
              </a:rPr>
              <a:t>spanning various </a:t>
            </a:r>
            <a:r>
              <a:rPr lang="en-US" sz="2000" dirty="0">
                <a:solidFill>
                  <a:schemeClr val="bg1"/>
                </a:solidFill>
              </a:rPr>
              <a:t>sectors.</a:t>
            </a:r>
          </a:p>
          <a:p>
            <a:pPr marL="342900" indent="-342900">
              <a:buFont typeface="Wingdings" pitchFamily="2" charset="2"/>
              <a:buChar char="q"/>
            </a:pPr>
            <a:endParaRPr lang="en-US" sz="2000" dirty="0">
              <a:solidFill>
                <a:schemeClr val="bg1"/>
              </a:solidFill>
            </a:endParaRPr>
          </a:p>
          <a:p>
            <a:pPr marL="342900" indent="-342900">
              <a:buFont typeface="Wingdings" pitchFamily="2" charset="2"/>
              <a:buChar char="q"/>
            </a:pPr>
            <a:r>
              <a:rPr lang="en-US" sz="2000" dirty="0" smtClean="0">
                <a:solidFill>
                  <a:schemeClr val="bg1"/>
                </a:solidFill>
              </a:rPr>
              <a:t>Mahindra </a:t>
            </a:r>
            <a:r>
              <a:rPr lang="en-US" sz="2000" dirty="0">
                <a:solidFill>
                  <a:schemeClr val="bg1"/>
                </a:solidFill>
              </a:rPr>
              <a:t>Satyam is overall ranked #</a:t>
            </a:r>
            <a:r>
              <a:rPr lang="en-US" sz="2000" dirty="0" smtClean="0">
                <a:solidFill>
                  <a:schemeClr val="bg1"/>
                </a:solidFill>
              </a:rPr>
              <a:t>153 by </a:t>
            </a:r>
            <a:r>
              <a:rPr lang="en-US" sz="2000" dirty="0">
                <a:solidFill>
                  <a:schemeClr val="bg1"/>
                </a:solidFill>
              </a:rPr>
              <a:t>Fortune India 500 in 2011.</a:t>
            </a:r>
          </a:p>
          <a:p>
            <a:pPr marL="342900" indent="-342900">
              <a:buFont typeface="Wingdings" pitchFamily="2" charset="2"/>
              <a:buChar char="q"/>
            </a:pPr>
            <a:endParaRPr lang="en-US" sz="2000" dirty="0">
              <a:solidFill>
                <a:schemeClr val="bg1"/>
              </a:solidFill>
            </a:endParaRPr>
          </a:p>
          <a:p>
            <a:pPr marL="342900" indent="-342900">
              <a:buFont typeface="Wingdings" pitchFamily="2" charset="2"/>
              <a:buChar char="q"/>
            </a:pPr>
            <a:r>
              <a:rPr lang="en-US" sz="2000" dirty="0" smtClean="0">
                <a:solidFill>
                  <a:schemeClr val="bg1"/>
                </a:solidFill>
              </a:rPr>
              <a:t>Satyam's </a:t>
            </a:r>
            <a:r>
              <a:rPr lang="en-US" sz="2000" dirty="0">
                <a:solidFill>
                  <a:schemeClr val="bg1"/>
                </a:solidFill>
              </a:rPr>
              <a:t>network covers 66 countries </a:t>
            </a:r>
            <a:r>
              <a:rPr lang="en-US" sz="2000" dirty="0" smtClean="0">
                <a:solidFill>
                  <a:schemeClr val="bg1"/>
                </a:solidFill>
              </a:rPr>
              <a:t>and 53000 </a:t>
            </a:r>
            <a:r>
              <a:rPr lang="en-US" sz="2000" dirty="0">
                <a:solidFill>
                  <a:schemeClr val="bg1"/>
                </a:solidFill>
              </a:rPr>
              <a:t>employees across six continents. It </a:t>
            </a:r>
            <a:r>
              <a:rPr lang="en-US" sz="2000" dirty="0" smtClean="0">
                <a:solidFill>
                  <a:schemeClr val="bg1"/>
                </a:solidFill>
              </a:rPr>
              <a:t>is listed </a:t>
            </a:r>
            <a:r>
              <a:rPr lang="en-US" sz="2000" dirty="0">
                <a:solidFill>
                  <a:schemeClr val="bg1"/>
                </a:solidFill>
              </a:rPr>
              <a:t>in BSE, NSE, NYSE</a:t>
            </a:r>
          </a:p>
        </p:txBody>
      </p:sp>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62600" y="1524000"/>
            <a:ext cx="3124200" cy="4462760"/>
          </a:xfrm>
        </p:spPr>
      </p:pic>
    </p:spTree>
    <p:extLst>
      <p:ext uri="{BB962C8B-B14F-4D97-AF65-F5344CB8AC3E}">
        <p14:creationId xmlns:p14="http://schemas.microsoft.com/office/powerpoint/2010/main" val="3422602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ndalus" pitchFamily="18" charset="-78"/>
                <a:cs typeface="Andalus" pitchFamily="18" charset="-78"/>
              </a:rPr>
              <a:t>ABOUT RAMALINGA RAJU</a:t>
            </a:r>
            <a:endParaRPr lang="en-US" sz="4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ndalus" pitchFamily="18" charset="-78"/>
              <a:cs typeface="Andalus" pitchFamily="18" charset="-78"/>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43858" y="1600200"/>
            <a:ext cx="3009283" cy="4724400"/>
          </a:xfrm>
        </p:spPr>
      </p:pic>
      <p:sp>
        <p:nvSpPr>
          <p:cNvPr id="6" name="TextBox 5"/>
          <p:cNvSpPr txBox="1"/>
          <p:nvPr/>
        </p:nvSpPr>
        <p:spPr>
          <a:xfrm>
            <a:off x="304801" y="1828800"/>
            <a:ext cx="4876800" cy="3416320"/>
          </a:xfrm>
          <a:prstGeom prst="rect">
            <a:avLst/>
          </a:prstGeom>
          <a:noFill/>
        </p:spPr>
        <p:txBody>
          <a:bodyPr wrap="square" rtlCol="0">
            <a:spAutoFit/>
          </a:bodyPr>
          <a:lstStyle/>
          <a:p>
            <a:pPr marL="285750" indent="-285750">
              <a:buFont typeface="Wingdings" pitchFamily="2" charset="2"/>
              <a:buChar char="q"/>
            </a:pPr>
            <a:r>
              <a:rPr lang="en-US" sz="2400" b="1" dirty="0" err="1">
                <a:solidFill>
                  <a:schemeClr val="bg1"/>
                </a:solidFill>
              </a:rPr>
              <a:t>Ramalinga</a:t>
            </a:r>
            <a:r>
              <a:rPr lang="en-US" sz="2400" b="1" dirty="0">
                <a:solidFill>
                  <a:schemeClr val="bg1"/>
                </a:solidFill>
              </a:rPr>
              <a:t> </a:t>
            </a:r>
            <a:r>
              <a:rPr lang="en-US" sz="2400" b="1" dirty="0" err="1">
                <a:solidFill>
                  <a:schemeClr val="bg1"/>
                </a:solidFill>
              </a:rPr>
              <a:t>raju</a:t>
            </a:r>
            <a:r>
              <a:rPr lang="en-US" sz="2400" b="1" dirty="0">
                <a:solidFill>
                  <a:schemeClr val="bg1"/>
                </a:solidFill>
              </a:rPr>
              <a:t> was born on </a:t>
            </a:r>
            <a:r>
              <a:rPr lang="en-US" sz="2400" b="1" dirty="0" err="1">
                <a:solidFill>
                  <a:schemeClr val="bg1"/>
                </a:solidFill>
              </a:rPr>
              <a:t>september</a:t>
            </a:r>
            <a:r>
              <a:rPr lang="en-US" sz="2400" b="1" dirty="0">
                <a:solidFill>
                  <a:schemeClr val="bg1"/>
                </a:solidFill>
              </a:rPr>
              <a:t> 16,1954 in a </a:t>
            </a:r>
            <a:r>
              <a:rPr lang="en-US" sz="2400" b="1" dirty="0" smtClean="0">
                <a:solidFill>
                  <a:schemeClr val="bg1"/>
                </a:solidFill>
              </a:rPr>
              <a:t>family of </a:t>
            </a:r>
            <a:r>
              <a:rPr lang="en-US" sz="2400" b="1" dirty="0">
                <a:solidFill>
                  <a:schemeClr val="bg1"/>
                </a:solidFill>
              </a:rPr>
              <a:t>farmers .</a:t>
            </a:r>
          </a:p>
          <a:p>
            <a:endParaRPr lang="en-US" sz="2400" b="1" dirty="0">
              <a:solidFill>
                <a:schemeClr val="bg1"/>
              </a:solidFill>
            </a:endParaRPr>
          </a:p>
          <a:p>
            <a:pPr marL="285750" indent="-285750">
              <a:buFont typeface="Wingdings" pitchFamily="2" charset="2"/>
              <a:buChar char="q"/>
            </a:pPr>
            <a:r>
              <a:rPr lang="en-US" sz="2400" b="1" dirty="0" smtClean="0">
                <a:solidFill>
                  <a:schemeClr val="bg1"/>
                </a:solidFill>
              </a:rPr>
              <a:t>He </a:t>
            </a:r>
            <a:r>
              <a:rPr lang="en-US" sz="2400" b="1" dirty="0">
                <a:solidFill>
                  <a:schemeClr val="bg1"/>
                </a:solidFill>
              </a:rPr>
              <a:t>founded </a:t>
            </a:r>
            <a:r>
              <a:rPr lang="en-US" sz="2400" b="1" dirty="0" err="1">
                <a:solidFill>
                  <a:schemeClr val="bg1"/>
                </a:solidFill>
              </a:rPr>
              <a:t>satyam</a:t>
            </a:r>
            <a:r>
              <a:rPr lang="en-US" sz="2400" b="1" dirty="0">
                <a:solidFill>
                  <a:schemeClr val="bg1"/>
                </a:solidFill>
              </a:rPr>
              <a:t> computers and was its chairman </a:t>
            </a:r>
            <a:r>
              <a:rPr lang="en-US" sz="2400" b="1" dirty="0" smtClean="0">
                <a:solidFill>
                  <a:schemeClr val="bg1"/>
                </a:solidFill>
              </a:rPr>
              <a:t>until </a:t>
            </a:r>
            <a:r>
              <a:rPr lang="en-US" sz="2400" b="1" dirty="0" err="1" smtClean="0">
                <a:solidFill>
                  <a:schemeClr val="bg1"/>
                </a:solidFill>
              </a:rPr>
              <a:t>january</a:t>
            </a:r>
            <a:r>
              <a:rPr lang="en-US" sz="2400" b="1" dirty="0" smtClean="0">
                <a:solidFill>
                  <a:schemeClr val="bg1"/>
                </a:solidFill>
              </a:rPr>
              <a:t> </a:t>
            </a:r>
            <a:r>
              <a:rPr lang="en-US" sz="2400" b="1" dirty="0">
                <a:solidFill>
                  <a:schemeClr val="bg1"/>
                </a:solidFill>
              </a:rPr>
              <a:t>7, 2009 when he </a:t>
            </a:r>
            <a:r>
              <a:rPr lang="en-US" sz="2400" b="1" dirty="0" smtClean="0">
                <a:solidFill>
                  <a:schemeClr val="bg1"/>
                </a:solidFill>
              </a:rPr>
              <a:t>resigned from </a:t>
            </a:r>
            <a:r>
              <a:rPr lang="en-US" sz="2400" b="1" dirty="0">
                <a:solidFill>
                  <a:schemeClr val="bg1"/>
                </a:solidFill>
              </a:rPr>
              <a:t>the </a:t>
            </a:r>
            <a:r>
              <a:rPr lang="en-US" sz="2400" b="1" dirty="0" err="1">
                <a:solidFill>
                  <a:schemeClr val="bg1"/>
                </a:solidFill>
              </a:rPr>
              <a:t>satyam</a:t>
            </a:r>
            <a:r>
              <a:rPr lang="en-US" sz="2400" b="1" dirty="0">
                <a:solidFill>
                  <a:schemeClr val="bg1"/>
                </a:solidFill>
              </a:rPr>
              <a:t> </a:t>
            </a:r>
            <a:r>
              <a:rPr lang="en-US" sz="2400" b="1" dirty="0" smtClean="0">
                <a:solidFill>
                  <a:schemeClr val="bg1"/>
                </a:solidFill>
              </a:rPr>
              <a:t>board after </a:t>
            </a:r>
            <a:r>
              <a:rPr lang="en-US" sz="2400" b="1" dirty="0">
                <a:solidFill>
                  <a:schemeClr val="bg1"/>
                </a:solidFill>
              </a:rPr>
              <a:t>admitting to corporate fraud.</a:t>
            </a:r>
          </a:p>
        </p:txBody>
      </p:sp>
    </p:spTree>
    <p:extLst>
      <p:ext uri="{BB962C8B-B14F-4D97-AF65-F5344CB8AC3E}">
        <p14:creationId xmlns:p14="http://schemas.microsoft.com/office/powerpoint/2010/main" val="3898069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u="sng" dirty="0" smtClean="0">
                <a:ln w="17780" cmpd="sng">
                  <a:solidFill>
                    <a:srgbClr val="FFFFFF"/>
                  </a:solidFill>
                  <a:prstDash val="solid"/>
                  <a:miter lim="800000"/>
                </a:ln>
                <a:effectLst>
                  <a:outerShdw blurRad="50800" algn="tl" rotWithShape="0">
                    <a:srgbClr val="000000"/>
                  </a:outerShdw>
                </a:effectLst>
                <a:latin typeface="Aharoni" pitchFamily="2" charset="-79"/>
                <a:cs typeface="Aharoni" pitchFamily="2" charset="-79"/>
              </a:rPr>
              <a:t>PEOPLE BEHIND THE SCAM</a:t>
            </a:r>
            <a:endParaRPr lang="en-US" b="1" u="sng" dirty="0">
              <a:ln w="17780" cmpd="sng">
                <a:solidFill>
                  <a:srgbClr val="FFFFFF"/>
                </a:solidFill>
                <a:prstDash val="solid"/>
                <a:miter lim="800000"/>
              </a:ln>
              <a:effectLst>
                <a:outerShdw blurRad="50800" algn="tl" rotWithShape="0">
                  <a:srgbClr val="000000"/>
                </a:outerShdw>
              </a:effectLst>
              <a:latin typeface="Aharoni" pitchFamily="2" charset="-79"/>
              <a:cs typeface="Aharoni" pitchFamily="2" charset="-79"/>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3272640"/>
              </p:ext>
            </p:extLst>
          </p:nvPr>
        </p:nvGraphicFramePr>
        <p:xfrm>
          <a:off x="381000" y="1600200"/>
          <a:ext cx="8458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5807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839200" cy="6553200"/>
          </a:xfrm>
        </p:spPr>
        <p:txBody>
          <a:bodyPr>
            <a:normAutofit lnSpcReduction="10000"/>
          </a:bodyPr>
          <a:lstStyle/>
          <a:p>
            <a:pPr>
              <a:buFont typeface="Wingdings" pitchFamily="2" charset="2"/>
              <a:buChar char="q"/>
            </a:pPr>
            <a:r>
              <a:rPr lang="en-US" sz="2400" dirty="0" err="1"/>
              <a:t>Raju</a:t>
            </a:r>
            <a:r>
              <a:rPr lang="en-US" sz="2400" dirty="0"/>
              <a:t> and his brother, B Rama </a:t>
            </a:r>
            <a:r>
              <a:rPr lang="en-US" sz="2400" dirty="0" err="1"/>
              <a:t>Raju</a:t>
            </a:r>
            <a:r>
              <a:rPr lang="en-US" sz="2400" dirty="0"/>
              <a:t>, were arrested by the </a:t>
            </a:r>
            <a:r>
              <a:rPr lang="en-US" sz="2400" dirty="0" smtClean="0"/>
              <a:t>Andhra Pradesh </a:t>
            </a:r>
            <a:r>
              <a:rPr lang="en-US" sz="2400" dirty="0"/>
              <a:t>police on charges of </a:t>
            </a:r>
            <a:r>
              <a:rPr lang="en-US" sz="2400" b="1" dirty="0"/>
              <a:t>breach of trust, </a:t>
            </a:r>
            <a:r>
              <a:rPr lang="en-US" sz="2400" b="1" dirty="0" smtClean="0"/>
              <a:t>conspiracy, cheating</a:t>
            </a:r>
            <a:r>
              <a:rPr lang="en-US" sz="2400" b="1" dirty="0"/>
              <a:t>, falsification of records</a:t>
            </a:r>
            <a:r>
              <a:rPr lang="en-US" sz="2400" b="1" dirty="0" smtClean="0"/>
              <a:t>.</a:t>
            </a:r>
            <a:br>
              <a:rPr lang="en-US" sz="2400" b="1" dirty="0" smtClean="0"/>
            </a:br>
            <a:endParaRPr lang="en-US" sz="2400" b="1" dirty="0"/>
          </a:p>
          <a:p>
            <a:pPr>
              <a:buFont typeface="Wingdings" pitchFamily="2" charset="2"/>
              <a:buChar char="q"/>
            </a:pPr>
            <a:r>
              <a:rPr lang="en-US" sz="2400" dirty="0" err="1" smtClean="0"/>
              <a:t>Raju</a:t>
            </a:r>
            <a:r>
              <a:rPr lang="en-US" sz="2400" dirty="0" smtClean="0"/>
              <a:t> </a:t>
            </a:r>
            <a:r>
              <a:rPr lang="en-US" sz="2400" dirty="0"/>
              <a:t>has mislead various </a:t>
            </a:r>
            <a:r>
              <a:rPr lang="en-US" sz="2400" b="1" dirty="0"/>
              <a:t>investors</a:t>
            </a:r>
            <a:r>
              <a:rPr lang="en-US" sz="2400" b="1" dirty="0" smtClean="0"/>
              <a:t>.</a:t>
            </a:r>
            <a:br>
              <a:rPr lang="en-US" sz="2400" b="1" dirty="0" smtClean="0"/>
            </a:br>
            <a:endParaRPr lang="en-US" sz="2400" b="1" dirty="0"/>
          </a:p>
          <a:p>
            <a:pPr>
              <a:buFont typeface="Wingdings" pitchFamily="2" charset="2"/>
              <a:buChar char="q"/>
            </a:pPr>
            <a:r>
              <a:rPr lang="en-US" sz="2400" dirty="0" err="1" smtClean="0"/>
              <a:t>Raju</a:t>
            </a:r>
            <a:r>
              <a:rPr lang="en-US" sz="2400" dirty="0" smtClean="0"/>
              <a:t> </a:t>
            </a:r>
            <a:r>
              <a:rPr lang="en-US" sz="2400" dirty="0"/>
              <a:t>had also </a:t>
            </a:r>
            <a:r>
              <a:rPr lang="en-US" sz="2400" b="1" dirty="0"/>
              <a:t>used dummy accounts </a:t>
            </a:r>
            <a:r>
              <a:rPr lang="en-US" sz="2400" dirty="0"/>
              <a:t>to trade in Satyam's </a:t>
            </a:r>
            <a:r>
              <a:rPr lang="en-US" sz="2400" dirty="0" smtClean="0"/>
              <a:t>shares.</a:t>
            </a:r>
            <a:br>
              <a:rPr lang="en-US" sz="2400" dirty="0" smtClean="0"/>
            </a:br>
            <a:endParaRPr lang="en-US" sz="2400" dirty="0"/>
          </a:p>
          <a:p>
            <a:pPr>
              <a:buFont typeface="Wingdings" pitchFamily="2" charset="2"/>
              <a:buChar char="q"/>
            </a:pPr>
            <a:r>
              <a:rPr lang="en-US" sz="2400" dirty="0" smtClean="0"/>
              <a:t>He </a:t>
            </a:r>
            <a:r>
              <a:rPr lang="en-US" sz="2400" dirty="0"/>
              <a:t>has violated the </a:t>
            </a:r>
            <a:r>
              <a:rPr lang="en-US" sz="2400" b="1" dirty="0"/>
              <a:t>insider trading </a:t>
            </a:r>
            <a:r>
              <a:rPr lang="en-US" sz="2400" dirty="0"/>
              <a:t>norm</a:t>
            </a:r>
            <a:r>
              <a:rPr lang="en-US" sz="2400" dirty="0" smtClean="0"/>
              <a:t>.</a:t>
            </a:r>
            <a:br>
              <a:rPr lang="en-US" sz="2400" dirty="0" smtClean="0"/>
            </a:br>
            <a:endParaRPr lang="en-US" sz="2400" dirty="0"/>
          </a:p>
          <a:p>
            <a:pPr>
              <a:buFont typeface="Wingdings" pitchFamily="2" charset="2"/>
              <a:buChar char="q"/>
            </a:pPr>
            <a:r>
              <a:rPr lang="en-US" sz="2400" dirty="0" smtClean="0"/>
              <a:t>Funds </a:t>
            </a:r>
            <a:r>
              <a:rPr lang="en-US" sz="2400" dirty="0"/>
              <a:t>from Satyam were diverted to </a:t>
            </a:r>
            <a:r>
              <a:rPr lang="en-US" sz="2400" b="1" dirty="0" smtClean="0"/>
              <a:t>Mayas</a:t>
            </a:r>
            <a:br>
              <a:rPr lang="en-US" sz="2400" b="1" dirty="0" smtClean="0"/>
            </a:br>
            <a:endParaRPr lang="en-US" sz="2400" b="1" dirty="0"/>
          </a:p>
          <a:p>
            <a:pPr>
              <a:buFont typeface="Wingdings" pitchFamily="2" charset="2"/>
              <a:buChar char="q"/>
            </a:pPr>
            <a:r>
              <a:rPr lang="en-US" sz="2400" dirty="0" smtClean="0"/>
              <a:t>On </a:t>
            </a:r>
            <a:r>
              <a:rPr lang="en-US" sz="2400" dirty="0"/>
              <a:t>22 January 2009, CID told in court that the actual number </a:t>
            </a:r>
            <a:r>
              <a:rPr lang="en-US" sz="2400" dirty="0" smtClean="0"/>
              <a:t>of employees </a:t>
            </a:r>
            <a:r>
              <a:rPr lang="en-US" sz="2400" dirty="0"/>
              <a:t>is only 40,000 and not 53,000 as reported earlier </a:t>
            </a:r>
            <a:r>
              <a:rPr lang="en-US" sz="2400" dirty="0" smtClean="0"/>
              <a:t>and that </a:t>
            </a:r>
            <a:r>
              <a:rPr lang="en-US" sz="2400" dirty="0"/>
              <a:t>Mr. </a:t>
            </a:r>
            <a:r>
              <a:rPr lang="en-US" sz="2400" dirty="0" err="1"/>
              <a:t>Raju</a:t>
            </a:r>
            <a:r>
              <a:rPr lang="en-US" sz="2400" dirty="0"/>
              <a:t> had been allegedly </a:t>
            </a:r>
            <a:r>
              <a:rPr lang="en-US" sz="2400" b="1" dirty="0"/>
              <a:t>withdrawing INR 20 </a:t>
            </a:r>
            <a:r>
              <a:rPr lang="en-US" sz="2400" b="1" dirty="0" err="1" smtClean="0"/>
              <a:t>carore</a:t>
            </a:r>
            <a:r>
              <a:rPr lang="en-US" sz="2400" b="1" dirty="0"/>
              <a:t> </a:t>
            </a:r>
            <a:r>
              <a:rPr lang="en-US" sz="2400" b="1" dirty="0" smtClean="0"/>
              <a:t>rupees </a:t>
            </a:r>
            <a:r>
              <a:rPr lang="en-US" sz="2400" b="1" dirty="0"/>
              <a:t>every month for paying these 13,000 </a:t>
            </a:r>
            <a:r>
              <a:rPr lang="en-US" sz="2400" b="1" dirty="0" smtClean="0"/>
              <a:t>non-existent employees</a:t>
            </a:r>
            <a:r>
              <a:rPr lang="en-US" sz="2400" b="1" dirty="0"/>
              <a:t>.</a:t>
            </a:r>
            <a:endParaRPr lang="en-US" sz="2400" dirty="0"/>
          </a:p>
        </p:txBody>
      </p:sp>
    </p:spTree>
    <p:extLst>
      <p:ext uri="{BB962C8B-B14F-4D97-AF65-F5344CB8AC3E}">
        <p14:creationId xmlns:p14="http://schemas.microsoft.com/office/powerpoint/2010/main" val="4196370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752600"/>
          </a:xfrm>
        </p:spPr>
        <p:txBody>
          <a:bodyPr>
            <a:normAutofit/>
          </a:bodyPr>
          <a:lstStyle/>
          <a:p>
            <a:r>
              <a:rPr lang="en-US" sz="2400" b="1" dirty="0" smtClean="0"/>
              <a:t>RAJU wanted to </a:t>
            </a:r>
            <a:r>
              <a:rPr lang="en-US" sz="2400" b="1" dirty="0"/>
              <a:t>t</a:t>
            </a:r>
            <a:r>
              <a:rPr lang="en-US" sz="2400" b="1" dirty="0" smtClean="0"/>
              <a:t>ake over his MAYTUS INFRA and MAYTUS PROPERTIES. </a:t>
            </a:r>
            <a:r>
              <a:rPr lang="en-US" sz="2400" dirty="0" smtClean="0"/>
              <a:t>(Company of his son).</a:t>
            </a:r>
            <a:r>
              <a:rPr lang="en-US" sz="2400" b="1" dirty="0" smtClean="0"/>
              <a:t/>
            </a:r>
            <a:br>
              <a:rPr lang="en-US" sz="2400" b="1" dirty="0" smtClean="0"/>
            </a:br>
            <a:r>
              <a:rPr lang="en-US" sz="2400" b="1" dirty="0" smtClean="0"/>
              <a:t>So that the fake gap will be filled in this name and their would be no actual fund transfer.</a:t>
            </a:r>
            <a:endParaRPr lang="en-US" sz="2400" b="1"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3048000"/>
            <a:ext cx="3505200" cy="2514600"/>
          </a:xfrm>
          <a:prstGeom prst="rect">
            <a:avLst/>
          </a:prstGeom>
          <a:ln>
            <a:noFill/>
          </a:ln>
          <a:effectLst>
            <a:outerShdw blurRad="292100" dist="139700" dir="2700000" algn="tl" rotWithShape="0">
              <a:srgbClr val="333333">
                <a:alpha val="65000"/>
              </a:srgbClr>
            </a:outerShdw>
          </a:effectLst>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3082130"/>
            <a:ext cx="4038600" cy="24804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9750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48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5265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
            <a:ext cx="8610600" cy="6324600"/>
          </a:xfrm>
        </p:spPr>
        <p:txBody>
          <a:bodyPr>
            <a:noAutofit/>
          </a:bodyPr>
          <a:lstStyle/>
          <a:p>
            <a:pPr marL="457200" indent="-457200" algn="l">
              <a:buFont typeface="Wingdings" pitchFamily="2" charset="2"/>
              <a:buChar char="q"/>
            </a:pPr>
            <a:endParaRPr lang="en-US" sz="2400" b="1" u="sng" dirty="0" smtClean="0">
              <a:solidFill>
                <a:schemeClr val="tx1"/>
              </a:solidFill>
            </a:endParaRPr>
          </a:p>
          <a:p>
            <a:pPr marL="342900" indent="-342900" algn="l">
              <a:buFont typeface="Wingdings" pitchFamily="2" charset="2"/>
              <a:buChar char="q"/>
            </a:pPr>
            <a:r>
              <a:rPr lang="en-US" sz="2200" b="1" u="sng" dirty="0" smtClean="0">
                <a:solidFill>
                  <a:schemeClr val="tx1"/>
                </a:solidFill>
              </a:rPr>
              <a:t>SATYAM </a:t>
            </a:r>
            <a:r>
              <a:rPr lang="en-US" sz="2200" b="1" u="sng" dirty="0">
                <a:solidFill>
                  <a:schemeClr val="tx1"/>
                </a:solidFill>
              </a:rPr>
              <a:t>SHARES</a:t>
            </a:r>
          </a:p>
          <a:p>
            <a:pPr marL="342900" indent="-342900" algn="l">
              <a:buFont typeface="Wingdings" pitchFamily="2" charset="2"/>
              <a:buChar char="Ø"/>
            </a:pPr>
            <a:r>
              <a:rPr lang="en-US" sz="2200" dirty="0" smtClean="0">
                <a:solidFill>
                  <a:schemeClr val="tx1"/>
                </a:solidFill>
              </a:rPr>
              <a:t>Biggest </a:t>
            </a:r>
            <a:r>
              <a:rPr lang="en-US" sz="2200" dirty="0">
                <a:solidFill>
                  <a:schemeClr val="tx1"/>
                </a:solidFill>
              </a:rPr>
              <a:t>single day fall for a stock in stock </a:t>
            </a:r>
            <a:r>
              <a:rPr lang="en-US" sz="2200" dirty="0" smtClean="0">
                <a:solidFill>
                  <a:schemeClr val="tx1"/>
                </a:solidFill>
              </a:rPr>
              <a:t>market.Rs.175 </a:t>
            </a:r>
            <a:r>
              <a:rPr lang="en-US" sz="2200" dirty="0">
                <a:solidFill>
                  <a:schemeClr val="tx1"/>
                </a:solidFill>
              </a:rPr>
              <a:t>( Jan </a:t>
            </a:r>
            <a:r>
              <a:rPr lang="en-US" sz="2200" dirty="0" smtClean="0">
                <a:solidFill>
                  <a:schemeClr val="tx1"/>
                </a:solidFill>
              </a:rPr>
              <a:t>6th) </a:t>
            </a:r>
            <a:r>
              <a:rPr lang="en-US" sz="2200" b="1" dirty="0" smtClean="0">
                <a:solidFill>
                  <a:schemeClr val="tx1"/>
                </a:solidFill>
              </a:rPr>
              <a:t>77%</a:t>
            </a:r>
            <a:br>
              <a:rPr lang="en-US" sz="2200" b="1" dirty="0" smtClean="0">
                <a:solidFill>
                  <a:schemeClr val="tx1"/>
                </a:solidFill>
              </a:rPr>
            </a:br>
            <a:endParaRPr lang="en-US" sz="2200" b="1" dirty="0">
              <a:solidFill>
                <a:schemeClr val="tx1"/>
              </a:solidFill>
            </a:endParaRPr>
          </a:p>
          <a:p>
            <a:pPr marL="342900" indent="-342900" algn="l">
              <a:buFont typeface="Wingdings" pitchFamily="2" charset="2"/>
              <a:buChar char="q"/>
            </a:pPr>
            <a:r>
              <a:rPr lang="en-US" sz="2200" b="1" u="sng" dirty="0" smtClean="0">
                <a:solidFill>
                  <a:schemeClr val="tx1"/>
                </a:solidFill>
              </a:rPr>
              <a:t>STOCK MARKET</a:t>
            </a:r>
          </a:p>
          <a:p>
            <a:pPr marL="342900" indent="-342900" algn="l">
              <a:buFont typeface="Wingdings" pitchFamily="2" charset="2"/>
              <a:buChar char="Ø"/>
            </a:pPr>
            <a:r>
              <a:rPr lang="en-US" sz="2200" dirty="0" smtClean="0">
                <a:solidFill>
                  <a:schemeClr val="tx1"/>
                </a:solidFill>
              </a:rPr>
              <a:t> </a:t>
            </a:r>
            <a:r>
              <a:rPr lang="en-US" sz="2200" dirty="0">
                <a:solidFill>
                  <a:schemeClr val="tx1"/>
                </a:solidFill>
              </a:rPr>
              <a:t>BSE </a:t>
            </a:r>
            <a:r>
              <a:rPr lang="en-US" sz="2200" dirty="0" err="1">
                <a:solidFill>
                  <a:schemeClr val="tx1"/>
                </a:solidFill>
              </a:rPr>
              <a:t>sensex</a:t>
            </a:r>
            <a:r>
              <a:rPr lang="en-US" sz="2200" dirty="0">
                <a:solidFill>
                  <a:schemeClr val="tx1"/>
                </a:solidFill>
              </a:rPr>
              <a:t> fell by 749.05 i.e., 7.25</a:t>
            </a:r>
            <a:r>
              <a:rPr lang="en-US" sz="2200" dirty="0" smtClean="0">
                <a:solidFill>
                  <a:schemeClr val="tx1"/>
                </a:solidFill>
              </a:rPr>
              <a:t>%.</a:t>
            </a:r>
          </a:p>
          <a:p>
            <a:pPr marL="342900" indent="-342900" algn="l">
              <a:buFont typeface="Wingdings" pitchFamily="2" charset="2"/>
              <a:buChar char="Ø"/>
            </a:pPr>
            <a:r>
              <a:rPr lang="en-US" sz="2200" dirty="0">
                <a:solidFill>
                  <a:schemeClr val="tx1"/>
                </a:solidFill>
              </a:rPr>
              <a:t> </a:t>
            </a:r>
            <a:r>
              <a:rPr lang="en-US" sz="2200" dirty="0" smtClean="0">
                <a:solidFill>
                  <a:schemeClr val="tx1"/>
                </a:solidFill>
              </a:rPr>
              <a:t>NSE </a:t>
            </a:r>
            <a:r>
              <a:rPr lang="en-US" sz="2200" dirty="0">
                <a:solidFill>
                  <a:schemeClr val="tx1"/>
                </a:solidFill>
              </a:rPr>
              <a:t>fell by 192.40 points i.e., 6.18</a:t>
            </a:r>
            <a:r>
              <a:rPr lang="en-US" sz="2200" dirty="0" smtClean="0">
                <a:solidFill>
                  <a:schemeClr val="tx1"/>
                </a:solidFill>
              </a:rPr>
              <a:t>%.</a:t>
            </a:r>
            <a:br>
              <a:rPr lang="en-US" sz="2200" dirty="0" smtClean="0">
                <a:solidFill>
                  <a:schemeClr val="tx1"/>
                </a:solidFill>
              </a:rPr>
            </a:br>
            <a:endParaRPr lang="en-US" sz="2200" dirty="0">
              <a:solidFill>
                <a:schemeClr val="tx1"/>
              </a:solidFill>
            </a:endParaRPr>
          </a:p>
          <a:p>
            <a:pPr marL="342900" indent="-342900" algn="l">
              <a:buFont typeface="Wingdings" pitchFamily="2" charset="2"/>
              <a:buChar char="q"/>
            </a:pPr>
            <a:r>
              <a:rPr lang="en-US" sz="2200" b="1" u="sng" dirty="0" smtClean="0">
                <a:solidFill>
                  <a:schemeClr val="tx1"/>
                </a:solidFill>
              </a:rPr>
              <a:t> </a:t>
            </a:r>
            <a:r>
              <a:rPr lang="en-US" sz="2200" b="1" u="sng" dirty="0">
                <a:solidFill>
                  <a:schemeClr val="tx1"/>
                </a:solidFill>
              </a:rPr>
              <a:t>COMPANIES WORTH</a:t>
            </a:r>
          </a:p>
          <a:p>
            <a:pPr marL="342900" indent="-342900" algn="l">
              <a:buFont typeface="Wingdings" pitchFamily="2" charset="2"/>
              <a:buChar char="Ø"/>
            </a:pPr>
            <a:r>
              <a:rPr lang="en-US" sz="2200" dirty="0" smtClean="0">
                <a:solidFill>
                  <a:schemeClr val="tx1"/>
                </a:solidFill>
              </a:rPr>
              <a:t>11464 </a:t>
            </a:r>
            <a:r>
              <a:rPr lang="en-US" sz="2200" dirty="0" err="1">
                <a:solidFill>
                  <a:schemeClr val="tx1"/>
                </a:solidFill>
              </a:rPr>
              <a:t>crore</a:t>
            </a:r>
            <a:r>
              <a:rPr lang="en-US" sz="2200" dirty="0">
                <a:solidFill>
                  <a:schemeClr val="tx1"/>
                </a:solidFill>
              </a:rPr>
              <a:t> </a:t>
            </a:r>
            <a:r>
              <a:rPr lang="en-US" sz="2200" dirty="0" smtClean="0">
                <a:solidFill>
                  <a:schemeClr val="tx1"/>
                </a:solidFill>
              </a:rPr>
              <a:t> to 1607 </a:t>
            </a:r>
            <a:r>
              <a:rPr lang="en-US" sz="2200" dirty="0" err="1">
                <a:solidFill>
                  <a:schemeClr val="tx1"/>
                </a:solidFill>
              </a:rPr>
              <a:t>crore</a:t>
            </a:r>
            <a:r>
              <a:rPr lang="en-US" sz="2200" dirty="0">
                <a:solidFill>
                  <a:schemeClr val="tx1"/>
                </a:solidFill>
              </a:rPr>
              <a:t>.</a:t>
            </a:r>
          </a:p>
          <a:p>
            <a:pPr marL="342900" indent="-342900" algn="l">
              <a:buFont typeface="Wingdings" pitchFamily="2" charset="2"/>
              <a:buChar char="Ø"/>
            </a:pPr>
            <a:r>
              <a:rPr lang="en-US" sz="2200" dirty="0" smtClean="0">
                <a:solidFill>
                  <a:schemeClr val="tx1"/>
                </a:solidFill>
              </a:rPr>
              <a:t>All </a:t>
            </a:r>
            <a:r>
              <a:rPr lang="en-US" sz="2200" dirty="0">
                <a:solidFill>
                  <a:schemeClr val="tx1"/>
                </a:solidFill>
              </a:rPr>
              <a:t>time low of Rs.11.50 on 9th Jan </a:t>
            </a:r>
            <a:r>
              <a:rPr lang="en-US" sz="2200" dirty="0" smtClean="0">
                <a:solidFill>
                  <a:schemeClr val="tx1"/>
                </a:solidFill>
              </a:rPr>
              <a:t>and closed </a:t>
            </a:r>
            <a:r>
              <a:rPr lang="en-US" sz="2200" dirty="0">
                <a:solidFill>
                  <a:schemeClr val="tx1"/>
                </a:solidFill>
              </a:rPr>
              <a:t>at Rs.23.75/-</a:t>
            </a:r>
          </a:p>
          <a:p>
            <a:pPr marL="342900" indent="-342900" algn="l">
              <a:buFont typeface="Wingdings" pitchFamily="2" charset="2"/>
              <a:buChar char="Ø"/>
            </a:pPr>
            <a:r>
              <a:rPr lang="en-US" sz="2200" dirty="0" smtClean="0">
                <a:solidFill>
                  <a:schemeClr val="tx1"/>
                </a:solidFill>
              </a:rPr>
              <a:t>Compared </a:t>
            </a:r>
            <a:r>
              <a:rPr lang="en-US" sz="2200" dirty="0">
                <a:solidFill>
                  <a:schemeClr val="tx1"/>
                </a:solidFill>
              </a:rPr>
              <a:t>to highest of </a:t>
            </a:r>
            <a:r>
              <a:rPr lang="en-US" sz="2200" dirty="0" err="1">
                <a:solidFill>
                  <a:schemeClr val="tx1"/>
                </a:solidFill>
              </a:rPr>
              <a:t>Rs</a:t>
            </a:r>
            <a:r>
              <a:rPr lang="en-US" sz="2200" dirty="0">
                <a:solidFill>
                  <a:schemeClr val="tx1"/>
                </a:solidFill>
              </a:rPr>
              <a:t>. 524.90/- </a:t>
            </a:r>
            <a:r>
              <a:rPr lang="en-US" sz="2200" dirty="0" smtClean="0">
                <a:solidFill>
                  <a:schemeClr val="tx1"/>
                </a:solidFill>
              </a:rPr>
              <a:t>on May </a:t>
            </a:r>
            <a:r>
              <a:rPr lang="en-US" sz="2200" dirty="0">
                <a:solidFill>
                  <a:schemeClr val="tx1"/>
                </a:solidFill>
              </a:rPr>
              <a:t>29,2008.</a:t>
            </a:r>
          </a:p>
        </p:txBody>
      </p:sp>
    </p:spTree>
    <p:extLst>
      <p:ext uri="{BB962C8B-B14F-4D97-AF65-F5344CB8AC3E}">
        <p14:creationId xmlns:p14="http://schemas.microsoft.com/office/powerpoint/2010/main" val="2275492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lgn="l"/>
            <a:r>
              <a:rPr lang="en-US" b="1" u="sng" dirty="0" smtClean="0">
                <a:latin typeface="Arial Rounded MT Bold" pitchFamily="34" charset="0"/>
              </a:rPr>
              <a:t>PWC:- PARTNER IN CRIME ?</a:t>
            </a:r>
            <a:endParaRPr lang="en-US" b="1" u="sng" dirty="0">
              <a:latin typeface="Arial Rounded MT Bold" pitchFamily="34" charset="0"/>
            </a:endParaRPr>
          </a:p>
        </p:txBody>
      </p:sp>
      <p:sp>
        <p:nvSpPr>
          <p:cNvPr id="3" name="Content Placeholder 2"/>
          <p:cNvSpPr>
            <a:spLocks noGrp="1"/>
          </p:cNvSpPr>
          <p:nvPr>
            <p:ph idx="1"/>
          </p:nvPr>
        </p:nvSpPr>
        <p:spPr>
          <a:xfrm>
            <a:off x="304800" y="990600"/>
            <a:ext cx="8229600" cy="4525963"/>
          </a:xfrm>
        </p:spPr>
        <p:txBody>
          <a:bodyPr>
            <a:normAutofit fontScale="70000" lnSpcReduction="20000"/>
          </a:bodyPr>
          <a:lstStyle/>
          <a:p>
            <a:pPr>
              <a:buFont typeface="Wingdings" pitchFamily="2" charset="2"/>
              <a:buChar char="q"/>
            </a:pPr>
            <a:r>
              <a:rPr lang="en-US" sz="3400" b="1" u="sng" dirty="0" smtClean="0"/>
              <a:t>Previous </a:t>
            </a:r>
            <a:r>
              <a:rPr lang="en-US" sz="3400" b="1" u="sng" dirty="0"/>
              <a:t>record -</a:t>
            </a:r>
          </a:p>
          <a:p>
            <a:pPr>
              <a:buFont typeface="Wingdings" pitchFamily="2" charset="2"/>
              <a:buChar char="Ø"/>
            </a:pPr>
            <a:r>
              <a:rPr lang="en-US" dirty="0" smtClean="0"/>
              <a:t>Satyam </a:t>
            </a:r>
            <a:r>
              <a:rPr lang="en-US" dirty="0"/>
              <a:t>has also been accused of frauds in 2001 </a:t>
            </a:r>
            <a:r>
              <a:rPr lang="en-US" dirty="0" smtClean="0"/>
              <a:t>and 2003.</a:t>
            </a:r>
          </a:p>
          <a:p>
            <a:pPr>
              <a:buFont typeface="Wingdings" pitchFamily="2" charset="2"/>
              <a:buChar char="Ø"/>
            </a:pPr>
            <a:r>
              <a:rPr lang="en-US" dirty="0" smtClean="0"/>
              <a:t>No </a:t>
            </a:r>
            <a:r>
              <a:rPr lang="en-US" dirty="0"/>
              <a:t>importance was given to </a:t>
            </a:r>
            <a:r>
              <a:rPr lang="en-US" dirty="0" smtClean="0"/>
              <a:t>this.</a:t>
            </a:r>
          </a:p>
          <a:p>
            <a:pPr marL="0" indent="0">
              <a:buNone/>
            </a:pPr>
            <a:endParaRPr lang="en-US" dirty="0"/>
          </a:p>
          <a:p>
            <a:pPr>
              <a:buFont typeface="Wingdings" pitchFamily="2" charset="2"/>
              <a:buChar char="q"/>
            </a:pPr>
            <a:r>
              <a:rPr lang="en-US" sz="3400" b="1" u="sng" dirty="0" smtClean="0"/>
              <a:t>Getting </a:t>
            </a:r>
            <a:r>
              <a:rPr lang="en-US" sz="3400" b="1" u="sng" dirty="0"/>
              <a:t>third party evidence -</a:t>
            </a:r>
          </a:p>
          <a:p>
            <a:pPr>
              <a:buFont typeface="Wingdings" pitchFamily="2" charset="2"/>
              <a:buChar char="Ø"/>
            </a:pPr>
            <a:r>
              <a:rPr lang="en-US" dirty="0" smtClean="0"/>
              <a:t>No </a:t>
            </a:r>
            <a:r>
              <a:rPr lang="en-US" dirty="0"/>
              <a:t>bank confirmation on fixed deposits</a:t>
            </a:r>
          </a:p>
          <a:p>
            <a:pPr>
              <a:buFont typeface="Wingdings" pitchFamily="2" charset="2"/>
              <a:buChar char="Ø"/>
            </a:pPr>
            <a:r>
              <a:rPr lang="en-US" dirty="0" smtClean="0"/>
              <a:t>Accrued </a:t>
            </a:r>
            <a:r>
              <a:rPr lang="en-US" dirty="0"/>
              <a:t>interest(fixed deposit)</a:t>
            </a:r>
          </a:p>
          <a:p>
            <a:pPr>
              <a:buFont typeface="Wingdings" pitchFamily="2" charset="2"/>
              <a:buChar char="Ø"/>
            </a:pPr>
            <a:r>
              <a:rPr lang="en-US" dirty="0" smtClean="0"/>
              <a:t>Debtors confirmation</a:t>
            </a:r>
          </a:p>
          <a:p>
            <a:endParaRPr lang="en-US" dirty="0"/>
          </a:p>
          <a:p>
            <a:pPr>
              <a:buFont typeface="Wingdings" pitchFamily="2" charset="2"/>
              <a:buChar char="q"/>
            </a:pPr>
            <a:r>
              <a:rPr lang="en-US" sz="3400" b="1" u="sng" dirty="0" smtClean="0"/>
              <a:t>Factors </a:t>
            </a:r>
            <a:r>
              <a:rPr lang="en-US" sz="3400" b="1" u="sng" dirty="0"/>
              <a:t>overlooked -</a:t>
            </a:r>
          </a:p>
          <a:p>
            <a:pPr>
              <a:buFont typeface="Wingdings" pitchFamily="2" charset="2"/>
              <a:buChar char="Ø"/>
            </a:pPr>
            <a:r>
              <a:rPr lang="en-US" dirty="0" smtClean="0"/>
              <a:t>Changing </a:t>
            </a:r>
            <a:r>
              <a:rPr lang="en-US" dirty="0"/>
              <a:t>of accounting years</a:t>
            </a:r>
          </a:p>
          <a:p>
            <a:pPr>
              <a:buFont typeface="Wingdings" pitchFamily="2" charset="2"/>
              <a:buChar char="Ø"/>
            </a:pPr>
            <a:r>
              <a:rPr lang="en-US" dirty="0" smtClean="0"/>
              <a:t>Huge </a:t>
            </a:r>
            <a:r>
              <a:rPr lang="en-US" dirty="0"/>
              <a:t>debt despite cash surplus</a:t>
            </a:r>
          </a:p>
        </p:txBody>
      </p:sp>
    </p:spTree>
    <p:extLst>
      <p:ext uri="{BB962C8B-B14F-4D97-AF65-F5344CB8AC3E}">
        <p14:creationId xmlns:p14="http://schemas.microsoft.com/office/powerpoint/2010/main" val="3288968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375</Words>
  <Application>Microsoft Office PowerPoint</Application>
  <PresentationFormat>On-screen Show (4:3)</PresentationFormat>
  <Paragraphs>68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Aharoni</vt:lpstr>
      <vt:lpstr>Andalus</vt:lpstr>
      <vt:lpstr>Arial</vt:lpstr>
      <vt:lpstr>Arial Rounded MT Bold</vt:lpstr>
      <vt:lpstr>Calibri</vt:lpstr>
      <vt:lpstr>Wingdings</vt:lpstr>
      <vt:lpstr>Office Theme</vt:lpstr>
      <vt:lpstr>PowerPoint Presentation</vt:lpstr>
      <vt:lpstr>INTRODUCTION</vt:lpstr>
      <vt:lpstr>ABOUT RAMALINGA RAJU</vt:lpstr>
      <vt:lpstr>PEOPLE BEHIND THE SCAM</vt:lpstr>
      <vt:lpstr>PowerPoint Presentation</vt:lpstr>
      <vt:lpstr>RAJU wanted to take over his MAYTUS INFRA and MAYTUS PROPERTIES. (Company of his son). So that the fake gap will be filled in this name and their would be no actual fund transfer.</vt:lpstr>
      <vt:lpstr>PowerPoint Presentation</vt:lpstr>
      <vt:lpstr>PowerPoint Presentation</vt:lpstr>
      <vt:lpstr>PWC:- PARTNER IN CRIME ?</vt:lpstr>
      <vt:lpstr>PowerPoint Presentation</vt:lpstr>
      <vt:lpstr>TAKEN ACTION</vt:lpstr>
      <vt:lpstr>ACQUISITION BY MAHINDRA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c:creator>
  <cp:lastModifiedBy>Abhishekh</cp:lastModifiedBy>
  <cp:revision>16</cp:revision>
  <dcterms:created xsi:type="dcterms:W3CDTF">2020-03-27T16:57:02Z</dcterms:created>
  <dcterms:modified xsi:type="dcterms:W3CDTF">2020-03-30T11:10:03Z</dcterms:modified>
</cp:coreProperties>
</file>