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Role of the Police in Criminal Law 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Primary responsibility of the Police is--</a:t>
            </a:r>
          </a:p>
          <a:p>
            <a:r>
              <a:rPr lang="en-US" dirty="0" smtClean="0"/>
              <a:t> to protect life, liberty and property of citizens</a:t>
            </a:r>
          </a:p>
          <a:p>
            <a:r>
              <a:rPr lang="en-US" dirty="0" smtClean="0"/>
              <a:t> for the protection of these rights that Criminal Justice System has been constituted assigning important responsibility to the Police</a:t>
            </a:r>
          </a:p>
          <a:p>
            <a:r>
              <a:rPr lang="en-US" dirty="0" smtClean="0"/>
              <a:t>The most important duty of the police is maintenance of Law and Order and do investigation of offences</a:t>
            </a:r>
          </a:p>
          <a:p>
            <a:r>
              <a:rPr lang="en-US" dirty="0" smtClean="0"/>
              <a:t>The police are charged with the responsibility of protecting precious Human Rights of the citizens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Legal Provisions relating to Remand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Section 167 of the Code deals with the provision relating to police </a:t>
            </a:r>
            <a:r>
              <a:rPr lang="en-US" dirty="0" smtClean="0"/>
              <a:t>custody while </a:t>
            </a:r>
            <a:r>
              <a:rPr lang="en-US" dirty="0" smtClean="0"/>
              <a:t>sec. 309 deals with the provisions of judicial </a:t>
            </a:r>
            <a:r>
              <a:rPr lang="en-US" dirty="0" smtClean="0"/>
              <a:t>custody</a:t>
            </a:r>
          </a:p>
          <a:p>
            <a:r>
              <a:rPr lang="en-US" dirty="0" smtClean="0"/>
              <a:t>The Magistrate to whom an accused person is forwarded, may </a:t>
            </a:r>
            <a:r>
              <a:rPr lang="en-US" dirty="0" smtClean="0"/>
              <a:t>authorize detention </a:t>
            </a:r>
            <a:r>
              <a:rPr lang="en-US" dirty="0" smtClean="0"/>
              <a:t>of the accused in such custody as the Magistrate thinks fit for a term </a:t>
            </a:r>
            <a:r>
              <a:rPr lang="en-US" dirty="0" smtClean="0"/>
              <a:t>not exceeding </a:t>
            </a:r>
            <a:r>
              <a:rPr lang="en-US" dirty="0" smtClean="0"/>
              <a:t>15 days Sec.167 (2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 nature of custody can be altered from judicial to Police custody or </a:t>
            </a:r>
            <a:r>
              <a:rPr lang="en-US" dirty="0" smtClean="0"/>
              <a:t>vice versa </a:t>
            </a:r>
            <a:r>
              <a:rPr lang="en-US" dirty="0" smtClean="0"/>
              <a:t>during the first period of 15 days mentioned in Sec. 167 (2</a:t>
            </a:r>
            <a:r>
              <a:rPr lang="en-US" dirty="0" smtClean="0"/>
              <a:t>)</a:t>
            </a:r>
          </a:p>
          <a:p>
            <a:r>
              <a:rPr lang="en-US" dirty="0" smtClean="0"/>
              <a:t>If the detention of the accused is required even beyond 15 days, </a:t>
            </a:r>
            <a:r>
              <a:rPr lang="en-US" dirty="0" smtClean="0"/>
              <a:t>he/she </a:t>
            </a:r>
            <a:r>
              <a:rPr lang="en-US" dirty="0" smtClean="0"/>
              <a:t>shall be so</a:t>
            </a:r>
          </a:p>
          <a:p>
            <a:r>
              <a:rPr lang="en-US" dirty="0" smtClean="0"/>
              <a:t>detained, but not in police custody, but only in judicial </a:t>
            </a:r>
            <a:r>
              <a:rPr lang="en-US" dirty="0" smtClean="0"/>
              <a:t>custody</a:t>
            </a:r>
          </a:p>
          <a:p>
            <a:r>
              <a:rPr lang="en-US" dirty="0" smtClean="0"/>
              <a:t>This </a:t>
            </a:r>
            <a:r>
              <a:rPr lang="en-US" dirty="0" smtClean="0"/>
              <a:t>further </a:t>
            </a:r>
            <a:r>
              <a:rPr lang="en-US" dirty="0" smtClean="0"/>
              <a:t>detention for </a:t>
            </a:r>
            <a:r>
              <a:rPr lang="en-US" dirty="0" smtClean="0"/>
              <a:t>a total period shall not exceed 90 days where investigation relates to an </a:t>
            </a:r>
            <a:r>
              <a:rPr lang="en-US" dirty="0" smtClean="0"/>
              <a:t>offence punishable </a:t>
            </a:r>
            <a:r>
              <a:rPr lang="en-US" dirty="0" smtClean="0"/>
              <a:t>with death, imprisonment for life or imprisonment for not less than 10 </a:t>
            </a:r>
            <a:r>
              <a:rPr lang="en-US" dirty="0" smtClean="0"/>
              <a:t>yrs and </a:t>
            </a:r>
            <a:r>
              <a:rPr lang="en-US" dirty="0" smtClean="0"/>
              <a:t>60 days where investigation relates to any other offence. After the expiry of </a:t>
            </a:r>
            <a:r>
              <a:rPr lang="en-US" dirty="0" smtClean="0"/>
              <a:t>this extended </a:t>
            </a:r>
            <a:r>
              <a:rPr lang="en-US" dirty="0" smtClean="0"/>
              <a:t>period, the accused person shall be released on bail if </a:t>
            </a:r>
            <a:r>
              <a:rPr lang="en-US" dirty="0" smtClean="0"/>
              <a:t>he/she </a:t>
            </a:r>
            <a:r>
              <a:rPr lang="en-US" dirty="0" smtClean="0"/>
              <a:t>is prepared </a:t>
            </a:r>
            <a:r>
              <a:rPr lang="en-US" dirty="0" smtClean="0"/>
              <a:t>to furnish </a:t>
            </a:r>
            <a:r>
              <a:rPr lang="en-US" dirty="0" smtClean="0"/>
              <a:t>bail if charge sheet is not filed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Remand can be further Extended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If further material evidence to be collected at the instance of the </a:t>
            </a:r>
            <a:r>
              <a:rPr lang="en-US" dirty="0" smtClean="0"/>
              <a:t>accused</a:t>
            </a:r>
          </a:p>
          <a:p>
            <a:r>
              <a:rPr lang="en-US" dirty="0" smtClean="0"/>
              <a:t>If the accused has volunteered to get the stolen property </a:t>
            </a:r>
            <a:r>
              <a:rPr lang="en-US" dirty="0" smtClean="0"/>
              <a:t>recovered</a:t>
            </a:r>
          </a:p>
          <a:p>
            <a:r>
              <a:rPr lang="en-US" dirty="0" smtClean="0"/>
              <a:t>If the accused offered to produce implements used in the offence </a:t>
            </a:r>
            <a:r>
              <a:rPr lang="en-US" err="1" smtClean="0"/>
              <a:t>viz</a:t>
            </a:r>
            <a:r>
              <a:rPr lang="en-US" smtClean="0"/>
              <a:t>., weapons</a:t>
            </a:r>
            <a:endParaRPr lang="en-US" dirty="0" smtClean="0"/>
          </a:p>
          <a:p>
            <a:r>
              <a:rPr lang="en-US" dirty="0" smtClean="0"/>
              <a:t>If the accused has offered to point out </a:t>
            </a:r>
            <a:r>
              <a:rPr lang="en-US" dirty="0" smtClean="0"/>
              <a:t>co-accused</a:t>
            </a:r>
          </a:p>
          <a:p>
            <a:r>
              <a:rPr lang="en-US" dirty="0" smtClean="0"/>
              <a:t>Any other circumstances requiring the presence of the accused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Features of FIR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 It must be first in point of time</a:t>
            </a:r>
          </a:p>
          <a:p>
            <a:r>
              <a:rPr lang="en-US" dirty="0" smtClean="0"/>
              <a:t> It must be information, responsible but not vague, gossip or hear say</a:t>
            </a:r>
          </a:p>
          <a:p>
            <a:r>
              <a:rPr lang="en-US" dirty="0" smtClean="0"/>
              <a:t>It must relate to the commission of a cognizable offence</a:t>
            </a:r>
          </a:p>
          <a:p>
            <a:r>
              <a:rPr lang="en-US" dirty="0" smtClean="0"/>
              <a:t>It must be made to officer in-charge of a police station</a:t>
            </a:r>
          </a:p>
          <a:p>
            <a:r>
              <a:rPr lang="en-US" dirty="0" smtClean="0"/>
              <a:t>It must be in writing or put into writing if given orally and read over to the informant</a:t>
            </a:r>
          </a:p>
          <a:p>
            <a:r>
              <a:rPr lang="en-US" dirty="0" smtClean="0"/>
              <a:t>It must be signed by the informant</a:t>
            </a:r>
          </a:p>
          <a:p>
            <a:r>
              <a:rPr lang="en-US" dirty="0" smtClean="0"/>
              <a:t> It must be entered in the Daily Dairy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Additional Features of FIR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Ordinarily mere gossip, hearsay or </a:t>
            </a:r>
            <a:r>
              <a:rPr lang="en-US" dirty="0" err="1" smtClean="0"/>
              <a:t>rumours</a:t>
            </a:r>
            <a:r>
              <a:rPr lang="en-US" dirty="0" smtClean="0"/>
              <a:t> do not fall within Section 154 </a:t>
            </a:r>
            <a:r>
              <a:rPr lang="en-US" dirty="0" err="1" smtClean="0"/>
              <a:t>Cr.PC</a:t>
            </a:r>
            <a:r>
              <a:rPr lang="en-US" dirty="0" smtClean="0"/>
              <a:t>, but definite information when recorded at the Police Station become FIR</a:t>
            </a:r>
          </a:p>
          <a:p>
            <a:r>
              <a:rPr lang="en-US" dirty="0" smtClean="0"/>
              <a:t>Original telegram only becomes FIRs because they bear the signature or thumb mark of the senders </a:t>
            </a:r>
          </a:p>
          <a:p>
            <a:r>
              <a:rPr lang="en-US" dirty="0" smtClean="0"/>
              <a:t>But the police officer can </a:t>
            </a:r>
            <a:r>
              <a:rPr lang="en-US" dirty="0" err="1" smtClean="0"/>
              <a:t>suo</a:t>
            </a:r>
            <a:r>
              <a:rPr lang="en-US" dirty="0" smtClean="0"/>
              <a:t> motto register a case on receipt of telegram</a:t>
            </a:r>
          </a:p>
          <a:p>
            <a:r>
              <a:rPr lang="en-US" dirty="0" smtClean="0"/>
              <a:t>SHO should ensure that record made by him is truthful and as per the statement of the informant. He should avoid imparting his own impressions and high-sounding language. It should be in the word of the informant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Eleven ‘W’s for Recording FIR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What information have you got to convey ?</a:t>
            </a:r>
          </a:p>
          <a:p>
            <a:r>
              <a:rPr lang="en-US" dirty="0" smtClean="0"/>
              <a:t>What is his capacity - eye witness victim or hear say?</a:t>
            </a:r>
          </a:p>
          <a:p>
            <a:r>
              <a:rPr lang="en-US" dirty="0" smtClean="0"/>
              <a:t>Who possibly committed the crime?</a:t>
            </a:r>
          </a:p>
          <a:p>
            <a:r>
              <a:rPr lang="en-US" dirty="0" smtClean="0"/>
              <a:t>Who is the victim of the crime?</a:t>
            </a:r>
          </a:p>
          <a:p>
            <a:r>
              <a:rPr lang="en-US" dirty="0" smtClean="0"/>
              <a:t>When did it occur?</a:t>
            </a:r>
          </a:p>
          <a:p>
            <a:r>
              <a:rPr lang="en-US" dirty="0" smtClean="0"/>
              <a:t>Where did it occur? (the spot)</a:t>
            </a:r>
          </a:p>
          <a:p>
            <a:r>
              <a:rPr lang="en-US" dirty="0" smtClean="0"/>
              <a:t>Why did it occur? (Motive of crime)</a:t>
            </a:r>
          </a:p>
          <a:p>
            <a:r>
              <a:rPr lang="en-US" dirty="0" smtClean="0"/>
              <a:t>Which way did it occur? (Description of the incident. The role played by each accused-weapon used, etc.)</a:t>
            </a:r>
          </a:p>
          <a:p>
            <a:r>
              <a:rPr lang="en-US" dirty="0" smtClean="0"/>
              <a:t>Who else was present then?</a:t>
            </a:r>
          </a:p>
          <a:p>
            <a:r>
              <a:rPr lang="en-US" dirty="0" smtClean="0"/>
              <a:t>What was taken away by the accused? (any article/property)</a:t>
            </a:r>
          </a:p>
          <a:p>
            <a:r>
              <a:rPr lang="en-US" dirty="0" smtClean="0"/>
              <a:t>What traces were left by the accused? (physical clues)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 arising due to Delay in Registering FIR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Delay in lodging FIR without satisfactory explanation is looked upon with grave suspicion because there are chances of fabrication</a:t>
            </a:r>
          </a:p>
          <a:p>
            <a:r>
              <a:rPr lang="en-US" dirty="0" smtClean="0"/>
              <a:t>Wherever there is delay it must be properly explained in the FIR - itself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Remand and Custody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Meaning:</a:t>
            </a:r>
          </a:p>
          <a:p>
            <a:r>
              <a:rPr lang="en-US" dirty="0" smtClean="0"/>
              <a:t>With respect to Criminal Law, remand denotes sending back an arrested person to Custody pending investigation or trial</a:t>
            </a:r>
          </a:p>
          <a:p>
            <a:r>
              <a:rPr lang="en-US" dirty="0" smtClean="0"/>
              <a:t>It means authorized detention. Remand usually signifies the end of Police Custody and the beginning of Judicial Custody</a:t>
            </a:r>
          </a:p>
          <a:p>
            <a:r>
              <a:rPr lang="en-US" dirty="0" smtClean="0"/>
              <a:t>Custody means the state of being guarded</a:t>
            </a:r>
          </a:p>
          <a:p>
            <a:r>
              <a:rPr lang="en-US" dirty="0" smtClean="0"/>
              <a:t>Custody may involve detaining of the person arrested under safety especially by the police</a:t>
            </a:r>
          </a:p>
          <a:p>
            <a:r>
              <a:rPr lang="en-US" dirty="0" smtClean="0"/>
              <a:t>Custody also may be legal confinement by Court Order.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Constitutional Safeguards against Freedom to Citizens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/>
              <a:t>Article 20 </a:t>
            </a:r>
            <a:r>
              <a:rPr lang="en-US" dirty="0" smtClean="0"/>
              <a:t>provides protection in respect of conviction for </a:t>
            </a:r>
            <a:r>
              <a:rPr lang="en-US" dirty="0" smtClean="0"/>
              <a:t>offences:</a:t>
            </a:r>
            <a:endParaRPr lang="en-US" b="1" dirty="0" smtClean="0"/>
          </a:p>
          <a:p>
            <a:r>
              <a:rPr lang="en-US" b="1" dirty="0" smtClean="0"/>
              <a:t>Ex </a:t>
            </a:r>
            <a:r>
              <a:rPr lang="en-US" b="1" dirty="0" smtClean="0"/>
              <a:t>Post Facto Laws</a:t>
            </a:r>
            <a:r>
              <a:rPr lang="en-US" b="1" dirty="0" smtClean="0"/>
              <a:t>: </a:t>
            </a:r>
            <a:r>
              <a:rPr lang="en-US" dirty="0" smtClean="0"/>
              <a:t>No person shall be convicted of any offence </a:t>
            </a:r>
            <a:r>
              <a:rPr lang="en-US" dirty="0" smtClean="0"/>
              <a:t>except for </a:t>
            </a:r>
            <a:r>
              <a:rPr lang="en-US" dirty="0" smtClean="0"/>
              <a:t>violation of a law in force at the time of the commission of the </a:t>
            </a:r>
            <a:r>
              <a:rPr lang="en-US" dirty="0" smtClean="0"/>
              <a:t>act charged </a:t>
            </a:r>
            <a:r>
              <a:rPr lang="en-US" dirty="0" smtClean="0"/>
              <a:t>as an offence nor be subjected to a penalty greater </a:t>
            </a:r>
            <a:r>
              <a:rPr lang="en-US" dirty="0" smtClean="0"/>
              <a:t>than </a:t>
            </a:r>
            <a:r>
              <a:rPr lang="en-US" dirty="0" smtClean="0"/>
              <a:t>that </a:t>
            </a:r>
            <a:r>
              <a:rPr lang="en-US" dirty="0" smtClean="0"/>
              <a:t>which might </a:t>
            </a:r>
            <a:r>
              <a:rPr lang="en-US" dirty="0" smtClean="0"/>
              <a:t>have been inflicted under the law in force at the time of </a:t>
            </a:r>
            <a:r>
              <a:rPr lang="en-US" dirty="0" smtClean="0"/>
              <a:t>commission of </a:t>
            </a:r>
            <a:r>
              <a:rPr lang="en-US" dirty="0" smtClean="0"/>
              <a:t>the </a:t>
            </a:r>
            <a:r>
              <a:rPr lang="en-US" dirty="0" smtClean="0"/>
              <a:t>offence</a:t>
            </a:r>
          </a:p>
          <a:p>
            <a:r>
              <a:rPr lang="en-US" b="1" dirty="0" smtClean="0"/>
              <a:t>Double </a:t>
            </a:r>
            <a:r>
              <a:rPr lang="en-US" b="1" dirty="0" smtClean="0"/>
              <a:t>jeopardy: </a:t>
            </a:r>
            <a:r>
              <a:rPr lang="en-US" dirty="0" smtClean="0"/>
              <a:t>NO person shall be prosecuted and punished for </a:t>
            </a:r>
            <a:r>
              <a:rPr lang="en-US" dirty="0" smtClean="0"/>
              <a:t>the same </a:t>
            </a:r>
            <a:r>
              <a:rPr lang="en-US" dirty="0" smtClean="0"/>
              <a:t>offence more than </a:t>
            </a:r>
            <a:r>
              <a:rPr lang="en-US" dirty="0" smtClean="0"/>
              <a:t>once</a:t>
            </a:r>
          </a:p>
          <a:p>
            <a:r>
              <a:rPr lang="en-US" b="1" dirty="0" smtClean="0"/>
              <a:t>Protection against self </a:t>
            </a:r>
            <a:r>
              <a:rPr lang="en-US" b="1" dirty="0" smtClean="0"/>
              <a:t>incrimination: </a:t>
            </a:r>
            <a:r>
              <a:rPr lang="en-US" dirty="0" smtClean="0"/>
              <a:t>No person accused of any </a:t>
            </a:r>
            <a:r>
              <a:rPr lang="en-US" dirty="0" smtClean="0"/>
              <a:t>office shall </a:t>
            </a:r>
            <a:r>
              <a:rPr lang="en-US" dirty="0" smtClean="0"/>
              <a:t>be compelled to be a witness against </a:t>
            </a:r>
            <a:r>
              <a:rPr lang="en-US" dirty="0" smtClean="0"/>
              <a:t>himself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Constitutional Safeguards against Freedom to Citizens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58674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Article 21 </a:t>
            </a:r>
            <a:r>
              <a:rPr lang="en-US" dirty="0" smtClean="0"/>
              <a:t>guarantees every citizen freedom of life, liberty and </a:t>
            </a:r>
            <a:r>
              <a:rPr lang="en-US" dirty="0" smtClean="0"/>
              <a:t>property which says, “</a:t>
            </a:r>
            <a:r>
              <a:rPr lang="en-US" b="1" dirty="0" smtClean="0"/>
              <a:t>No person shall be deprived of his life, or personal liberty </a:t>
            </a:r>
            <a:r>
              <a:rPr lang="en-US" b="1" dirty="0" smtClean="0"/>
              <a:t>without due </a:t>
            </a:r>
            <a:r>
              <a:rPr lang="en-US" b="1" dirty="0" smtClean="0"/>
              <a:t>process of the law</a:t>
            </a:r>
            <a:r>
              <a:rPr lang="en-US" b="1" dirty="0" smtClean="0"/>
              <a:t>”.</a:t>
            </a:r>
          </a:p>
          <a:p>
            <a:pPr>
              <a:buNone/>
            </a:pPr>
            <a:r>
              <a:rPr lang="en-US" b="1" dirty="0" smtClean="0"/>
              <a:t>Article 22 </a:t>
            </a:r>
            <a:r>
              <a:rPr lang="en-US" dirty="0" smtClean="0"/>
              <a:t>deals with the </a:t>
            </a:r>
            <a:r>
              <a:rPr lang="en-US" b="1" dirty="0" smtClean="0"/>
              <a:t>protection against arrest and detention </a:t>
            </a:r>
            <a:r>
              <a:rPr lang="en-US" b="1" dirty="0" smtClean="0"/>
              <a:t>and </a:t>
            </a:r>
            <a:r>
              <a:rPr lang="en-US" dirty="0" smtClean="0"/>
              <a:t>provides the following rights to the person arrested:</a:t>
            </a:r>
          </a:p>
          <a:p>
            <a:r>
              <a:rPr lang="en-US" dirty="0" smtClean="0"/>
              <a:t>Right to be informed the ground of </a:t>
            </a:r>
            <a:r>
              <a:rPr lang="en-US" dirty="0" smtClean="0"/>
              <a:t>arrest Art </a:t>
            </a:r>
            <a:r>
              <a:rPr lang="en-US" dirty="0" smtClean="0"/>
              <a:t>22(1</a:t>
            </a:r>
            <a:r>
              <a:rPr lang="en-US" dirty="0" smtClean="0"/>
              <a:t>)</a:t>
            </a:r>
          </a:p>
          <a:p>
            <a:r>
              <a:rPr lang="en-US" dirty="0" smtClean="0"/>
              <a:t>Right to consult and to be defended by a legal practitioner of his </a:t>
            </a:r>
            <a:r>
              <a:rPr lang="en-US" dirty="0" smtClean="0"/>
              <a:t>choice Art</a:t>
            </a:r>
            <a:r>
              <a:rPr lang="en-US" dirty="0" smtClean="0"/>
              <a:t>. 22(1</a:t>
            </a:r>
            <a:r>
              <a:rPr lang="en-US" dirty="0" smtClean="0"/>
              <a:t>)</a:t>
            </a:r>
          </a:p>
          <a:p>
            <a:r>
              <a:rPr lang="en-US" dirty="0" smtClean="0"/>
              <a:t>Right to </a:t>
            </a:r>
            <a:r>
              <a:rPr lang="en-US" dirty="0" smtClean="0"/>
              <a:t>be produced </a:t>
            </a:r>
            <a:r>
              <a:rPr lang="en-US" dirty="0" smtClean="0"/>
              <a:t>before a Magistrate within 24 hrs of </a:t>
            </a:r>
            <a:r>
              <a:rPr lang="en-US" dirty="0" smtClean="0"/>
              <a:t>his/her </a:t>
            </a:r>
            <a:r>
              <a:rPr lang="en-US" dirty="0" smtClean="0"/>
              <a:t>arrest Art. 22(2</a:t>
            </a:r>
            <a:r>
              <a:rPr lang="en-US" dirty="0" smtClean="0"/>
              <a:t>)</a:t>
            </a:r>
          </a:p>
          <a:p>
            <a:r>
              <a:rPr lang="en-US" dirty="0" smtClean="0"/>
              <a:t>Not to be detained beyond 24 hrs without a Magistrate’s authority </a:t>
            </a:r>
            <a:r>
              <a:rPr lang="en-US" dirty="0" smtClean="0"/>
              <a:t>Art22(2)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Why, Whom and for What Purpose Remand is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If </a:t>
            </a:r>
            <a:r>
              <a:rPr lang="en-US" dirty="0" smtClean="0"/>
              <a:t>he/she </a:t>
            </a:r>
            <a:r>
              <a:rPr lang="en-US" dirty="0" smtClean="0"/>
              <a:t>behaves violently in revenge with the Police or Court </a:t>
            </a:r>
            <a:r>
              <a:rPr lang="en-US" dirty="0" smtClean="0"/>
              <a:t>Officers</a:t>
            </a:r>
          </a:p>
          <a:p>
            <a:r>
              <a:rPr lang="en-US" dirty="0" smtClean="0"/>
              <a:t>Where </a:t>
            </a:r>
            <a:r>
              <a:rPr lang="en-US" dirty="0" smtClean="0"/>
              <a:t>he/she </a:t>
            </a:r>
            <a:r>
              <a:rPr lang="en-US" dirty="0" smtClean="0"/>
              <a:t>is interfering with the </a:t>
            </a:r>
            <a:r>
              <a:rPr lang="en-US" dirty="0" smtClean="0"/>
              <a:t>investigation</a:t>
            </a:r>
          </a:p>
          <a:p>
            <a:r>
              <a:rPr lang="en-US" dirty="0" smtClean="0"/>
              <a:t>Where investigation cannot be completed within the period of 24 </a:t>
            </a:r>
            <a:r>
              <a:rPr lang="en-US" dirty="0" smtClean="0"/>
              <a:t>hours and </a:t>
            </a:r>
            <a:r>
              <a:rPr lang="en-US" dirty="0" smtClean="0"/>
              <a:t>there are grounds for believing that the accusation or information </a:t>
            </a:r>
            <a:r>
              <a:rPr lang="en-US" dirty="0" smtClean="0"/>
              <a:t>is well founded</a:t>
            </a:r>
          </a:p>
          <a:p>
            <a:r>
              <a:rPr lang="en-US" dirty="0" smtClean="0"/>
              <a:t>Where </a:t>
            </a:r>
            <a:r>
              <a:rPr lang="en-US" dirty="0" smtClean="0"/>
              <a:t>he/she </a:t>
            </a:r>
            <a:r>
              <a:rPr lang="en-US" dirty="0" smtClean="0"/>
              <a:t>tampers with the evidence </a:t>
            </a:r>
            <a:r>
              <a:rPr lang="en-US" dirty="0" smtClean="0"/>
              <a:t>or is </a:t>
            </a:r>
            <a:r>
              <a:rPr lang="en-US" dirty="0" smtClean="0"/>
              <a:t>humiliating, intimidating </a:t>
            </a:r>
            <a:r>
              <a:rPr lang="en-US" dirty="0" smtClean="0"/>
              <a:t>or threatening </a:t>
            </a:r>
            <a:r>
              <a:rPr lang="en-US" dirty="0" smtClean="0"/>
              <a:t>the prosecution </a:t>
            </a:r>
            <a:r>
              <a:rPr lang="en-US" dirty="0" smtClean="0"/>
              <a:t>witnesses</a:t>
            </a:r>
          </a:p>
          <a:p>
            <a:r>
              <a:rPr lang="en-US" dirty="0" smtClean="0"/>
              <a:t>When </a:t>
            </a:r>
            <a:r>
              <a:rPr lang="en-US" dirty="0" smtClean="0"/>
              <a:t>he/she </a:t>
            </a:r>
            <a:r>
              <a:rPr lang="en-US" dirty="0" smtClean="0"/>
              <a:t>tries to abscond or run away </a:t>
            </a:r>
            <a:r>
              <a:rPr lang="en-US" dirty="0" smtClean="0"/>
              <a:t>to a </a:t>
            </a:r>
            <a:r>
              <a:rPr lang="en-US" dirty="0" smtClean="0"/>
              <a:t>foreign country or any </a:t>
            </a:r>
            <a:r>
              <a:rPr lang="en-US" dirty="0" smtClean="0"/>
              <a:t>other State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1073</Words>
  <Application>Microsoft Office PowerPoint</Application>
  <PresentationFormat>On-screen Show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Role of the Police in Criminal Law Administration</vt:lpstr>
      <vt:lpstr>Essential Features of FIR</vt:lpstr>
      <vt:lpstr>Some Additional Features of FIR</vt:lpstr>
      <vt:lpstr>Eleven ‘W’s for Recording FIR</vt:lpstr>
      <vt:lpstr>Problem arising due to Delay in Registering FIR</vt:lpstr>
      <vt:lpstr>Remand and Custody</vt:lpstr>
      <vt:lpstr>Constitutional Safeguards against Freedom to Citizens</vt:lpstr>
      <vt:lpstr>Constitutional Safeguards against Freedom to Citizens</vt:lpstr>
      <vt:lpstr>Why, Whom and for What Purpose Remand is required</vt:lpstr>
      <vt:lpstr>Legal Provisions relating to Remand</vt:lpstr>
      <vt:lpstr>When Remand can be further Extended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of the Police in Criminal Law Administration</dc:title>
  <dc:creator>admin</dc:creator>
  <cp:lastModifiedBy>admin</cp:lastModifiedBy>
  <cp:revision>64</cp:revision>
  <dcterms:created xsi:type="dcterms:W3CDTF">2006-08-16T00:00:00Z</dcterms:created>
  <dcterms:modified xsi:type="dcterms:W3CDTF">2020-08-29T04:25:10Z</dcterms:modified>
</cp:coreProperties>
</file>