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392A91-1965-4078-BC67-050468F14A9A}"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92A91-1965-4078-BC67-050468F14A9A}"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92A91-1965-4078-BC67-050468F14A9A}"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92A91-1965-4078-BC67-050468F14A9A}"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392A91-1965-4078-BC67-050468F14A9A}"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392A91-1965-4078-BC67-050468F14A9A}" type="datetimeFigureOut">
              <a:rPr lang="en-US" smtClean="0"/>
              <a:pPr/>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392A91-1965-4078-BC67-050468F14A9A}" type="datetimeFigureOut">
              <a:rPr lang="en-US" smtClean="0"/>
              <a:pPr/>
              <a:t>8/15/2020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392A91-1965-4078-BC67-050468F14A9A}" type="datetimeFigureOut">
              <a:rPr lang="en-US" smtClean="0"/>
              <a:pPr/>
              <a:t>8/15/2020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92A91-1965-4078-BC67-050468F14A9A}" type="datetimeFigureOut">
              <a:rPr lang="en-US" smtClean="0"/>
              <a:pPr/>
              <a:t>8/15/2020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392A91-1965-4078-BC67-050468F14A9A}" type="datetimeFigureOut">
              <a:rPr lang="en-US" smtClean="0"/>
              <a:pPr/>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392A91-1965-4078-BC67-050468F14A9A}" type="datetimeFigureOut">
              <a:rPr lang="en-US" smtClean="0"/>
              <a:pPr/>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17363-6FDD-427A-884C-3E487CAA9D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92A91-1965-4078-BC67-050468F14A9A}" type="datetimeFigureOut">
              <a:rPr lang="en-US" smtClean="0"/>
              <a:pPr/>
              <a:t>8/15/2020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17363-6FDD-427A-884C-3E487CAA9D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a:t>
            </a:r>
            <a:r>
              <a:rPr lang="en-US" dirty="0" smtClean="0"/>
              <a:t>Conceptions of Citizenship</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Context: </a:t>
            </a:r>
          </a:p>
          <a:p>
            <a:pPr lvl="6"/>
            <a:r>
              <a:rPr lang="en-US" sz="2600" dirty="0" smtClean="0"/>
              <a:t>No divide between state and society</a:t>
            </a:r>
          </a:p>
          <a:p>
            <a:pPr lvl="6"/>
            <a:r>
              <a:rPr lang="en-US" sz="2600" dirty="0" smtClean="0"/>
              <a:t>Between public and private</a:t>
            </a:r>
          </a:p>
          <a:p>
            <a:pPr lvl="6"/>
            <a:r>
              <a:rPr lang="en-US" sz="2600" dirty="0" smtClean="0"/>
              <a:t> between law and morality</a:t>
            </a:r>
          </a:p>
          <a:p>
            <a:pPr lvl="6">
              <a:buNone/>
            </a:pPr>
            <a:r>
              <a:rPr lang="en-US" sz="2600" dirty="0" smtClean="0"/>
              <a:t>Greek city states were closely knit self-governing political communities characterized by small populations and minimum of social differentiation</a:t>
            </a:r>
          </a:p>
          <a:p>
            <a:pPr lvl="6">
              <a:buNone/>
            </a:pPr>
            <a:r>
              <a:rPr lang="en-US" sz="2600" dirty="0" smtClean="0"/>
              <a:t>Citizenship in ancient Greece was neither a right to be claimed by, nor a status to be conferred on, anybody outside the established ranks of the class. It was primarily perceived as a bond forged by participation in public affairs and associated with duties/responsibilities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Aristotle’s Views on Citizenship</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Citizen was one ‘who enjoyed the right of sharing in deliberative and judicial office’</a:t>
            </a:r>
          </a:p>
          <a:p>
            <a:r>
              <a:rPr lang="en-US" dirty="0" smtClean="0"/>
              <a:t>‘Who shared in the civic life of ruling and being ruled in turn’</a:t>
            </a:r>
          </a:p>
          <a:p>
            <a:r>
              <a:rPr lang="en-US" dirty="0" smtClean="0"/>
              <a:t>Organization of the Republic:</a:t>
            </a:r>
          </a:p>
          <a:p>
            <a:pPr>
              <a:buNone/>
            </a:pPr>
            <a:r>
              <a:rPr lang="en-US" dirty="0" smtClean="0"/>
              <a:t>Based on the notions of </a:t>
            </a:r>
          </a:p>
          <a:p>
            <a:r>
              <a:rPr lang="en-US" dirty="0" smtClean="0"/>
              <a:t>familiarity and trust,</a:t>
            </a:r>
          </a:p>
          <a:p>
            <a:r>
              <a:rPr lang="en-US" dirty="0" smtClean="0"/>
              <a:t>Commitment to civic virtue and the common good,</a:t>
            </a:r>
          </a:p>
          <a:p>
            <a:r>
              <a:rPr lang="en-US" dirty="0" smtClean="0"/>
              <a:t>Principles of active political participation,</a:t>
            </a:r>
          </a:p>
          <a:p>
            <a:r>
              <a:rPr lang="en-US" dirty="0" smtClean="0"/>
              <a:t>The prioritization of public and political aspects of life over private interests, and the primacy of man as citizen</a:t>
            </a:r>
          </a:p>
          <a:p>
            <a:pPr>
              <a:buNone/>
            </a:pPr>
            <a:r>
              <a:rPr lang="en-US" dirty="0" smtClean="0"/>
              <a:t>Status of citizenship was highly exclusive:</a:t>
            </a:r>
          </a:p>
          <a:p>
            <a:r>
              <a:rPr lang="en-US" dirty="0" smtClean="0"/>
              <a:t>Inequality of status was accepted without question</a:t>
            </a:r>
          </a:p>
          <a:p>
            <a:r>
              <a:rPr lang="en-US" dirty="0" smtClean="0"/>
              <a:t>It was valued in part because of its exclusive nature and because it stood as a mark of superiority over non-citizens, a privileged status. So hierarchy and exclusion-</a:t>
            </a:r>
          </a:p>
          <a:p>
            <a:pPr>
              <a:buNone/>
            </a:pPr>
            <a:endParaRPr lang="en-US" dirty="0" smtClean="0"/>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Aristotle’s Views of Citizenship (Contd.)</a:t>
            </a:r>
            <a:endParaRPr lang="en-US" dirty="0"/>
          </a:p>
        </p:txBody>
      </p:sp>
      <p:sp>
        <p:nvSpPr>
          <p:cNvPr id="3" name="Content Placeholder 2"/>
          <p:cNvSpPr>
            <a:spLocks noGrp="1"/>
          </p:cNvSpPr>
          <p:nvPr>
            <p:ph idx="1"/>
          </p:nvPr>
        </p:nvSpPr>
        <p:spPr/>
        <p:txBody>
          <a:bodyPr/>
          <a:lstStyle/>
          <a:p>
            <a:pPr>
              <a:buNone/>
            </a:pPr>
            <a:r>
              <a:rPr lang="en-US" dirty="0" smtClean="0"/>
              <a:t>List of Exclusion:</a:t>
            </a:r>
          </a:p>
          <a:p>
            <a:r>
              <a:rPr lang="en-US" dirty="0" smtClean="0"/>
              <a:t>Slaves were excluded from citizenship as they lacked the deliberative faculty</a:t>
            </a:r>
          </a:p>
          <a:p>
            <a:r>
              <a:rPr lang="en-US" dirty="0" smtClean="0"/>
              <a:t>Women were excluded for lacking the necessary rationality required for political participation</a:t>
            </a:r>
          </a:p>
          <a:p>
            <a:r>
              <a:rPr lang="en-US" dirty="0" err="1" smtClean="0"/>
              <a:t>Metis</a:t>
            </a:r>
            <a:r>
              <a:rPr lang="en-US" dirty="0" smtClean="0"/>
              <a:t> (People of foreign origin)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Aristotle’s Teleological Explanation</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Man is by nature a political animal (Zoon </a:t>
            </a:r>
            <a:r>
              <a:rPr lang="en-US" dirty="0" err="1" smtClean="0"/>
              <a:t>Politikon</a:t>
            </a:r>
            <a:r>
              <a:rPr lang="en-US" dirty="0" smtClean="0"/>
              <a:t>). At the core of this statement there is an account of the origins of political community or the polis- how it comes into being for natural reasons and exists for the sake of the good life, which is the end of the political community.</a:t>
            </a:r>
          </a:p>
          <a:p>
            <a:pPr>
              <a:buNone/>
            </a:pPr>
            <a:r>
              <a:rPr lang="en-US" dirty="0" smtClean="0"/>
              <a:t>Nature, for Aristotle, reflects the very process of evolution- Polis-grown out of natural partnerships such as the household and village.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Aristotle’s Teleological Explanation(Contd.)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Polis is natural because it fulfils the end to which human life tends-self sufficiency</a:t>
            </a:r>
          </a:p>
          <a:p>
            <a:r>
              <a:rPr lang="en-US" dirty="0"/>
              <a:t>A</a:t>
            </a:r>
            <a:r>
              <a:rPr lang="en-US" dirty="0" smtClean="0"/>
              <a:t>ll partnerships are natural in that they serve the ends of self-sufficiency. The polis or the city-state ‘while coming into being for the sake of living ----exists for the sake of living well’</a:t>
            </a:r>
          </a:p>
          <a:p>
            <a:r>
              <a:rPr lang="en-US" dirty="0" smtClean="0"/>
              <a:t> As a form of political partnership, polis is higher than other forms of partnership for it enables and directs us towards the good life</a:t>
            </a:r>
          </a:p>
          <a:p>
            <a:r>
              <a:rPr lang="en-US" dirty="0" smtClean="0"/>
              <a:t>The aim of the good life of the polis is a natural end, its </a:t>
            </a:r>
            <a:r>
              <a:rPr lang="en-US" dirty="0" err="1" smtClean="0"/>
              <a:t>telos</a:t>
            </a:r>
            <a:endParaRPr lang="en-US" dirty="0" smtClean="0"/>
          </a:p>
          <a:p>
            <a:r>
              <a:rPr lang="en-US" dirty="0" smtClean="0"/>
              <a:t>Being the highest form of partnership the </a:t>
            </a:r>
            <a:r>
              <a:rPr lang="en-US" smtClean="0"/>
              <a:t>polis is </a:t>
            </a:r>
            <a:r>
              <a:rPr lang="en-US" dirty="0" smtClean="0"/>
              <a:t>‘prior by nature to the household and </a:t>
            </a:r>
            <a:r>
              <a:rPr lang="en-US" smtClean="0"/>
              <a:t>to each </a:t>
            </a:r>
            <a:r>
              <a:rPr lang="en-US" dirty="0" smtClean="0"/>
              <a:t>of us’</a:t>
            </a:r>
          </a:p>
          <a:p>
            <a:r>
              <a:rPr lang="en-US" dirty="0" smtClean="0"/>
              <a:t>Thus ‘the whole must of necessity be prior to the part’</a:t>
            </a:r>
          </a:p>
          <a:p>
            <a:r>
              <a:rPr lang="en-US" dirty="0" smtClean="0"/>
              <a:t>Citizenship must, therefore, be geared towards the goals of the polis</a:t>
            </a:r>
          </a:p>
          <a:p>
            <a:r>
              <a:rPr lang="en-US" dirty="0" smtClean="0"/>
              <a:t>Aristotle for a regime-differentiated understanding of citizenship-region-specific citizenship where the nature of citizenship varies from regime to regime </a:t>
            </a:r>
          </a:p>
          <a:p>
            <a:pPr>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Aristotle’s Justification of Hierarchy</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Aristotelian description of citizenship as ‘ruling and being ruled in turn’ or as ‘by sharing in decision and office’ seems to be in contrast to the Platonic Ideal in which ruling is a prerogative of a distinct class. Aristotle steps down from this ideal in order to accommodate the practice of sharing power among active partners as equal citizens. But the universe of citizenship in a Greek Polis was restricted to adult males born to members of the same community. So the core principles of citizenship in Greek city states were hierarchy and exclusion.</a:t>
            </a:r>
          </a:p>
          <a:p>
            <a:pPr>
              <a:buNone/>
            </a:pPr>
            <a:r>
              <a:rPr lang="en-US" dirty="0" smtClean="0"/>
              <a:t>Justification: </a:t>
            </a:r>
          </a:p>
          <a:p>
            <a:r>
              <a:rPr lang="en-US" dirty="0" smtClean="0"/>
              <a:t>For Aristotle the idea of ‘ruling and being ruled in turn’ must apply to ‘things advantageous’.</a:t>
            </a:r>
          </a:p>
          <a:p>
            <a:r>
              <a:rPr lang="en-US" dirty="0" smtClean="0"/>
              <a:t>‘immediately from birth certain things diverge, some toward being ruled, others toward ruling’.</a:t>
            </a:r>
          </a:p>
          <a:p>
            <a:r>
              <a:rPr lang="en-US" dirty="0" smtClean="0"/>
              <a:t>Soul rules the body, ‘intellect’ rules over ‘appetite’</a:t>
            </a:r>
          </a:p>
          <a:p>
            <a:r>
              <a:rPr lang="en-US" dirty="0" smtClean="0"/>
              <a:t>It is advantageous for both the body and the appetite to be ruled by the soul and the intellect. This explains the hierarchical relations in society-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Aristotle’s Justification of Hierarchy(Contd.)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Thus the axiom of ‘ruling and being ruled in turn’ would only apply among equals</a:t>
            </a:r>
            <a:r>
              <a:rPr lang="en-US" dirty="0" smtClean="0"/>
              <a:t>. Master-slave, male-female, by nature a relation of superior to inferior and ruler to ruled.</a:t>
            </a:r>
            <a:endParaRPr lang="en-US" dirty="0" smtClean="0"/>
          </a:p>
          <a:p>
            <a:r>
              <a:rPr lang="en-US" dirty="0" smtClean="0"/>
              <a:t>In building these relationships of inequality Aristotle is making a larger case for separating the household (</a:t>
            </a:r>
            <a:r>
              <a:rPr lang="en-US" dirty="0" err="1"/>
              <a:t>o</a:t>
            </a:r>
            <a:r>
              <a:rPr lang="en-US" dirty="0" err="1" smtClean="0"/>
              <a:t>ikos</a:t>
            </a:r>
            <a:r>
              <a:rPr lang="en-US" dirty="0" smtClean="0"/>
              <a:t>) from the polis</a:t>
            </a:r>
          </a:p>
          <a:p>
            <a:r>
              <a:rPr lang="en-US" dirty="0" smtClean="0"/>
              <a:t>By separating the work of the master from that of the slave and man from woman, Aristotle’s polis builds up a public sphere that belongs only to adult males</a:t>
            </a:r>
          </a:p>
          <a:p>
            <a:r>
              <a:rPr lang="en-US" dirty="0" smtClean="0"/>
              <a:t>In this arbitrary distinction perhaps there is both a bit of conventionalism (justifying the prevalent convention of slave-owning) and also a perceived need within the Aristotelian system, to free males from everyday chores and thereby allow them more time to participate as active citizens.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Republican Aspects of Citizenship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Aristotle requires citizens to inculcate certain virtues that will prove crucial in the pursuit of the good life</a:t>
            </a:r>
          </a:p>
          <a:p>
            <a:r>
              <a:rPr lang="en-US" dirty="0" smtClean="0"/>
              <a:t>Without proper laws and education, people are liable to degenerate in various ways</a:t>
            </a:r>
          </a:p>
          <a:p>
            <a:r>
              <a:rPr lang="en-US" dirty="0" smtClean="0"/>
              <a:t>Citizens need to have the right habits instilled in them, both by a regime of education and by appropriate laws.</a:t>
            </a:r>
          </a:p>
          <a:p>
            <a:r>
              <a:rPr lang="en-US" dirty="0" smtClean="0"/>
              <a:t>Aristotle further makes a stronger case for the rule of law over the rule of men.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Republican Aspects: Rule of Law(Contd.)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Law, according to Aristotle, is intellect without appetite.</a:t>
            </a:r>
          </a:p>
          <a:p>
            <a:r>
              <a:rPr lang="en-US" dirty="0" smtClean="0"/>
              <a:t>Aristotle claims, ‘just as man is the best of animals when completed, when separated from law and adjudication he is the worst of all’.</a:t>
            </a:r>
          </a:p>
          <a:p>
            <a:r>
              <a:rPr lang="en-US" dirty="0" smtClean="0"/>
              <a:t>Laws shape citizens’ characters, and education fosters a collective spirit</a:t>
            </a:r>
          </a:p>
          <a:p>
            <a:r>
              <a:rPr lang="en-US" dirty="0" smtClean="0"/>
              <a:t>Aristotle </a:t>
            </a:r>
            <a:r>
              <a:rPr lang="en-US" dirty="0" err="1" smtClean="0"/>
              <a:t>favours</a:t>
            </a:r>
            <a:r>
              <a:rPr lang="en-US" dirty="0" smtClean="0"/>
              <a:t> a state-sponsored education </a:t>
            </a:r>
            <a:r>
              <a:rPr lang="en-US" dirty="0" err="1" smtClean="0"/>
              <a:t>programme</a:t>
            </a:r>
            <a:r>
              <a:rPr lang="en-US" dirty="0" smtClean="0"/>
              <a:t> which should be common to all. </a:t>
            </a:r>
          </a:p>
          <a:p>
            <a:r>
              <a:rPr lang="en-US" dirty="0" smtClean="0"/>
              <a:t>Much of the contemporary revival of civic republicanism is inspired </a:t>
            </a:r>
            <a:r>
              <a:rPr lang="en-US" smtClean="0"/>
              <a:t>by Aristotle.</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987</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Classical Conceptions of Citizenship</vt:lpstr>
      <vt:lpstr>Aristotle’s Views on Citizenship</vt:lpstr>
      <vt:lpstr>Aristotle’s Views of Citizenship (Contd.)</vt:lpstr>
      <vt:lpstr>Aristotle’s Teleological Explanation</vt:lpstr>
      <vt:lpstr>Aristotle’s Teleological Explanation(Contd.)</vt:lpstr>
      <vt:lpstr>Aristotle’s Justification of Hierarchy</vt:lpstr>
      <vt:lpstr>Aristotle’s Justification of Hierarchy(Contd.)</vt:lpstr>
      <vt:lpstr>Republican Aspects of Citizenship</vt:lpstr>
      <vt:lpstr>Republican Aspects: Rule of Law(Contd.)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Classical Conceptions of Citizenship</dc:title>
  <dc:creator>admin</dc:creator>
  <cp:lastModifiedBy>admin</cp:lastModifiedBy>
  <cp:revision>44</cp:revision>
  <dcterms:created xsi:type="dcterms:W3CDTF">2020-08-15T10:00:43Z</dcterms:created>
  <dcterms:modified xsi:type="dcterms:W3CDTF">2020-08-15T18:36:04Z</dcterms:modified>
</cp:coreProperties>
</file>