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6" r:id="rId1"/>
  </p:sldMasterIdLst>
  <p:sldIdLst>
    <p:sldId id="256" r:id="rId2"/>
    <p:sldId id="257" r:id="rId3"/>
    <p:sldId id="258" r:id="rId4"/>
    <p:sldId id="259" r:id="rId5"/>
    <p:sldId id="260" r:id="rId6"/>
    <p:sldId id="261" r:id="rId7"/>
    <p:sldId id="262" r:id="rId8"/>
    <p:sldId id="265" r:id="rId9"/>
    <p:sldId id="267" r:id="rId10"/>
    <p:sldId id="268" r:id="rId11"/>
    <p:sldId id="269" r:id="rId12"/>
    <p:sldId id="270" r:id="rId13"/>
    <p:sldId id="273" r:id="rId14"/>
    <p:sldId id="271" r:id="rId15"/>
    <p:sldId id="272" r:id="rId16"/>
    <p:sldId id="274" r:id="rId17"/>
    <p:sldId id="278" r:id="rId18"/>
    <p:sldId id="275" r:id="rId19"/>
    <p:sldId id="276" r:id="rId20"/>
    <p:sldId id="277" r:id="rId21"/>
    <p:sldId id="279" r:id="rId22"/>
    <p:sldId id="280" r:id="rId23"/>
    <p:sldId id="28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CB4C28-ECF9-4F53-958C-A6D854D7B1FF}"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6AED235-0251-4889-8A82-F6969E260657}">
      <dgm:prSet phldrT="[Text]" custT="1"/>
      <dgm:spPr/>
      <dgm:t>
        <a:bodyPr/>
        <a:lstStyle/>
        <a:p>
          <a:r>
            <a:rPr lang="en-US" sz="1600" dirty="0" smtClean="0"/>
            <a:t>EXPORT PROMOTION SCHEME</a:t>
          </a:r>
          <a:endParaRPr lang="en-US" sz="1600" dirty="0"/>
        </a:p>
      </dgm:t>
    </dgm:pt>
    <dgm:pt modelId="{A2835A48-E759-40E3-9310-ECFDF09FEBBB}" type="parTrans" cxnId="{8ACEB6A1-1032-446D-A0DF-3DE56582192F}">
      <dgm:prSet/>
      <dgm:spPr/>
      <dgm:t>
        <a:bodyPr/>
        <a:lstStyle/>
        <a:p>
          <a:endParaRPr lang="en-US" sz="1600"/>
        </a:p>
      </dgm:t>
    </dgm:pt>
    <dgm:pt modelId="{19B82AB4-AD1A-4540-92EE-B1F1791B3C1F}" type="sibTrans" cxnId="{8ACEB6A1-1032-446D-A0DF-3DE56582192F}">
      <dgm:prSet/>
      <dgm:spPr/>
      <dgm:t>
        <a:bodyPr/>
        <a:lstStyle/>
        <a:p>
          <a:endParaRPr lang="en-US" sz="1600"/>
        </a:p>
      </dgm:t>
    </dgm:pt>
    <dgm:pt modelId="{67456D38-E917-4D52-96D0-0AD590583F29}">
      <dgm:prSet phldrT="[Text]" custT="1"/>
      <dgm:spPr/>
      <dgm:t>
        <a:bodyPr/>
        <a:lstStyle/>
        <a:p>
          <a:r>
            <a:rPr lang="en-US" sz="1600" dirty="0" smtClean="0"/>
            <a:t>DUTY EXEMPTION SCHEME</a:t>
          </a:r>
          <a:endParaRPr lang="en-US" sz="1600" dirty="0"/>
        </a:p>
      </dgm:t>
    </dgm:pt>
    <dgm:pt modelId="{96DCB8D4-2E3A-41E6-A487-FC9AAF210D8D}" type="parTrans" cxnId="{843A2B6E-44F1-47A4-8B2A-2109FA0B1EA9}">
      <dgm:prSet/>
      <dgm:spPr/>
      <dgm:t>
        <a:bodyPr/>
        <a:lstStyle/>
        <a:p>
          <a:endParaRPr lang="en-US" sz="1600"/>
        </a:p>
      </dgm:t>
    </dgm:pt>
    <dgm:pt modelId="{7C108590-3FE8-4A20-A02E-6A0E8DE3A66A}" type="sibTrans" cxnId="{843A2B6E-44F1-47A4-8B2A-2109FA0B1EA9}">
      <dgm:prSet/>
      <dgm:spPr/>
      <dgm:t>
        <a:bodyPr/>
        <a:lstStyle/>
        <a:p>
          <a:endParaRPr lang="en-US" sz="1600"/>
        </a:p>
      </dgm:t>
    </dgm:pt>
    <dgm:pt modelId="{90B92430-91DA-4BDF-BC70-43BF54A83516}">
      <dgm:prSet phldrT="[Text]" custT="1"/>
      <dgm:spPr/>
      <dgm:t>
        <a:bodyPr/>
        <a:lstStyle/>
        <a:p>
          <a:r>
            <a:rPr lang="en-US" sz="1600" dirty="0" smtClean="0"/>
            <a:t> DUTY REMISSION SCHEME</a:t>
          </a:r>
          <a:endParaRPr lang="en-US" sz="1600" dirty="0"/>
        </a:p>
      </dgm:t>
    </dgm:pt>
    <dgm:pt modelId="{0C2845C8-215C-4C42-83BC-193A02F8C087}" type="parTrans" cxnId="{4D2C82D6-A2B2-4541-935D-E8CAAAF73D83}">
      <dgm:prSet/>
      <dgm:spPr/>
      <dgm:t>
        <a:bodyPr/>
        <a:lstStyle/>
        <a:p>
          <a:endParaRPr lang="en-US" sz="1600"/>
        </a:p>
      </dgm:t>
    </dgm:pt>
    <dgm:pt modelId="{732737DF-8B9D-44A2-8227-99C6312D7472}" type="sibTrans" cxnId="{4D2C82D6-A2B2-4541-935D-E8CAAAF73D83}">
      <dgm:prSet/>
      <dgm:spPr/>
      <dgm:t>
        <a:bodyPr/>
        <a:lstStyle/>
        <a:p>
          <a:endParaRPr lang="en-US" sz="1600"/>
        </a:p>
      </dgm:t>
    </dgm:pt>
    <dgm:pt modelId="{521E7876-1878-4B37-8B3A-A302F132BE7C}">
      <dgm:prSet phldrT="[Text]" custT="1"/>
      <dgm:spPr/>
      <dgm:t>
        <a:bodyPr/>
        <a:lstStyle/>
        <a:p>
          <a:r>
            <a:rPr lang="en-US" sz="1600" dirty="0" smtClean="0"/>
            <a:t>EOU/SEZ/EHTP/BTP</a:t>
          </a:r>
        </a:p>
        <a:p>
          <a:r>
            <a:rPr lang="en-US" sz="1600" dirty="0" smtClean="0"/>
            <a:t>(DEEMED EXPORT SCHEME)</a:t>
          </a:r>
          <a:endParaRPr lang="en-US" sz="1600" dirty="0"/>
        </a:p>
      </dgm:t>
    </dgm:pt>
    <dgm:pt modelId="{AD50A2BF-4158-4D01-AC1E-7FF03ECFCB6E}" type="parTrans" cxnId="{CAEDB43B-27C2-447E-BB88-CA2B215F7117}">
      <dgm:prSet/>
      <dgm:spPr/>
      <dgm:t>
        <a:bodyPr/>
        <a:lstStyle/>
        <a:p>
          <a:endParaRPr lang="en-US" sz="1600"/>
        </a:p>
      </dgm:t>
    </dgm:pt>
    <dgm:pt modelId="{9FF463A2-9F12-4891-9366-10CE565697A6}" type="sibTrans" cxnId="{CAEDB43B-27C2-447E-BB88-CA2B215F7117}">
      <dgm:prSet/>
      <dgm:spPr/>
      <dgm:t>
        <a:bodyPr/>
        <a:lstStyle/>
        <a:p>
          <a:endParaRPr lang="en-US" sz="1600"/>
        </a:p>
      </dgm:t>
    </dgm:pt>
    <dgm:pt modelId="{CF1F2159-D9DE-45FC-AD40-C9C68D4C4B9D}">
      <dgm:prSet custT="1"/>
      <dgm:spPr/>
      <dgm:t>
        <a:bodyPr/>
        <a:lstStyle/>
        <a:p>
          <a:r>
            <a:rPr lang="en-US" sz="1600" dirty="0" smtClean="0"/>
            <a:t>ADVANCE AUTHORISATION SCHEME</a:t>
          </a:r>
          <a:endParaRPr lang="en-US" sz="1600" dirty="0"/>
        </a:p>
      </dgm:t>
    </dgm:pt>
    <dgm:pt modelId="{7C082E18-69EB-4148-A74C-829787ECC148}" type="parTrans" cxnId="{B905824B-1A4A-409C-A5F5-5EF3A5E87E87}">
      <dgm:prSet/>
      <dgm:spPr/>
      <dgm:t>
        <a:bodyPr/>
        <a:lstStyle/>
        <a:p>
          <a:endParaRPr lang="en-US"/>
        </a:p>
      </dgm:t>
    </dgm:pt>
    <dgm:pt modelId="{83D2EDE8-BC8A-4347-91F5-278CDC7BB1DF}" type="sibTrans" cxnId="{B905824B-1A4A-409C-A5F5-5EF3A5E87E87}">
      <dgm:prSet/>
      <dgm:spPr/>
      <dgm:t>
        <a:bodyPr/>
        <a:lstStyle/>
        <a:p>
          <a:endParaRPr lang="en-US"/>
        </a:p>
      </dgm:t>
    </dgm:pt>
    <dgm:pt modelId="{9B00A4B5-7CCB-4B07-9CE7-C69695DF629D}">
      <dgm:prSet custT="1"/>
      <dgm:spPr/>
      <dgm:t>
        <a:bodyPr/>
        <a:lstStyle/>
        <a:p>
          <a:r>
            <a:rPr lang="en-US" sz="1600" dirty="0" smtClean="0"/>
            <a:t>DUTY FREE IMPORT</a:t>
          </a:r>
          <a:endParaRPr lang="en-US" sz="1600" dirty="0"/>
        </a:p>
      </dgm:t>
    </dgm:pt>
    <dgm:pt modelId="{654C0C35-297A-4569-B417-E6647D59E8F7}" type="parTrans" cxnId="{2CC7F220-64EF-4B67-B5BC-3DF60EC8FC0B}">
      <dgm:prSet/>
      <dgm:spPr/>
      <dgm:t>
        <a:bodyPr/>
        <a:lstStyle/>
        <a:p>
          <a:endParaRPr lang="en-US"/>
        </a:p>
      </dgm:t>
    </dgm:pt>
    <dgm:pt modelId="{7274D6A2-429F-493A-8226-6BB9855D376D}" type="sibTrans" cxnId="{2CC7F220-64EF-4B67-B5BC-3DF60EC8FC0B}">
      <dgm:prSet/>
      <dgm:spPr/>
      <dgm:t>
        <a:bodyPr/>
        <a:lstStyle/>
        <a:p>
          <a:endParaRPr lang="en-US"/>
        </a:p>
      </dgm:t>
    </dgm:pt>
    <dgm:pt modelId="{3FE77D11-C62A-4D7F-9890-D4ACD0C7B362}">
      <dgm:prSet custT="1"/>
      <dgm:spPr/>
      <dgm:t>
        <a:bodyPr/>
        <a:lstStyle/>
        <a:p>
          <a:r>
            <a:rPr lang="en-US" sz="1600" dirty="0" smtClean="0"/>
            <a:t>DUTY DRAWBACK SCHEME</a:t>
          </a:r>
          <a:endParaRPr lang="en-US" sz="1600" dirty="0"/>
        </a:p>
      </dgm:t>
    </dgm:pt>
    <dgm:pt modelId="{DADA4AA4-F3DE-4DC5-BFE7-03EC956FE6CF}" type="parTrans" cxnId="{E6C5FC4E-46FE-4083-B4AC-B9F3A5F71C19}">
      <dgm:prSet/>
      <dgm:spPr/>
      <dgm:t>
        <a:bodyPr/>
        <a:lstStyle/>
        <a:p>
          <a:endParaRPr lang="en-US"/>
        </a:p>
      </dgm:t>
    </dgm:pt>
    <dgm:pt modelId="{D4BC4DE5-4BD8-4EC0-A1B1-B91AD734CE34}" type="sibTrans" cxnId="{E6C5FC4E-46FE-4083-B4AC-B9F3A5F71C19}">
      <dgm:prSet/>
      <dgm:spPr/>
      <dgm:t>
        <a:bodyPr/>
        <a:lstStyle/>
        <a:p>
          <a:endParaRPr lang="en-US"/>
        </a:p>
      </dgm:t>
    </dgm:pt>
    <dgm:pt modelId="{24FCA849-1E4E-4D7A-A189-3C185F7E3C71}">
      <dgm:prSet custT="1"/>
      <dgm:spPr/>
      <dgm:t>
        <a:bodyPr/>
        <a:lstStyle/>
        <a:p>
          <a:r>
            <a:rPr lang="en-US" sz="1600" dirty="0" smtClean="0"/>
            <a:t>EXPORT PROMOTION </a:t>
          </a:r>
        </a:p>
        <a:p>
          <a:r>
            <a:rPr lang="en-US" sz="1600" dirty="0" smtClean="0"/>
            <a:t>OF CAPITAL GOODS</a:t>
          </a:r>
        </a:p>
        <a:p>
          <a:r>
            <a:rPr lang="en-US" sz="1600" dirty="0" smtClean="0"/>
            <a:t>(EPCG)</a:t>
          </a:r>
          <a:endParaRPr lang="en-US" sz="1600" dirty="0"/>
        </a:p>
      </dgm:t>
    </dgm:pt>
    <dgm:pt modelId="{D2682ED5-30AE-4545-A377-77DF0CE396F0}" type="sibTrans" cxnId="{5577D78D-7400-4EE5-89E7-8EE5AE9AAA0C}">
      <dgm:prSet/>
      <dgm:spPr/>
      <dgm:t>
        <a:bodyPr/>
        <a:lstStyle/>
        <a:p>
          <a:endParaRPr lang="en-US" sz="1600"/>
        </a:p>
      </dgm:t>
    </dgm:pt>
    <dgm:pt modelId="{CB62405D-6959-403F-8132-4C899F809736}" type="parTrans" cxnId="{5577D78D-7400-4EE5-89E7-8EE5AE9AAA0C}">
      <dgm:prSet/>
      <dgm:spPr/>
      <dgm:t>
        <a:bodyPr/>
        <a:lstStyle/>
        <a:p>
          <a:endParaRPr lang="en-US" sz="1600"/>
        </a:p>
      </dgm:t>
    </dgm:pt>
    <dgm:pt modelId="{7267D9DE-6CCB-4E44-BE3B-E7AEB3666C9B}">
      <dgm:prSet custT="1"/>
      <dgm:spPr/>
      <dgm:t>
        <a:bodyPr/>
        <a:lstStyle/>
        <a:p>
          <a:r>
            <a:rPr lang="en-US" sz="1600" dirty="0" smtClean="0"/>
            <a:t>REWARD SCHEME</a:t>
          </a:r>
          <a:endParaRPr lang="en-US" sz="1600" dirty="0"/>
        </a:p>
      </dgm:t>
    </dgm:pt>
    <dgm:pt modelId="{2B25DDBA-BE85-4774-9DDB-5ADBFF994961}" type="sibTrans" cxnId="{14B4004D-EF9C-47A8-97FD-5108786A6E6F}">
      <dgm:prSet/>
      <dgm:spPr/>
      <dgm:t>
        <a:bodyPr/>
        <a:lstStyle/>
        <a:p>
          <a:endParaRPr lang="en-US" sz="1600"/>
        </a:p>
      </dgm:t>
    </dgm:pt>
    <dgm:pt modelId="{37D6081E-48DC-4F26-8688-E1FC97A28E03}" type="parTrans" cxnId="{14B4004D-EF9C-47A8-97FD-5108786A6E6F}">
      <dgm:prSet/>
      <dgm:spPr/>
      <dgm:t>
        <a:bodyPr/>
        <a:lstStyle/>
        <a:p>
          <a:endParaRPr lang="en-US" sz="1600"/>
        </a:p>
      </dgm:t>
    </dgm:pt>
    <dgm:pt modelId="{67D0D2BC-724B-4431-B71C-05E514CE13B4}">
      <dgm:prSet custT="1"/>
      <dgm:spPr/>
      <dgm:t>
        <a:bodyPr/>
        <a:lstStyle/>
        <a:p>
          <a:r>
            <a:rPr lang="en-US" sz="1600" dirty="0" smtClean="0"/>
            <a:t>FPS/FMS</a:t>
          </a:r>
          <a:endParaRPr lang="en-US" sz="1600" dirty="0"/>
        </a:p>
      </dgm:t>
    </dgm:pt>
    <dgm:pt modelId="{0A6A180F-2B1B-4A9D-8B43-AB362303B6FF}" type="sibTrans" cxnId="{F7F109C6-CD5B-4EAC-8B07-374F082AE509}">
      <dgm:prSet/>
      <dgm:spPr/>
      <dgm:t>
        <a:bodyPr/>
        <a:lstStyle/>
        <a:p>
          <a:endParaRPr lang="en-US"/>
        </a:p>
      </dgm:t>
    </dgm:pt>
    <dgm:pt modelId="{7A7DF934-5397-4F11-8713-B5A4F343BCBF}" type="parTrans" cxnId="{F7F109C6-CD5B-4EAC-8B07-374F082AE509}">
      <dgm:prSet/>
      <dgm:spPr/>
      <dgm:t>
        <a:bodyPr/>
        <a:lstStyle/>
        <a:p>
          <a:endParaRPr lang="en-US"/>
        </a:p>
      </dgm:t>
    </dgm:pt>
    <dgm:pt modelId="{5FE9819F-E199-4112-A595-EA846B264F3E}">
      <dgm:prSet custT="1"/>
      <dgm:spPr/>
      <dgm:t>
        <a:bodyPr/>
        <a:lstStyle/>
        <a:p>
          <a:r>
            <a:rPr lang="en-US" sz="1600" dirty="0" smtClean="0"/>
            <a:t>VKGUY/</a:t>
          </a:r>
        </a:p>
        <a:p>
          <a:r>
            <a:rPr lang="en-US" sz="1600" dirty="0" smtClean="0"/>
            <a:t>STATUS HOLDER INCENTIVE SCHME</a:t>
          </a:r>
          <a:endParaRPr lang="en-US" sz="1600" dirty="0"/>
        </a:p>
      </dgm:t>
    </dgm:pt>
    <dgm:pt modelId="{290EE28D-C7E0-473E-B9C2-472F8A0211B1}" type="sibTrans" cxnId="{7A02E0B8-0173-4889-8246-2877EFB20E99}">
      <dgm:prSet/>
      <dgm:spPr/>
      <dgm:t>
        <a:bodyPr/>
        <a:lstStyle/>
        <a:p>
          <a:endParaRPr lang="en-US"/>
        </a:p>
      </dgm:t>
    </dgm:pt>
    <dgm:pt modelId="{86207674-98CF-4FE5-B82B-9ECB2BC7EDE0}" type="parTrans" cxnId="{7A02E0B8-0173-4889-8246-2877EFB20E99}">
      <dgm:prSet/>
      <dgm:spPr/>
      <dgm:t>
        <a:bodyPr/>
        <a:lstStyle/>
        <a:p>
          <a:endParaRPr lang="en-US"/>
        </a:p>
      </dgm:t>
    </dgm:pt>
    <dgm:pt modelId="{7E887EA3-5923-4E9E-9AB8-4CC25DC3F09F}" type="pres">
      <dgm:prSet presAssocID="{81CB4C28-ECF9-4F53-958C-A6D854D7B1FF}" presName="hierChild1" presStyleCnt="0">
        <dgm:presLayoutVars>
          <dgm:orgChart val="1"/>
          <dgm:chPref val="1"/>
          <dgm:dir/>
          <dgm:animOne val="branch"/>
          <dgm:animLvl val="lvl"/>
          <dgm:resizeHandles/>
        </dgm:presLayoutVars>
      </dgm:prSet>
      <dgm:spPr/>
      <dgm:t>
        <a:bodyPr/>
        <a:lstStyle/>
        <a:p>
          <a:endParaRPr lang="en-US"/>
        </a:p>
      </dgm:t>
    </dgm:pt>
    <dgm:pt modelId="{9D677BE9-A849-4E25-A7C7-43C2A96AA0A5}" type="pres">
      <dgm:prSet presAssocID="{56AED235-0251-4889-8A82-F6969E260657}" presName="hierRoot1" presStyleCnt="0">
        <dgm:presLayoutVars>
          <dgm:hierBranch val="init"/>
        </dgm:presLayoutVars>
      </dgm:prSet>
      <dgm:spPr/>
    </dgm:pt>
    <dgm:pt modelId="{AFBF3E8A-46D8-40FB-8E9C-F701295551ED}" type="pres">
      <dgm:prSet presAssocID="{56AED235-0251-4889-8A82-F6969E260657}" presName="rootComposite1" presStyleCnt="0"/>
      <dgm:spPr/>
    </dgm:pt>
    <dgm:pt modelId="{7872E635-E22A-4AB3-A9B8-85DADFC237D9}" type="pres">
      <dgm:prSet presAssocID="{56AED235-0251-4889-8A82-F6969E260657}" presName="rootText1" presStyleLbl="node0" presStyleIdx="0" presStyleCnt="1" custScaleX="236953">
        <dgm:presLayoutVars>
          <dgm:chPref val="3"/>
        </dgm:presLayoutVars>
      </dgm:prSet>
      <dgm:spPr/>
      <dgm:t>
        <a:bodyPr/>
        <a:lstStyle/>
        <a:p>
          <a:endParaRPr lang="en-US"/>
        </a:p>
      </dgm:t>
    </dgm:pt>
    <dgm:pt modelId="{7F6FCF61-E25E-4C45-83F3-E372082105AF}" type="pres">
      <dgm:prSet presAssocID="{56AED235-0251-4889-8A82-F6969E260657}" presName="rootConnector1" presStyleLbl="node1" presStyleIdx="0" presStyleCnt="0"/>
      <dgm:spPr/>
      <dgm:t>
        <a:bodyPr/>
        <a:lstStyle/>
        <a:p>
          <a:endParaRPr lang="en-US"/>
        </a:p>
      </dgm:t>
    </dgm:pt>
    <dgm:pt modelId="{B3D96455-7173-4A0D-82BE-A59CA3668BC6}" type="pres">
      <dgm:prSet presAssocID="{56AED235-0251-4889-8A82-F6969E260657}" presName="hierChild2" presStyleCnt="0"/>
      <dgm:spPr/>
    </dgm:pt>
    <dgm:pt modelId="{1F1D976A-25DC-40DB-ABC4-099DA7F8A525}" type="pres">
      <dgm:prSet presAssocID="{96DCB8D4-2E3A-41E6-A487-FC9AAF210D8D}" presName="Name37" presStyleLbl="parChTrans1D2" presStyleIdx="0" presStyleCnt="5"/>
      <dgm:spPr/>
      <dgm:t>
        <a:bodyPr/>
        <a:lstStyle/>
        <a:p>
          <a:endParaRPr lang="en-US"/>
        </a:p>
      </dgm:t>
    </dgm:pt>
    <dgm:pt modelId="{3C055237-0FA0-425B-BB9F-F8657EAA06BF}" type="pres">
      <dgm:prSet presAssocID="{67456D38-E917-4D52-96D0-0AD590583F29}" presName="hierRoot2" presStyleCnt="0">
        <dgm:presLayoutVars>
          <dgm:hierBranch val="init"/>
        </dgm:presLayoutVars>
      </dgm:prSet>
      <dgm:spPr/>
    </dgm:pt>
    <dgm:pt modelId="{D5126BC1-C042-4AAF-9304-532BE3E20020}" type="pres">
      <dgm:prSet presAssocID="{67456D38-E917-4D52-96D0-0AD590583F29}" presName="rootComposite" presStyleCnt="0"/>
      <dgm:spPr/>
    </dgm:pt>
    <dgm:pt modelId="{21FA731F-4BF0-4256-9950-DB6E731BEEAE}" type="pres">
      <dgm:prSet presAssocID="{67456D38-E917-4D52-96D0-0AD590583F29}" presName="rootText" presStyleLbl="node2" presStyleIdx="0" presStyleCnt="5">
        <dgm:presLayoutVars>
          <dgm:chPref val="3"/>
        </dgm:presLayoutVars>
      </dgm:prSet>
      <dgm:spPr/>
      <dgm:t>
        <a:bodyPr/>
        <a:lstStyle/>
        <a:p>
          <a:endParaRPr lang="en-US"/>
        </a:p>
      </dgm:t>
    </dgm:pt>
    <dgm:pt modelId="{CCB3FB67-C24B-4434-9078-33FDE3275BB7}" type="pres">
      <dgm:prSet presAssocID="{67456D38-E917-4D52-96D0-0AD590583F29}" presName="rootConnector" presStyleLbl="node2" presStyleIdx="0" presStyleCnt="5"/>
      <dgm:spPr/>
      <dgm:t>
        <a:bodyPr/>
        <a:lstStyle/>
        <a:p>
          <a:endParaRPr lang="en-US"/>
        </a:p>
      </dgm:t>
    </dgm:pt>
    <dgm:pt modelId="{A85672A0-9DDB-4962-9391-A8BA2B1E9857}" type="pres">
      <dgm:prSet presAssocID="{67456D38-E917-4D52-96D0-0AD590583F29}" presName="hierChild4" presStyleCnt="0"/>
      <dgm:spPr/>
    </dgm:pt>
    <dgm:pt modelId="{099933AA-19AB-4213-9A3E-7FAA0676C567}" type="pres">
      <dgm:prSet presAssocID="{7C082E18-69EB-4148-A74C-829787ECC148}" presName="Name37" presStyleLbl="parChTrans1D3" presStyleIdx="0" presStyleCnt="5"/>
      <dgm:spPr/>
      <dgm:t>
        <a:bodyPr/>
        <a:lstStyle/>
        <a:p>
          <a:endParaRPr lang="en-US"/>
        </a:p>
      </dgm:t>
    </dgm:pt>
    <dgm:pt modelId="{5C176B4B-8F9E-4115-B654-58E0C72217EC}" type="pres">
      <dgm:prSet presAssocID="{CF1F2159-D9DE-45FC-AD40-C9C68D4C4B9D}" presName="hierRoot2" presStyleCnt="0">
        <dgm:presLayoutVars>
          <dgm:hierBranch val="init"/>
        </dgm:presLayoutVars>
      </dgm:prSet>
      <dgm:spPr/>
    </dgm:pt>
    <dgm:pt modelId="{C3C16F63-376F-4C5C-82D4-4CB03B864E79}" type="pres">
      <dgm:prSet presAssocID="{CF1F2159-D9DE-45FC-AD40-C9C68D4C4B9D}" presName="rootComposite" presStyleCnt="0"/>
      <dgm:spPr/>
    </dgm:pt>
    <dgm:pt modelId="{B3F389C2-0E91-4488-AE28-663942C6E9FF}" type="pres">
      <dgm:prSet presAssocID="{CF1F2159-D9DE-45FC-AD40-C9C68D4C4B9D}" presName="rootText" presStyleLbl="node3" presStyleIdx="0" presStyleCnt="5">
        <dgm:presLayoutVars>
          <dgm:chPref val="3"/>
        </dgm:presLayoutVars>
      </dgm:prSet>
      <dgm:spPr/>
      <dgm:t>
        <a:bodyPr/>
        <a:lstStyle/>
        <a:p>
          <a:endParaRPr lang="en-US"/>
        </a:p>
      </dgm:t>
    </dgm:pt>
    <dgm:pt modelId="{F10034C4-5298-4A88-BAA3-5C60789684E6}" type="pres">
      <dgm:prSet presAssocID="{CF1F2159-D9DE-45FC-AD40-C9C68D4C4B9D}" presName="rootConnector" presStyleLbl="node3" presStyleIdx="0" presStyleCnt="5"/>
      <dgm:spPr/>
      <dgm:t>
        <a:bodyPr/>
        <a:lstStyle/>
        <a:p>
          <a:endParaRPr lang="en-US"/>
        </a:p>
      </dgm:t>
    </dgm:pt>
    <dgm:pt modelId="{FE6E7085-0AFF-4826-B8A8-E2EA5A0C16ED}" type="pres">
      <dgm:prSet presAssocID="{CF1F2159-D9DE-45FC-AD40-C9C68D4C4B9D}" presName="hierChild4" presStyleCnt="0"/>
      <dgm:spPr/>
    </dgm:pt>
    <dgm:pt modelId="{3AD8E28B-14F0-4EEE-9EEA-36990CFDEA73}" type="pres">
      <dgm:prSet presAssocID="{CF1F2159-D9DE-45FC-AD40-C9C68D4C4B9D}" presName="hierChild5" presStyleCnt="0"/>
      <dgm:spPr/>
    </dgm:pt>
    <dgm:pt modelId="{F2A76F82-FCC8-430B-9865-A430544EFB2D}" type="pres">
      <dgm:prSet presAssocID="{654C0C35-297A-4569-B417-E6647D59E8F7}" presName="Name37" presStyleLbl="parChTrans1D3" presStyleIdx="1" presStyleCnt="5"/>
      <dgm:spPr/>
      <dgm:t>
        <a:bodyPr/>
        <a:lstStyle/>
        <a:p>
          <a:endParaRPr lang="en-US"/>
        </a:p>
      </dgm:t>
    </dgm:pt>
    <dgm:pt modelId="{90D0B921-4970-4A7C-95F0-22A3EAAE95A2}" type="pres">
      <dgm:prSet presAssocID="{9B00A4B5-7CCB-4B07-9CE7-C69695DF629D}" presName="hierRoot2" presStyleCnt="0">
        <dgm:presLayoutVars>
          <dgm:hierBranch val="init"/>
        </dgm:presLayoutVars>
      </dgm:prSet>
      <dgm:spPr/>
    </dgm:pt>
    <dgm:pt modelId="{B9A7186E-C79C-4E9D-B891-5C0A3C700ED8}" type="pres">
      <dgm:prSet presAssocID="{9B00A4B5-7CCB-4B07-9CE7-C69695DF629D}" presName="rootComposite" presStyleCnt="0"/>
      <dgm:spPr/>
    </dgm:pt>
    <dgm:pt modelId="{53592CD9-C52F-4689-9A10-A4B5DC12D435}" type="pres">
      <dgm:prSet presAssocID="{9B00A4B5-7CCB-4B07-9CE7-C69695DF629D}" presName="rootText" presStyleLbl="node3" presStyleIdx="1" presStyleCnt="5">
        <dgm:presLayoutVars>
          <dgm:chPref val="3"/>
        </dgm:presLayoutVars>
      </dgm:prSet>
      <dgm:spPr/>
      <dgm:t>
        <a:bodyPr/>
        <a:lstStyle/>
        <a:p>
          <a:endParaRPr lang="en-US"/>
        </a:p>
      </dgm:t>
    </dgm:pt>
    <dgm:pt modelId="{B9E12E76-F202-4927-82BE-32D0F6737BBA}" type="pres">
      <dgm:prSet presAssocID="{9B00A4B5-7CCB-4B07-9CE7-C69695DF629D}" presName="rootConnector" presStyleLbl="node3" presStyleIdx="1" presStyleCnt="5"/>
      <dgm:spPr/>
      <dgm:t>
        <a:bodyPr/>
        <a:lstStyle/>
        <a:p>
          <a:endParaRPr lang="en-US"/>
        </a:p>
      </dgm:t>
    </dgm:pt>
    <dgm:pt modelId="{C8B52B2B-7FB9-406B-B1E1-D03EFD951386}" type="pres">
      <dgm:prSet presAssocID="{9B00A4B5-7CCB-4B07-9CE7-C69695DF629D}" presName="hierChild4" presStyleCnt="0"/>
      <dgm:spPr/>
    </dgm:pt>
    <dgm:pt modelId="{5DB068E4-0D54-484A-915B-3AAF36D16352}" type="pres">
      <dgm:prSet presAssocID="{9B00A4B5-7CCB-4B07-9CE7-C69695DF629D}" presName="hierChild5" presStyleCnt="0"/>
      <dgm:spPr/>
    </dgm:pt>
    <dgm:pt modelId="{2AC1EDE3-8508-4D64-80DB-6B6B529E57BE}" type="pres">
      <dgm:prSet presAssocID="{67456D38-E917-4D52-96D0-0AD590583F29}" presName="hierChild5" presStyleCnt="0"/>
      <dgm:spPr/>
    </dgm:pt>
    <dgm:pt modelId="{139313BA-927D-4ED7-A4CA-ABCB46A9E618}" type="pres">
      <dgm:prSet presAssocID="{0C2845C8-215C-4C42-83BC-193A02F8C087}" presName="Name37" presStyleLbl="parChTrans1D2" presStyleIdx="1" presStyleCnt="5"/>
      <dgm:spPr/>
      <dgm:t>
        <a:bodyPr/>
        <a:lstStyle/>
        <a:p>
          <a:endParaRPr lang="en-US"/>
        </a:p>
      </dgm:t>
    </dgm:pt>
    <dgm:pt modelId="{22EE0506-5738-4435-84C5-4540B5513011}" type="pres">
      <dgm:prSet presAssocID="{90B92430-91DA-4BDF-BC70-43BF54A83516}" presName="hierRoot2" presStyleCnt="0">
        <dgm:presLayoutVars>
          <dgm:hierBranch val="init"/>
        </dgm:presLayoutVars>
      </dgm:prSet>
      <dgm:spPr/>
    </dgm:pt>
    <dgm:pt modelId="{677B3C48-F3E4-44E8-BE59-E3403916910A}" type="pres">
      <dgm:prSet presAssocID="{90B92430-91DA-4BDF-BC70-43BF54A83516}" presName="rootComposite" presStyleCnt="0"/>
      <dgm:spPr/>
    </dgm:pt>
    <dgm:pt modelId="{B87EEBA6-7267-4527-B0F8-BA7CB5A9BE27}" type="pres">
      <dgm:prSet presAssocID="{90B92430-91DA-4BDF-BC70-43BF54A83516}" presName="rootText" presStyleLbl="node2" presStyleIdx="1" presStyleCnt="5">
        <dgm:presLayoutVars>
          <dgm:chPref val="3"/>
        </dgm:presLayoutVars>
      </dgm:prSet>
      <dgm:spPr/>
      <dgm:t>
        <a:bodyPr/>
        <a:lstStyle/>
        <a:p>
          <a:endParaRPr lang="en-US"/>
        </a:p>
      </dgm:t>
    </dgm:pt>
    <dgm:pt modelId="{E8EF99BA-9F72-4702-A84A-5CBDA6C67715}" type="pres">
      <dgm:prSet presAssocID="{90B92430-91DA-4BDF-BC70-43BF54A83516}" presName="rootConnector" presStyleLbl="node2" presStyleIdx="1" presStyleCnt="5"/>
      <dgm:spPr/>
      <dgm:t>
        <a:bodyPr/>
        <a:lstStyle/>
        <a:p>
          <a:endParaRPr lang="en-US"/>
        </a:p>
      </dgm:t>
    </dgm:pt>
    <dgm:pt modelId="{D58C0598-E85F-4BA1-8DBA-202F3EA7D93B}" type="pres">
      <dgm:prSet presAssocID="{90B92430-91DA-4BDF-BC70-43BF54A83516}" presName="hierChild4" presStyleCnt="0"/>
      <dgm:spPr/>
    </dgm:pt>
    <dgm:pt modelId="{1355186A-744F-44EB-B1ED-C296685F966D}" type="pres">
      <dgm:prSet presAssocID="{DADA4AA4-F3DE-4DC5-BFE7-03EC956FE6CF}" presName="Name37" presStyleLbl="parChTrans1D3" presStyleIdx="2" presStyleCnt="5"/>
      <dgm:spPr/>
      <dgm:t>
        <a:bodyPr/>
        <a:lstStyle/>
        <a:p>
          <a:endParaRPr lang="en-US"/>
        </a:p>
      </dgm:t>
    </dgm:pt>
    <dgm:pt modelId="{A187AD2D-4F48-4AD6-8E03-30895A5E19FC}" type="pres">
      <dgm:prSet presAssocID="{3FE77D11-C62A-4D7F-9890-D4ACD0C7B362}" presName="hierRoot2" presStyleCnt="0">
        <dgm:presLayoutVars>
          <dgm:hierBranch val="init"/>
        </dgm:presLayoutVars>
      </dgm:prSet>
      <dgm:spPr/>
    </dgm:pt>
    <dgm:pt modelId="{DE3CE1A6-687D-4BA7-99F9-96A091B384BF}" type="pres">
      <dgm:prSet presAssocID="{3FE77D11-C62A-4D7F-9890-D4ACD0C7B362}" presName="rootComposite" presStyleCnt="0"/>
      <dgm:spPr/>
    </dgm:pt>
    <dgm:pt modelId="{6E17AA84-6EA4-4973-A1A3-1FEE5DBFBC12}" type="pres">
      <dgm:prSet presAssocID="{3FE77D11-C62A-4D7F-9890-D4ACD0C7B362}" presName="rootText" presStyleLbl="node3" presStyleIdx="2" presStyleCnt="5">
        <dgm:presLayoutVars>
          <dgm:chPref val="3"/>
        </dgm:presLayoutVars>
      </dgm:prSet>
      <dgm:spPr/>
      <dgm:t>
        <a:bodyPr/>
        <a:lstStyle/>
        <a:p>
          <a:endParaRPr lang="en-US"/>
        </a:p>
      </dgm:t>
    </dgm:pt>
    <dgm:pt modelId="{6E2C26E3-4320-4CFA-A0D3-558D5DB5FE4B}" type="pres">
      <dgm:prSet presAssocID="{3FE77D11-C62A-4D7F-9890-D4ACD0C7B362}" presName="rootConnector" presStyleLbl="node3" presStyleIdx="2" presStyleCnt="5"/>
      <dgm:spPr/>
      <dgm:t>
        <a:bodyPr/>
        <a:lstStyle/>
        <a:p>
          <a:endParaRPr lang="en-US"/>
        </a:p>
      </dgm:t>
    </dgm:pt>
    <dgm:pt modelId="{FEF5C8F4-AD99-46CE-BC7E-F7825D4A5DE4}" type="pres">
      <dgm:prSet presAssocID="{3FE77D11-C62A-4D7F-9890-D4ACD0C7B362}" presName="hierChild4" presStyleCnt="0"/>
      <dgm:spPr/>
    </dgm:pt>
    <dgm:pt modelId="{0B8E0A00-DE64-4836-A04D-F2EA75560478}" type="pres">
      <dgm:prSet presAssocID="{3FE77D11-C62A-4D7F-9890-D4ACD0C7B362}" presName="hierChild5" presStyleCnt="0"/>
      <dgm:spPr/>
    </dgm:pt>
    <dgm:pt modelId="{6D32601D-A918-4ABE-BCB1-2C0A0D47BEF8}" type="pres">
      <dgm:prSet presAssocID="{90B92430-91DA-4BDF-BC70-43BF54A83516}" presName="hierChild5" presStyleCnt="0"/>
      <dgm:spPr/>
    </dgm:pt>
    <dgm:pt modelId="{BC4168A8-58B3-41EF-87FF-74D69358822E}" type="pres">
      <dgm:prSet presAssocID="{37D6081E-48DC-4F26-8688-E1FC97A28E03}" presName="Name37" presStyleLbl="parChTrans1D2" presStyleIdx="2" presStyleCnt="5"/>
      <dgm:spPr/>
      <dgm:t>
        <a:bodyPr/>
        <a:lstStyle/>
        <a:p>
          <a:endParaRPr lang="en-US"/>
        </a:p>
      </dgm:t>
    </dgm:pt>
    <dgm:pt modelId="{1B9E2605-A729-4FA6-8E9D-5410C567DD77}" type="pres">
      <dgm:prSet presAssocID="{7267D9DE-6CCB-4E44-BE3B-E7AEB3666C9B}" presName="hierRoot2" presStyleCnt="0">
        <dgm:presLayoutVars>
          <dgm:hierBranch val="init"/>
        </dgm:presLayoutVars>
      </dgm:prSet>
      <dgm:spPr/>
    </dgm:pt>
    <dgm:pt modelId="{6E6D94DC-7020-4FCA-9416-28C4A665FF1C}" type="pres">
      <dgm:prSet presAssocID="{7267D9DE-6CCB-4E44-BE3B-E7AEB3666C9B}" presName="rootComposite" presStyleCnt="0"/>
      <dgm:spPr/>
    </dgm:pt>
    <dgm:pt modelId="{4A6590AF-B59C-42EE-B18F-D8523EEBBFAE}" type="pres">
      <dgm:prSet presAssocID="{7267D9DE-6CCB-4E44-BE3B-E7AEB3666C9B}" presName="rootText" presStyleLbl="node2" presStyleIdx="2" presStyleCnt="5">
        <dgm:presLayoutVars>
          <dgm:chPref val="3"/>
        </dgm:presLayoutVars>
      </dgm:prSet>
      <dgm:spPr/>
      <dgm:t>
        <a:bodyPr/>
        <a:lstStyle/>
        <a:p>
          <a:endParaRPr lang="en-US"/>
        </a:p>
      </dgm:t>
    </dgm:pt>
    <dgm:pt modelId="{606641CB-A98E-420D-9863-6DF66E703FE3}" type="pres">
      <dgm:prSet presAssocID="{7267D9DE-6CCB-4E44-BE3B-E7AEB3666C9B}" presName="rootConnector" presStyleLbl="node2" presStyleIdx="2" presStyleCnt="5"/>
      <dgm:spPr/>
      <dgm:t>
        <a:bodyPr/>
        <a:lstStyle/>
        <a:p>
          <a:endParaRPr lang="en-US"/>
        </a:p>
      </dgm:t>
    </dgm:pt>
    <dgm:pt modelId="{E917DAD1-0D2D-4A07-9DBE-3A553DBE7FAD}" type="pres">
      <dgm:prSet presAssocID="{7267D9DE-6CCB-4E44-BE3B-E7AEB3666C9B}" presName="hierChild4" presStyleCnt="0"/>
      <dgm:spPr/>
    </dgm:pt>
    <dgm:pt modelId="{3C71B5F4-992D-42AB-8899-83641857BD25}" type="pres">
      <dgm:prSet presAssocID="{7A7DF934-5397-4F11-8713-B5A4F343BCBF}" presName="Name37" presStyleLbl="parChTrans1D3" presStyleIdx="3" presStyleCnt="5"/>
      <dgm:spPr/>
      <dgm:t>
        <a:bodyPr/>
        <a:lstStyle/>
        <a:p>
          <a:endParaRPr lang="en-US"/>
        </a:p>
      </dgm:t>
    </dgm:pt>
    <dgm:pt modelId="{B201710F-C310-4B94-97C7-BC916CD75A3D}" type="pres">
      <dgm:prSet presAssocID="{67D0D2BC-724B-4431-B71C-05E514CE13B4}" presName="hierRoot2" presStyleCnt="0">
        <dgm:presLayoutVars>
          <dgm:hierBranch val="init"/>
        </dgm:presLayoutVars>
      </dgm:prSet>
      <dgm:spPr/>
    </dgm:pt>
    <dgm:pt modelId="{0C8D3C46-5CC4-42A4-AF66-A35C339055E2}" type="pres">
      <dgm:prSet presAssocID="{67D0D2BC-724B-4431-B71C-05E514CE13B4}" presName="rootComposite" presStyleCnt="0"/>
      <dgm:spPr/>
    </dgm:pt>
    <dgm:pt modelId="{E72EA3C3-C44F-4391-AC77-A46A327AB8F3}" type="pres">
      <dgm:prSet presAssocID="{67D0D2BC-724B-4431-B71C-05E514CE13B4}" presName="rootText" presStyleLbl="node3" presStyleIdx="3" presStyleCnt="5">
        <dgm:presLayoutVars>
          <dgm:chPref val="3"/>
        </dgm:presLayoutVars>
      </dgm:prSet>
      <dgm:spPr/>
      <dgm:t>
        <a:bodyPr/>
        <a:lstStyle/>
        <a:p>
          <a:endParaRPr lang="en-US"/>
        </a:p>
      </dgm:t>
    </dgm:pt>
    <dgm:pt modelId="{BD605B5B-7CC5-4D0A-89B7-B556A06332E1}" type="pres">
      <dgm:prSet presAssocID="{67D0D2BC-724B-4431-B71C-05E514CE13B4}" presName="rootConnector" presStyleLbl="node3" presStyleIdx="3" presStyleCnt="5"/>
      <dgm:spPr/>
      <dgm:t>
        <a:bodyPr/>
        <a:lstStyle/>
        <a:p>
          <a:endParaRPr lang="en-US"/>
        </a:p>
      </dgm:t>
    </dgm:pt>
    <dgm:pt modelId="{99C6960C-FC5F-40C4-9C04-38F59EC39E1D}" type="pres">
      <dgm:prSet presAssocID="{67D0D2BC-724B-4431-B71C-05E514CE13B4}" presName="hierChild4" presStyleCnt="0"/>
      <dgm:spPr/>
    </dgm:pt>
    <dgm:pt modelId="{9B69F0F2-E939-4F02-B82E-C12BAA3808A1}" type="pres">
      <dgm:prSet presAssocID="{67D0D2BC-724B-4431-B71C-05E514CE13B4}" presName="hierChild5" presStyleCnt="0"/>
      <dgm:spPr/>
    </dgm:pt>
    <dgm:pt modelId="{A5654C6E-C9F8-474F-B349-CD917A4CC29E}" type="pres">
      <dgm:prSet presAssocID="{86207674-98CF-4FE5-B82B-9ECB2BC7EDE0}" presName="Name37" presStyleLbl="parChTrans1D3" presStyleIdx="4" presStyleCnt="5"/>
      <dgm:spPr/>
      <dgm:t>
        <a:bodyPr/>
        <a:lstStyle/>
        <a:p>
          <a:endParaRPr lang="en-US"/>
        </a:p>
      </dgm:t>
    </dgm:pt>
    <dgm:pt modelId="{ED7BFC6D-27B7-4FB2-8276-139CF15F2ED8}" type="pres">
      <dgm:prSet presAssocID="{5FE9819F-E199-4112-A595-EA846B264F3E}" presName="hierRoot2" presStyleCnt="0">
        <dgm:presLayoutVars>
          <dgm:hierBranch val="init"/>
        </dgm:presLayoutVars>
      </dgm:prSet>
      <dgm:spPr/>
    </dgm:pt>
    <dgm:pt modelId="{D6E8DD7D-6F06-4404-9B8E-88A69F02CA1E}" type="pres">
      <dgm:prSet presAssocID="{5FE9819F-E199-4112-A595-EA846B264F3E}" presName="rootComposite" presStyleCnt="0"/>
      <dgm:spPr/>
    </dgm:pt>
    <dgm:pt modelId="{C64B7F1D-CC98-44A3-B6BC-B13F8862EEC8}" type="pres">
      <dgm:prSet presAssocID="{5FE9819F-E199-4112-A595-EA846B264F3E}" presName="rootText" presStyleLbl="node3" presStyleIdx="4" presStyleCnt="5">
        <dgm:presLayoutVars>
          <dgm:chPref val="3"/>
        </dgm:presLayoutVars>
      </dgm:prSet>
      <dgm:spPr/>
      <dgm:t>
        <a:bodyPr/>
        <a:lstStyle/>
        <a:p>
          <a:endParaRPr lang="en-US"/>
        </a:p>
      </dgm:t>
    </dgm:pt>
    <dgm:pt modelId="{24ABACE0-4F90-4B77-A84C-4267CE560650}" type="pres">
      <dgm:prSet presAssocID="{5FE9819F-E199-4112-A595-EA846B264F3E}" presName="rootConnector" presStyleLbl="node3" presStyleIdx="4" presStyleCnt="5"/>
      <dgm:spPr/>
      <dgm:t>
        <a:bodyPr/>
        <a:lstStyle/>
        <a:p>
          <a:endParaRPr lang="en-US"/>
        </a:p>
      </dgm:t>
    </dgm:pt>
    <dgm:pt modelId="{70DE792C-DB9E-49EB-BF49-5D5F85F0F613}" type="pres">
      <dgm:prSet presAssocID="{5FE9819F-E199-4112-A595-EA846B264F3E}" presName="hierChild4" presStyleCnt="0"/>
      <dgm:spPr/>
    </dgm:pt>
    <dgm:pt modelId="{BF2E57CC-B880-4416-A032-FB0B31B25B39}" type="pres">
      <dgm:prSet presAssocID="{5FE9819F-E199-4112-A595-EA846B264F3E}" presName="hierChild5" presStyleCnt="0"/>
      <dgm:spPr/>
    </dgm:pt>
    <dgm:pt modelId="{186BECA0-4B30-4577-9E78-CBBD3B69315B}" type="pres">
      <dgm:prSet presAssocID="{7267D9DE-6CCB-4E44-BE3B-E7AEB3666C9B}" presName="hierChild5" presStyleCnt="0"/>
      <dgm:spPr/>
    </dgm:pt>
    <dgm:pt modelId="{CBA9C5FE-A5D1-4B4C-BD86-74DE67981BDA}" type="pres">
      <dgm:prSet presAssocID="{CB62405D-6959-403F-8132-4C899F809736}" presName="Name37" presStyleLbl="parChTrans1D2" presStyleIdx="3" presStyleCnt="5"/>
      <dgm:spPr/>
      <dgm:t>
        <a:bodyPr/>
        <a:lstStyle/>
        <a:p>
          <a:endParaRPr lang="en-US"/>
        </a:p>
      </dgm:t>
    </dgm:pt>
    <dgm:pt modelId="{B5C3E420-0DD7-4A1E-8E00-72D294FFE05E}" type="pres">
      <dgm:prSet presAssocID="{24FCA849-1E4E-4D7A-A189-3C185F7E3C71}" presName="hierRoot2" presStyleCnt="0">
        <dgm:presLayoutVars>
          <dgm:hierBranch val="init"/>
        </dgm:presLayoutVars>
      </dgm:prSet>
      <dgm:spPr/>
    </dgm:pt>
    <dgm:pt modelId="{B42ADEBF-3652-4363-A3D4-D787F329FECD}" type="pres">
      <dgm:prSet presAssocID="{24FCA849-1E4E-4D7A-A189-3C185F7E3C71}" presName="rootComposite" presStyleCnt="0"/>
      <dgm:spPr/>
    </dgm:pt>
    <dgm:pt modelId="{97EFEF9B-846D-4042-972D-E6E20BCACE2C}" type="pres">
      <dgm:prSet presAssocID="{24FCA849-1E4E-4D7A-A189-3C185F7E3C71}" presName="rootText" presStyleLbl="node2" presStyleIdx="3" presStyleCnt="5">
        <dgm:presLayoutVars>
          <dgm:chPref val="3"/>
        </dgm:presLayoutVars>
      </dgm:prSet>
      <dgm:spPr/>
      <dgm:t>
        <a:bodyPr/>
        <a:lstStyle/>
        <a:p>
          <a:endParaRPr lang="en-US"/>
        </a:p>
      </dgm:t>
    </dgm:pt>
    <dgm:pt modelId="{5A0D70D4-1266-4097-9B0E-17C8E0FA0E2A}" type="pres">
      <dgm:prSet presAssocID="{24FCA849-1E4E-4D7A-A189-3C185F7E3C71}" presName="rootConnector" presStyleLbl="node2" presStyleIdx="3" presStyleCnt="5"/>
      <dgm:spPr/>
      <dgm:t>
        <a:bodyPr/>
        <a:lstStyle/>
        <a:p>
          <a:endParaRPr lang="en-US"/>
        </a:p>
      </dgm:t>
    </dgm:pt>
    <dgm:pt modelId="{3435710D-6CCE-4C28-A890-08A21B32DCCF}" type="pres">
      <dgm:prSet presAssocID="{24FCA849-1E4E-4D7A-A189-3C185F7E3C71}" presName="hierChild4" presStyleCnt="0"/>
      <dgm:spPr/>
    </dgm:pt>
    <dgm:pt modelId="{17918EC4-CF80-4BC5-B744-FDAB3FD1AABE}" type="pres">
      <dgm:prSet presAssocID="{24FCA849-1E4E-4D7A-A189-3C185F7E3C71}" presName="hierChild5" presStyleCnt="0"/>
      <dgm:spPr/>
    </dgm:pt>
    <dgm:pt modelId="{637D6131-495C-4077-9E03-4AE5C0376FB9}" type="pres">
      <dgm:prSet presAssocID="{AD50A2BF-4158-4D01-AC1E-7FF03ECFCB6E}" presName="Name37" presStyleLbl="parChTrans1D2" presStyleIdx="4" presStyleCnt="5"/>
      <dgm:spPr/>
      <dgm:t>
        <a:bodyPr/>
        <a:lstStyle/>
        <a:p>
          <a:endParaRPr lang="en-US"/>
        </a:p>
      </dgm:t>
    </dgm:pt>
    <dgm:pt modelId="{005C7AE1-5C40-441A-9C58-328F3F4E1F29}" type="pres">
      <dgm:prSet presAssocID="{521E7876-1878-4B37-8B3A-A302F132BE7C}" presName="hierRoot2" presStyleCnt="0">
        <dgm:presLayoutVars>
          <dgm:hierBranch val="init"/>
        </dgm:presLayoutVars>
      </dgm:prSet>
      <dgm:spPr/>
    </dgm:pt>
    <dgm:pt modelId="{1A5AD278-957B-4E6B-9F3A-330593033935}" type="pres">
      <dgm:prSet presAssocID="{521E7876-1878-4B37-8B3A-A302F132BE7C}" presName="rootComposite" presStyleCnt="0"/>
      <dgm:spPr/>
    </dgm:pt>
    <dgm:pt modelId="{C04FD4C6-FC4B-4EF5-812D-50602EE3BD22}" type="pres">
      <dgm:prSet presAssocID="{521E7876-1878-4B37-8B3A-A302F132BE7C}" presName="rootText" presStyleLbl="node2" presStyleIdx="4" presStyleCnt="5">
        <dgm:presLayoutVars>
          <dgm:chPref val="3"/>
        </dgm:presLayoutVars>
      </dgm:prSet>
      <dgm:spPr/>
      <dgm:t>
        <a:bodyPr/>
        <a:lstStyle/>
        <a:p>
          <a:endParaRPr lang="en-US"/>
        </a:p>
      </dgm:t>
    </dgm:pt>
    <dgm:pt modelId="{EB8EBEA8-8CFD-4CE3-AAAE-9EFD550E924B}" type="pres">
      <dgm:prSet presAssocID="{521E7876-1878-4B37-8B3A-A302F132BE7C}" presName="rootConnector" presStyleLbl="node2" presStyleIdx="4" presStyleCnt="5"/>
      <dgm:spPr/>
      <dgm:t>
        <a:bodyPr/>
        <a:lstStyle/>
        <a:p>
          <a:endParaRPr lang="en-US"/>
        </a:p>
      </dgm:t>
    </dgm:pt>
    <dgm:pt modelId="{A5D353B0-06FC-4F9C-995E-9CCA68C2E5C5}" type="pres">
      <dgm:prSet presAssocID="{521E7876-1878-4B37-8B3A-A302F132BE7C}" presName="hierChild4" presStyleCnt="0"/>
      <dgm:spPr/>
    </dgm:pt>
    <dgm:pt modelId="{5AE45B08-B0BB-49B7-93B2-264C83390EE5}" type="pres">
      <dgm:prSet presAssocID="{521E7876-1878-4B37-8B3A-A302F132BE7C}" presName="hierChild5" presStyleCnt="0"/>
      <dgm:spPr/>
    </dgm:pt>
    <dgm:pt modelId="{B87EA7EC-DC9F-4035-9D0B-06E53CD6F1AA}" type="pres">
      <dgm:prSet presAssocID="{56AED235-0251-4889-8A82-F6969E260657}" presName="hierChild3" presStyleCnt="0"/>
      <dgm:spPr/>
    </dgm:pt>
  </dgm:ptLst>
  <dgm:cxnLst>
    <dgm:cxn modelId="{ED0511E9-AE10-4038-A148-66C0865EAF03}" type="presOf" srcId="{0C2845C8-215C-4C42-83BC-193A02F8C087}" destId="{139313BA-927D-4ED7-A4CA-ABCB46A9E618}" srcOrd="0" destOrd="0" presId="urn:microsoft.com/office/officeart/2005/8/layout/orgChart1"/>
    <dgm:cxn modelId="{EB2BB612-C323-4DF6-88EF-00808EA8459E}" type="presOf" srcId="{654C0C35-297A-4569-B417-E6647D59E8F7}" destId="{F2A76F82-FCC8-430B-9865-A430544EFB2D}" srcOrd="0" destOrd="0" presId="urn:microsoft.com/office/officeart/2005/8/layout/orgChart1"/>
    <dgm:cxn modelId="{494F129F-C5BC-42E4-9E37-5CA45889531B}" type="presOf" srcId="{9B00A4B5-7CCB-4B07-9CE7-C69695DF629D}" destId="{B9E12E76-F202-4927-82BE-32D0F6737BBA}" srcOrd="1" destOrd="0" presId="urn:microsoft.com/office/officeart/2005/8/layout/orgChart1"/>
    <dgm:cxn modelId="{86F03F7A-3781-4A8C-9851-FE022183D68C}" type="presOf" srcId="{86207674-98CF-4FE5-B82B-9ECB2BC7EDE0}" destId="{A5654C6E-C9F8-474F-B349-CD917A4CC29E}" srcOrd="0" destOrd="0" presId="urn:microsoft.com/office/officeart/2005/8/layout/orgChart1"/>
    <dgm:cxn modelId="{070F8734-FC05-496C-8CAC-8D1A457F04F5}" type="presOf" srcId="{67D0D2BC-724B-4431-B71C-05E514CE13B4}" destId="{E72EA3C3-C44F-4391-AC77-A46A327AB8F3}" srcOrd="0" destOrd="0" presId="urn:microsoft.com/office/officeart/2005/8/layout/orgChart1"/>
    <dgm:cxn modelId="{A4C166F6-AE49-41C3-A021-B98EE257A6FD}" type="presOf" srcId="{521E7876-1878-4B37-8B3A-A302F132BE7C}" destId="{C04FD4C6-FC4B-4EF5-812D-50602EE3BD22}" srcOrd="0" destOrd="0" presId="urn:microsoft.com/office/officeart/2005/8/layout/orgChart1"/>
    <dgm:cxn modelId="{5577D78D-7400-4EE5-89E7-8EE5AE9AAA0C}" srcId="{56AED235-0251-4889-8A82-F6969E260657}" destId="{24FCA849-1E4E-4D7A-A189-3C185F7E3C71}" srcOrd="3" destOrd="0" parTransId="{CB62405D-6959-403F-8132-4C899F809736}" sibTransId="{D2682ED5-30AE-4545-A377-77DF0CE396F0}"/>
    <dgm:cxn modelId="{E6C5FC4E-46FE-4083-B4AC-B9F3A5F71C19}" srcId="{90B92430-91DA-4BDF-BC70-43BF54A83516}" destId="{3FE77D11-C62A-4D7F-9890-D4ACD0C7B362}" srcOrd="0" destOrd="0" parTransId="{DADA4AA4-F3DE-4DC5-BFE7-03EC956FE6CF}" sibTransId="{D4BC4DE5-4BD8-4EC0-A1B1-B91AD734CE34}"/>
    <dgm:cxn modelId="{B905824B-1A4A-409C-A5F5-5EF3A5E87E87}" srcId="{67456D38-E917-4D52-96D0-0AD590583F29}" destId="{CF1F2159-D9DE-45FC-AD40-C9C68D4C4B9D}" srcOrd="0" destOrd="0" parTransId="{7C082E18-69EB-4148-A74C-829787ECC148}" sibTransId="{83D2EDE8-BC8A-4347-91F5-278CDC7BB1DF}"/>
    <dgm:cxn modelId="{5448CCF4-5758-44C3-A657-EF9AED1F1903}" type="presOf" srcId="{3FE77D11-C62A-4D7F-9890-D4ACD0C7B362}" destId="{6E17AA84-6EA4-4973-A1A3-1FEE5DBFBC12}" srcOrd="0" destOrd="0" presId="urn:microsoft.com/office/officeart/2005/8/layout/orgChart1"/>
    <dgm:cxn modelId="{492AD893-1B90-4A7F-9738-21B0626A2E44}" type="presOf" srcId="{7267D9DE-6CCB-4E44-BE3B-E7AEB3666C9B}" destId="{606641CB-A98E-420D-9863-6DF66E703FE3}" srcOrd="1" destOrd="0" presId="urn:microsoft.com/office/officeart/2005/8/layout/orgChart1"/>
    <dgm:cxn modelId="{F7F109C6-CD5B-4EAC-8B07-374F082AE509}" srcId="{7267D9DE-6CCB-4E44-BE3B-E7AEB3666C9B}" destId="{67D0D2BC-724B-4431-B71C-05E514CE13B4}" srcOrd="0" destOrd="0" parTransId="{7A7DF934-5397-4F11-8713-B5A4F343BCBF}" sibTransId="{0A6A180F-2B1B-4A9D-8B43-AB362303B6FF}"/>
    <dgm:cxn modelId="{8ACEB6A1-1032-446D-A0DF-3DE56582192F}" srcId="{81CB4C28-ECF9-4F53-958C-A6D854D7B1FF}" destId="{56AED235-0251-4889-8A82-F6969E260657}" srcOrd="0" destOrd="0" parTransId="{A2835A48-E759-40E3-9310-ECFDF09FEBBB}" sibTransId="{19B82AB4-AD1A-4540-92EE-B1F1791B3C1F}"/>
    <dgm:cxn modelId="{FD1381E1-185F-4824-AC34-2C07337B241E}" type="presOf" srcId="{521E7876-1878-4B37-8B3A-A302F132BE7C}" destId="{EB8EBEA8-8CFD-4CE3-AAAE-9EFD550E924B}" srcOrd="1" destOrd="0" presId="urn:microsoft.com/office/officeart/2005/8/layout/orgChart1"/>
    <dgm:cxn modelId="{2CC7F220-64EF-4B67-B5BC-3DF60EC8FC0B}" srcId="{67456D38-E917-4D52-96D0-0AD590583F29}" destId="{9B00A4B5-7CCB-4B07-9CE7-C69695DF629D}" srcOrd="1" destOrd="0" parTransId="{654C0C35-297A-4569-B417-E6647D59E8F7}" sibTransId="{7274D6A2-429F-493A-8226-6BB9855D376D}"/>
    <dgm:cxn modelId="{68690619-2657-43A7-8826-DF204DF495D9}" type="presOf" srcId="{67456D38-E917-4D52-96D0-0AD590583F29}" destId="{21FA731F-4BF0-4256-9950-DB6E731BEEAE}" srcOrd="0" destOrd="0" presId="urn:microsoft.com/office/officeart/2005/8/layout/orgChart1"/>
    <dgm:cxn modelId="{4B64E4B9-0300-4EA4-8CAF-54F221D52FA5}" type="presOf" srcId="{CF1F2159-D9DE-45FC-AD40-C9C68D4C4B9D}" destId="{B3F389C2-0E91-4488-AE28-663942C6E9FF}" srcOrd="0" destOrd="0" presId="urn:microsoft.com/office/officeart/2005/8/layout/orgChart1"/>
    <dgm:cxn modelId="{00CE8C33-A5E0-47E0-8943-903AF99F1DDF}" type="presOf" srcId="{5FE9819F-E199-4112-A595-EA846B264F3E}" destId="{24ABACE0-4F90-4B77-A84C-4267CE560650}" srcOrd="1" destOrd="0" presId="urn:microsoft.com/office/officeart/2005/8/layout/orgChart1"/>
    <dgm:cxn modelId="{B8EDA5FC-28CF-462B-88EB-E683002CF930}" type="presOf" srcId="{7C082E18-69EB-4148-A74C-829787ECC148}" destId="{099933AA-19AB-4213-9A3E-7FAA0676C567}" srcOrd="0" destOrd="0" presId="urn:microsoft.com/office/officeart/2005/8/layout/orgChart1"/>
    <dgm:cxn modelId="{28DB0123-8EC2-466D-A848-01A1D55F9A93}" type="presOf" srcId="{90B92430-91DA-4BDF-BC70-43BF54A83516}" destId="{E8EF99BA-9F72-4702-A84A-5CBDA6C67715}" srcOrd="1" destOrd="0" presId="urn:microsoft.com/office/officeart/2005/8/layout/orgChart1"/>
    <dgm:cxn modelId="{AB286EF7-9E86-4FB4-80BF-EBEBBE5E4F88}" type="presOf" srcId="{CB62405D-6959-403F-8132-4C899F809736}" destId="{CBA9C5FE-A5D1-4B4C-BD86-74DE67981BDA}" srcOrd="0" destOrd="0" presId="urn:microsoft.com/office/officeart/2005/8/layout/orgChart1"/>
    <dgm:cxn modelId="{4D2C82D6-A2B2-4541-935D-E8CAAAF73D83}" srcId="{56AED235-0251-4889-8A82-F6969E260657}" destId="{90B92430-91DA-4BDF-BC70-43BF54A83516}" srcOrd="1" destOrd="0" parTransId="{0C2845C8-215C-4C42-83BC-193A02F8C087}" sibTransId="{732737DF-8B9D-44A2-8227-99C6312D7472}"/>
    <dgm:cxn modelId="{C7E1AE73-2F78-4C9F-8CC6-C19B971E4954}" type="presOf" srcId="{56AED235-0251-4889-8A82-F6969E260657}" destId="{7F6FCF61-E25E-4C45-83F3-E372082105AF}" srcOrd="1" destOrd="0" presId="urn:microsoft.com/office/officeart/2005/8/layout/orgChart1"/>
    <dgm:cxn modelId="{B94EB6FE-D87B-4D83-9894-172D1F101FBB}" type="presOf" srcId="{67456D38-E917-4D52-96D0-0AD590583F29}" destId="{CCB3FB67-C24B-4434-9078-33FDE3275BB7}" srcOrd="1" destOrd="0" presId="urn:microsoft.com/office/officeart/2005/8/layout/orgChart1"/>
    <dgm:cxn modelId="{AE144A89-BF74-4DF0-9066-DF7CD3651436}" type="presOf" srcId="{37D6081E-48DC-4F26-8688-E1FC97A28E03}" destId="{BC4168A8-58B3-41EF-87FF-74D69358822E}" srcOrd="0" destOrd="0" presId="urn:microsoft.com/office/officeart/2005/8/layout/orgChart1"/>
    <dgm:cxn modelId="{CAEDB43B-27C2-447E-BB88-CA2B215F7117}" srcId="{56AED235-0251-4889-8A82-F6969E260657}" destId="{521E7876-1878-4B37-8B3A-A302F132BE7C}" srcOrd="4" destOrd="0" parTransId="{AD50A2BF-4158-4D01-AC1E-7FF03ECFCB6E}" sibTransId="{9FF463A2-9F12-4891-9366-10CE565697A6}"/>
    <dgm:cxn modelId="{86B89B09-39C9-4CBC-9BCF-8F4BF3C687EB}" type="presOf" srcId="{9B00A4B5-7CCB-4B07-9CE7-C69695DF629D}" destId="{53592CD9-C52F-4689-9A10-A4B5DC12D435}" srcOrd="0" destOrd="0" presId="urn:microsoft.com/office/officeart/2005/8/layout/orgChart1"/>
    <dgm:cxn modelId="{7A02E0B8-0173-4889-8246-2877EFB20E99}" srcId="{7267D9DE-6CCB-4E44-BE3B-E7AEB3666C9B}" destId="{5FE9819F-E199-4112-A595-EA846B264F3E}" srcOrd="1" destOrd="0" parTransId="{86207674-98CF-4FE5-B82B-9ECB2BC7EDE0}" sibTransId="{290EE28D-C7E0-473E-B9C2-472F8A0211B1}"/>
    <dgm:cxn modelId="{14B4004D-EF9C-47A8-97FD-5108786A6E6F}" srcId="{56AED235-0251-4889-8A82-F6969E260657}" destId="{7267D9DE-6CCB-4E44-BE3B-E7AEB3666C9B}" srcOrd="2" destOrd="0" parTransId="{37D6081E-48DC-4F26-8688-E1FC97A28E03}" sibTransId="{2B25DDBA-BE85-4774-9DDB-5ADBFF994961}"/>
    <dgm:cxn modelId="{7352C56B-A6E6-4561-A24B-BBC534B68F67}" type="presOf" srcId="{5FE9819F-E199-4112-A595-EA846B264F3E}" destId="{C64B7F1D-CC98-44A3-B6BC-B13F8862EEC8}" srcOrd="0" destOrd="0" presId="urn:microsoft.com/office/officeart/2005/8/layout/orgChart1"/>
    <dgm:cxn modelId="{BB89119A-B30D-4C21-A707-EF46D421AD2D}" type="presOf" srcId="{90B92430-91DA-4BDF-BC70-43BF54A83516}" destId="{B87EEBA6-7267-4527-B0F8-BA7CB5A9BE27}" srcOrd="0" destOrd="0" presId="urn:microsoft.com/office/officeart/2005/8/layout/orgChart1"/>
    <dgm:cxn modelId="{2C934FFA-3E44-4817-A88A-0FB581AB3CBB}" type="presOf" srcId="{67D0D2BC-724B-4431-B71C-05E514CE13B4}" destId="{BD605B5B-7CC5-4D0A-89B7-B556A06332E1}" srcOrd="1" destOrd="0" presId="urn:microsoft.com/office/officeart/2005/8/layout/orgChart1"/>
    <dgm:cxn modelId="{705FF407-0856-4A3C-A2A8-E93B3AFBACEC}" type="presOf" srcId="{3FE77D11-C62A-4D7F-9890-D4ACD0C7B362}" destId="{6E2C26E3-4320-4CFA-A0D3-558D5DB5FE4B}" srcOrd="1" destOrd="0" presId="urn:microsoft.com/office/officeart/2005/8/layout/orgChart1"/>
    <dgm:cxn modelId="{40B6FCA6-4B68-4A0C-85BD-39A4A6122377}" type="presOf" srcId="{56AED235-0251-4889-8A82-F6969E260657}" destId="{7872E635-E22A-4AB3-A9B8-85DADFC237D9}" srcOrd="0" destOrd="0" presId="urn:microsoft.com/office/officeart/2005/8/layout/orgChart1"/>
    <dgm:cxn modelId="{B9FDC18B-B99A-4566-A206-51136B2CFE1B}" type="presOf" srcId="{81CB4C28-ECF9-4F53-958C-A6D854D7B1FF}" destId="{7E887EA3-5923-4E9E-9AB8-4CC25DC3F09F}" srcOrd="0" destOrd="0" presId="urn:microsoft.com/office/officeart/2005/8/layout/orgChart1"/>
    <dgm:cxn modelId="{1A4FA617-8DF3-46FF-A956-064A0B56B487}" type="presOf" srcId="{24FCA849-1E4E-4D7A-A189-3C185F7E3C71}" destId="{97EFEF9B-846D-4042-972D-E6E20BCACE2C}" srcOrd="0" destOrd="0" presId="urn:microsoft.com/office/officeart/2005/8/layout/orgChart1"/>
    <dgm:cxn modelId="{D409EAB3-1134-42D6-BE6D-BE37270E2F7D}" type="presOf" srcId="{7A7DF934-5397-4F11-8713-B5A4F343BCBF}" destId="{3C71B5F4-992D-42AB-8899-83641857BD25}" srcOrd="0" destOrd="0" presId="urn:microsoft.com/office/officeart/2005/8/layout/orgChart1"/>
    <dgm:cxn modelId="{EC255180-F0FD-4E4D-BDEA-BC5495E6136A}" type="presOf" srcId="{24FCA849-1E4E-4D7A-A189-3C185F7E3C71}" destId="{5A0D70D4-1266-4097-9B0E-17C8E0FA0E2A}" srcOrd="1" destOrd="0" presId="urn:microsoft.com/office/officeart/2005/8/layout/orgChart1"/>
    <dgm:cxn modelId="{9DFED59F-C8D9-4D09-95CB-67F2E84BC221}" type="presOf" srcId="{96DCB8D4-2E3A-41E6-A487-FC9AAF210D8D}" destId="{1F1D976A-25DC-40DB-ABC4-099DA7F8A525}" srcOrd="0" destOrd="0" presId="urn:microsoft.com/office/officeart/2005/8/layout/orgChart1"/>
    <dgm:cxn modelId="{79CBF42C-7412-40A7-B861-209D9B80F553}" type="presOf" srcId="{CF1F2159-D9DE-45FC-AD40-C9C68D4C4B9D}" destId="{F10034C4-5298-4A88-BAA3-5C60789684E6}" srcOrd="1" destOrd="0" presId="urn:microsoft.com/office/officeart/2005/8/layout/orgChart1"/>
    <dgm:cxn modelId="{FF323E4F-FF1D-4D02-867C-0164DE09321E}" type="presOf" srcId="{7267D9DE-6CCB-4E44-BE3B-E7AEB3666C9B}" destId="{4A6590AF-B59C-42EE-B18F-D8523EEBBFAE}" srcOrd="0" destOrd="0" presId="urn:microsoft.com/office/officeart/2005/8/layout/orgChart1"/>
    <dgm:cxn modelId="{F07A8638-C963-4311-B367-832AD02F1D39}" type="presOf" srcId="{DADA4AA4-F3DE-4DC5-BFE7-03EC956FE6CF}" destId="{1355186A-744F-44EB-B1ED-C296685F966D}" srcOrd="0" destOrd="0" presId="urn:microsoft.com/office/officeart/2005/8/layout/orgChart1"/>
    <dgm:cxn modelId="{C3E936A9-855D-4216-AC06-DAF0C2F58836}" type="presOf" srcId="{AD50A2BF-4158-4D01-AC1E-7FF03ECFCB6E}" destId="{637D6131-495C-4077-9E03-4AE5C0376FB9}" srcOrd="0" destOrd="0" presId="urn:microsoft.com/office/officeart/2005/8/layout/orgChart1"/>
    <dgm:cxn modelId="{843A2B6E-44F1-47A4-8B2A-2109FA0B1EA9}" srcId="{56AED235-0251-4889-8A82-F6969E260657}" destId="{67456D38-E917-4D52-96D0-0AD590583F29}" srcOrd="0" destOrd="0" parTransId="{96DCB8D4-2E3A-41E6-A487-FC9AAF210D8D}" sibTransId="{7C108590-3FE8-4A20-A02E-6A0E8DE3A66A}"/>
    <dgm:cxn modelId="{4132AF5D-D7CC-4D1E-A059-ECFBAB6A9115}" type="presParOf" srcId="{7E887EA3-5923-4E9E-9AB8-4CC25DC3F09F}" destId="{9D677BE9-A849-4E25-A7C7-43C2A96AA0A5}" srcOrd="0" destOrd="0" presId="urn:microsoft.com/office/officeart/2005/8/layout/orgChart1"/>
    <dgm:cxn modelId="{7DE10B04-484C-4422-9888-B77930F6E1E3}" type="presParOf" srcId="{9D677BE9-A849-4E25-A7C7-43C2A96AA0A5}" destId="{AFBF3E8A-46D8-40FB-8E9C-F701295551ED}" srcOrd="0" destOrd="0" presId="urn:microsoft.com/office/officeart/2005/8/layout/orgChart1"/>
    <dgm:cxn modelId="{68C3AFA6-C903-4DF2-93DA-536F7707BEFD}" type="presParOf" srcId="{AFBF3E8A-46D8-40FB-8E9C-F701295551ED}" destId="{7872E635-E22A-4AB3-A9B8-85DADFC237D9}" srcOrd="0" destOrd="0" presId="urn:microsoft.com/office/officeart/2005/8/layout/orgChart1"/>
    <dgm:cxn modelId="{576C947A-75C5-4972-B7A3-51B5FAE92869}" type="presParOf" srcId="{AFBF3E8A-46D8-40FB-8E9C-F701295551ED}" destId="{7F6FCF61-E25E-4C45-83F3-E372082105AF}" srcOrd="1" destOrd="0" presId="urn:microsoft.com/office/officeart/2005/8/layout/orgChart1"/>
    <dgm:cxn modelId="{B38B73B9-8C91-42DC-9580-E04949FBA8F4}" type="presParOf" srcId="{9D677BE9-A849-4E25-A7C7-43C2A96AA0A5}" destId="{B3D96455-7173-4A0D-82BE-A59CA3668BC6}" srcOrd="1" destOrd="0" presId="urn:microsoft.com/office/officeart/2005/8/layout/orgChart1"/>
    <dgm:cxn modelId="{121D7937-8188-48A4-A640-B78D71C35324}" type="presParOf" srcId="{B3D96455-7173-4A0D-82BE-A59CA3668BC6}" destId="{1F1D976A-25DC-40DB-ABC4-099DA7F8A525}" srcOrd="0" destOrd="0" presId="urn:microsoft.com/office/officeart/2005/8/layout/orgChart1"/>
    <dgm:cxn modelId="{5EA3A292-17CB-48C5-A379-D22671B8DFCE}" type="presParOf" srcId="{B3D96455-7173-4A0D-82BE-A59CA3668BC6}" destId="{3C055237-0FA0-425B-BB9F-F8657EAA06BF}" srcOrd="1" destOrd="0" presId="urn:microsoft.com/office/officeart/2005/8/layout/orgChart1"/>
    <dgm:cxn modelId="{2580C651-489E-47FD-82F0-E7C9CBBB2843}" type="presParOf" srcId="{3C055237-0FA0-425B-BB9F-F8657EAA06BF}" destId="{D5126BC1-C042-4AAF-9304-532BE3E20020}" srcOrd="0" destOrd="0" presId="urn:microsoft.com/office/officeart/2005/8/layout/orgChart1"/>
    <dgm:cxn modelId="{14E995DC-F82D-4C18-BB10-674C6E28AB96}" type="presParOf" srcId="{D5126BC1-C042-4AAF-9304-532BE3E20020}" destId="{21FA731F-4BF0-4256-9950-DB6E731BEEAE}" srcOrd="0" destOrd="0" presId="urn:microsoft.com/office/officeart/2005/8/layout/orgChart1"/>
    <dgm:cxn modelId="{7F1B489F-BF4F-4765-BC36-890D68A25505}" type="presParOf" srcId="{D5126BC1-C042-4AAF-9304-532BE3E20020}" destId="{CCB3FB67-C24B-4434-9078-33FDE3275BB7}" srcOrd="1" destOrd="0" presId="urn:microsoft.com/office/officeart/2005/8/layout/orgChart1"/>
    <dgm:cxn modelId="{C3FECCAA-4BAE-4BBF-9C16-5971421B70C1}" type="presParOf" srcId="{3C055237-0FA0-425B-BB9F-F8657EAA06BF}" destId="{A85672A0-9DDB-4962-9391-A8BA2B1E9857}" srcOrd="1" destOrd="0" presId="urn:microsoft.com/office/officeart/2005/8/layout/orgChart1"/>
    <dgm:cxn modelId="{97BBE576-30BC-4A69-8A6D-2388179ADD9C}" type="presParOf" srcId="{A85672A0-9DDB-4962-9391-A8BA2B1E9857}" destId="{099933AA-19AB-4213-9A3E-7FAA0676C567}" srcOrd="0" destOrd="0" presId="urn:microsoft.com/office/officeart/2005/8/layout/orgChart1"/>
    <dgm:cxn modelId="{8231F95B-92CF-4F60-AD2D-9A938F261B14}" type="presParOf" srcId="{A85672A0-9DDB-4962-9391-A8BA2B1E9857}" destId="{5C176B4B-8F9E-4115-B654-58E0C72217EC}" srcOrd="1" destOrd="0" presId="urn:microsoft.com/office/officeart/2005/8/layout/orgChart1"/>
    <dgm:cxn modelId="{A3756957-2A38-4518-BB76-B9EDB6F0498A}" type="presParOf" srcId="{5C176B4B-8F9E-4115-B654-58E0C72217EC}" destId="{C3C16F63-376F-4C5C-82D4-4CB03B864E79}" srcOrd="0" destOrd="0" presId="urn:microsoft.com/office/officeart/2005/8/layout/orgChart1"/>
    <dgm:cxn modelId="{5442506A-0115-4B0D-AF11-6168D791D0D7}" type="presParOf" srcId="{C3C16F63-376F-4C5C-82D4-4CB03B864E79}" destId="{B3F389C2-0E91-4488-AE28-663942C6E9FF}" srcOrd="0" destOrd="0" presId="urn:microsoft.com/office/officeart/2005/8/layout/orgChart1"/>
    <dgm:cxn modelId="{F9E3C708-2580-4BCF-865B-6EB5A6AD097E}" type="presParOf" srcId="{C3C16F63-376F-4C5C-82D4-4CB03B864E79}" destId="{F10034C4-5298-4A88-BAA3-5C60789684E6}" srcOrd="1" destOrd="0" presId="urn:microsoft.com/office/officeart/2005/8/layout/orgChart1"/>
    <dgm:cxn modelId="{5A200736-BB96-474C-8EE3-48CCDF85921C}" type="presParOf" srcId="{5C176B4B-8F9E-4115-B654-58E0C72217EC}" destId="{FE6E7085-0AFF-4826-B8A8-E2EA5A0C16ED}" srcOrd="1" destOrd="0" presId="urn:microsoft.com/office/officeart/2005/8/layout/orgChart1"/>
    <dgm:cxn modelId="{2C4DEBED-5246-4D83-B259-19502313626E}" type="presParOf" srcId="{5C176B4B-8F9E-4115-B654-58E0C72217EC}" destId="{3AD8E28B-14F0-4EEE-9EEA-36990CFDEA73}" srcOrd="2" destOrd="0" presId="urn:microsoft.com/office/officeart/2005/8/layout/orgChart1"/>
    <dgm:cxn modelId="{330A423B-EA5E-4DCE-81D8-B6A500DEFF79}" type="presParOf" srcId="{A85672A0-9DDB-4962-9391-A8BA2B1E9857}" destId="{F2A76F82-FCC8-430B-9865-A430544EFB2D}" srcOrd="2" destOrd="0" presId="urn:microsoft.com/office/officeart/2005/8/layout/orgChart1"/>
    <dgm:cxn modelId="{33ADBCF8-2FDA-426C-B0BA-ED2ECDD827BB}" type="presParOf" srcId="{A85672A0-9DDB-4962-9391-A8BA2B1E9857}" destId="{90D0B921-4970-4A7C-95F0-22A3EAAE95A2}" srcOrd="3" destOrd="0" presId="urn:microsoft.com/office/officeart/2005/8/layout/orgChart1"/>
    <dgm:cxn modelId="{EB22919D-D2DA-4EC4-B22F-9AB3DDDE73E8}" type="presParOf" srcId="{90D0B921-4970-4A7C-95F0-22A3EAAE95A2}" destId="{B9A7186E-C79C-4E9D-B891-5C0A3C700ED8}" srcOrd="0" destOrd="0" presId="urn:microsoft.com/office/officeart/2005/8/layout/orgChart1"/>
    <dgm:cxn modelId="{ABEAA2B8-B4EE-4DB8-9F40-9AD83C02C2ED}" type="presParOf" srcId="{B9A7186E-C79C-4E9D-B891-5C0A3C700ED8}" destId="{53592CD9-C52F-4689-9A10-A4B5DC12D435}" srcOrd="0" destOrd="0" presId="urn:microsoft.com/office/officeart/2005/8/layout/orgChart1"/>
    <dgm:cxn modelId="{E1B988B6-47FE-4287-A3A4-FC099F861696}" type="presParOf" srcId="{B9A7186E-C79C-4E9D-B891-5C0A3C700ED8}" destId="{B9E12E76-F202-4927-82BE-32D0F6737BBA}" srcOrd="1" destOrd="0" presId="urn:microsoft.com/office/officeart/2005/8/layout/orgChart1"/>
    <dgm:cxn modelId="{2141C57C-5E45-474A-AE2D-5F7626E4CE89}" type="presParOf" srcId="{90D0B921-4970-4A7C-95F0-22A3EAAE95A2}" destId="{C8B52B2B-7FB9-406B-B1E1-D03EFD951386}" srcOrd="1" destOrd="0" presId="urn:microsoft.com/office/officeart/2005/8/layout/orgChart1"/>
    <dgm:cxn modelId="{89E3F81E-1E39-443E-89AC-4D63F6970441}" type="presParOf" srcId="{90D0B921-4970-4A7C-95F0-22A3EAAE95A2}" destId="{5DB068E4-0D54-484A-915B-3AAF36D16352}" srcOrd="2" destOrd="0" presId="urn:microsoft.com/office/officeart/2005/8/layout/orgChart1"/>
    <dgm:cxn modelId="{CC3EAE8A-E1A7-49CB-9A24-D21C0B858F14}" type="presParOf" srcId="{3C055237-0FA0-425B-BB9F-F8657EAA06BF}" destId="{2AC1EDE3-8508-4D64-80DB-6B6B529E57BE}" srcOrd="2" destOrd="0" presId="urn:microsoft.com/office/officeart/2005/8/layout/orgChart1"/>
    <dgm:cxn modelId="{837055FC-20E5-4B9D-8794-176CCC5A4E95}" type="presParOf" srcId="{B3D96455-7173-4A0D-82BE-A59CA3668BC6}" destId="{139313BA-927D-4ED7-A4CA-ABCB46A9E618}" srcOrd="2" destOrd="0" presId="urn:microsoft.com/office/officeart/2005/8/layout/orgChart1"/>
    <dgm:cxn modelId="{51BA7183-4908-4143-A4B3-20F2567BF8CA}" type="presParOf" srcId="{B3D96455-7173-4A0D-82BE-A59CA3668BC6}" destId="{22EE0506-5738-4435-84C5-4540B5513011}" srcOrd="3" destOrd="0" presId="urn:microsoft.com/office/officeart/2005/8/layout/orgChart1"/>
    <dgm:cxn modelId="{59681E76-F64A-4976-BCF6-0E688146A16A}" type="presParOf" srcId="{22EE0506-5738-4435-84C5-4540B5513011}" destId="{677B3C48-F3E4-44E8-BE59-E3403916910A}" srcOrd="0" destOrd="0" presId="urn:microsoft.com/office/officeart/2005/8/layout/orgChart1"/>
    <dgm:cxn modelId="{F0981C35-E96C-435E-A73F-332ED8D8FB0A}" type="presParOf" srcId="{677B3C48-F3E4-44E8-BE59-E3403916910A}" destId="{B87EEBA6-7267-4527-B0F8-BA7CB5A9BE27}" srcOrd="0" destOrd="0" presId="urn:microsoft.com/office/officeart/2005/8/layout/orgChart1"/>
    <dgm:cxn modelId="{2BFA83A0-DF34-4399-AD32-F36957BC4783}" type="presParOf" srcId="{677B3C48-F3E4-44E8-BE59-E3403916910A}" destId="{E8EF99BA-9F72-4702-A84A-5CBDA6C67715}" srcOrd="1" destOrd="0" presId="urn:microsoft.com/office/officeart/2005/8/layout/orgChart1"/>
    <dgm:cxn modelId="{0DECF53D-8AB6-46D9-9C34-CB185FE882E7}" type="presParOf" srcId="{22EE0506-5738-4435-84C5-4540B5513011}" destId="{D58C0598-E85F-4BA1-8DBA-202F3EA7D93B}" srcOrd="1" destOrd="0" presId="urn:microsoft.com/office/officeart/2005/8/layout/orgChart1"/>
    <dgm:cxn modelId="{995DEE62-5C1D-4F2B-BC10-4BA3EDAE3ADD}" type="presParOf" srcId="{D58C0598-E85F-4BA1-8DBA-202F3EA7D93B}" destId="{1355186A-744F-44EB-B1ED-C296685F966D}" srcOrd="0" destOrd="0" presId="urn:microsoft.com/office/officeart/2005/8/layout/orgChart1"/>
    <dgm:cxn modelId="{76EC624B-F166-46E0-A226-65891A286EBB}" type="presParOf" srcId="{D58C0598-E85F-4BA1-8DBA-202F3EA7D93B}" destId="{A187AD2D-4F48-4AD6-8E03-30895A5E19FC}" srcOrd="1" destOrd="0" presId="urn:microsoft.com/office/officeart/2005/8/layout/orgChart1"/>
    <dgm:cxn modelId="{415F05AD-78A6-4CA6-8DAD-CFDD33F32BF7}" type="presParOf" srcId="{A187AD2D-4F48-4AD6-8E03-30895A5E19FC}" destId="{DE3CE1A6-687D-4BA7-99F9-96A091B384BF}" srcOrd="0" destOrd="0" presId="urn:microsoft.com/office/officeart/2005/8/layout/orgChart1"/>
    <dgm:cxn modelId="{B8D3A977-1FF0-4104-B8F2-423C1B19AF34}" type="presParOf" srcId="{DE3CE1A6-687D-4BA7-99F9-96A091B384BF}" destId="{6E17AA84-6EA4-4973-A1A3-1FEE5DBFBC12}" srcOrd="0" destOrd="0" presId="urn:microsoft.com/office/officeart/2005/8/layout/orgChart1"/>
    <dgm:cxn modelId="{473E85ED-4A28-446A-83A4-2A47710A94C1}" type="presParOf" srcId="{DE3CE1A6-687D-4BA7-99F9-96A091B384BF}" destId="{6E2C26E3-4320-4CFA-A0D3-558D5DB5FE4B}" srcOrd="1" destOrd="0" presId="urn:microsoft.com/office/officeart/2005/8/layout/orgChart1"/>
    <dgm:cxn modelId="{0C0A3623-FF82-4D2F-B5FE-8C819AD4C60F}" type="presParOf" srcId="{A187AD2D-4F48-4AD6-8E03-30895A5E19FC}" destId="{FEF5C8F4-AD99-46CE-BC7E-F7825D4A5DE4}" srcOrd="1" destOrd="0" presId="urn:microsoft.com/office/officeart/2005/8/layout/orgChart1"/>
    <dgm:cxn modelId="{D346AA06-216F-4890-A5B5-1601DB7FE03F}" type="presParOf" srcId="{A187AD2D-4F48-4AD6-8E03-30895A5E19FC}" destId="{0B8E0A00-DE64-4836-A04D-F2EA75560478}" srcOrd="2" destOrd="0" presId="urn:microsoft.com/office/officeart/2005/8/layout/orgChart1"/>
    <dgm:cxn modelId="{BAD2BDBF-C0EA-47EA-AF8C-0C1C80C54808}" type="presParOf" srcId="{22EE0506-5738-4435-84C5-4540B5513011}" destId="{6D32601D-A918-4ABE-BCB1-2C0A0D47BEF8}" srcOrd="2" destOrd="0" presId="urn:microsoft.com/office/officeart/2005/8/layout/orgChart1"/>
    <dgm:cxn modelId="{CCD34329-06CA-4A36-8DDD-0CC2EED507C2}" type="presParOf" srcId="{B3D96455-7173-4A0D-82BE-A59CA3668BC6}" destId="{BC4168A8-58B3-41EF-87FF-74D69358822E}" srcOrd="4" destOrd="0" presId="urn:microsoft.com/office/officeart/2005/8/layout/orgChart1"/>
    <dgm:cxn modelId="{AE9D8C19-7414-415B-B531-780530692AF8}" type="presParOf" srcId="{B3D96455-7173-4A0D-82BE-A59CA3668BC6}" destId="{1B9E2605-A729-4FA6-8E9D-5410C567DD77}" srcOrd="5" destOrd="0" presId="urn:microsoft.com/office/officeart/2005/8/layout/orgChart1"/>
    <dgm:cxn modelId="{009780C2-2144-4397-B094-34EA54DDA5E4}" type="presParOf" srcId="{1B9E2605-A729-4FA6-8E9D-5410C567DD77}" destId="{6E6D94DC-7020-4FCA-9416-28C4A665FF1C}" srcOrd="0" destOrd="0" presId="urn:microsoft.com/office/officeart/2005/8/layout/orgChart1"/>
    <dgm:cxn modelId="{4584CEA1-99B0-4702-99EF-C17D0BDD9722}" type="presParOf" srcId="{6E6D94DC-7020-4FCA-9416-28C4A665FF1C}" destId="{4A6590AF-B59C-42EE-B18F-D8523EEBBFAE}" srcOrd="0" destOrd="0" presId="urn:microsoft.com/office/officeart/2005/8/layout/orgChart1"/>
    <dgm:cxn modelId="{A6B3B73D-231B-44A1-B9A1-607091181A30}" type="presParOf" srcId="{6E6D94DC-7020-4FCA-9416-28C4A665FF1C}" destId="{606641CB-A98E-420D-9863-6DF66E703FE3}" srcOrd="1" destOrd="0" presId="urn:microsoft.com/office/officeart/2005/8/layout/orgChart1"/>
    <dgm:cxn modelId="{FE2B11C2-9526-41BD-970C-A079DB61D554}" type="presParOf" srcId="{1B9E2605-A729-4FA6-8E9D-5410C567DD77}" destId="{E917DAD1-0D2D-4A07-9DBE-3A553DBE7FAD}" srcOrd="1" destOrd="0" presId="urn:microsoft.com/office/officeart/2005/8/layout/orgChart1"/>
    <dgm:cxn modelId="{9A0BE113-090C-40B7-8B45-2A07335227FF}" type="presParOf" srcId="{E917DAD1-0D2D-4A07-9DBE-3A553DBE7FAD}" destId="{3C71B5F4-992D-42AB-8899-83641857BD25}" srcOrd="0" destOrd="0" presId="urn:microsoft.com/office/officeart/2005/8/layout/orgChart1"/>
    <dgm:cxn modelId="{D6C3EE2D-C859-4882-ABA2-DBA96F4A4222}" type="presParOf" srcId="{E917DAD1-0D2D-4A07-9DBE-3A553DBE7FAD}" destId="{B201710F-C310-4B94-97C7-BC916CD75A3D}" srcOrd="1" destOrd="0" presId="urn:microsoft.com/office/officeart/2005/8/layout/orgChart1"/>
    <dgm:cxn modelId="{6523E3AD-3461-4618-ABEC-F5CBD7117590}" type="presParOf" srcId="{B201710F-C310-4B94-97C7-BC916CD75A3D}" destId="{0C8D3C46-5CC4-42A4-AF66-A35C339055E2}" srcOrd="0" destOrd="0" presId="urn:microsoft.com/office/officeart/2005/8/layout/orgChart1"/>
    <dgm:cxn modelId="{2C76A319-BC14-494A-9E46-F7033556123C}" type="presParOf" srcId="{0C8D3C46-5CC4-42A4-AF66-A35C339055E2}" destId="{E72EA3C3-C44F-4391-AC77-A46A327AB8F3}" srcOrd="0" destOrd="0" presId="urn:microsoft.com/office/officeart/2005/8/layout/orgChart1"/>
    <dgm:cxn modelId="{5153BA2C-76F3-4E5D-A61D-942865F1F0D1}" type="presParOf" srcId="{0C8D3C46-5CC4-42A4-AF66-A35C339055E2}" destId="{BD605B5B-7CC5-4D0A-89B7-B556A06332E1}" srcOrd="1" destOrd="0" presId="urn:microsoft.com/office/officeart/2005/8/layout/orgChart1"/>
    <dgm:cxn modelId="{BB482D68-B2D6-454C-AF96-ACE0C6E42C49}" type="presParOf" srcId="{B201710F-C310-4B94-97C7-BC916CD75A3D}" destId="{99C6960C-FC5F-40C4-9C04-38F59EC39E1D}" srcOrd="1" destOrd="0" presId="urn:microsoft.com/office/officeart/2005/8/layout/orgChart1"/>
    <dgm:cxn modelId="{762BF5CB-6D7E-4E92-964F-B587F007515D}" type="presParOf" srcId="{B201710F-C310-4B94-97C7-BC916CD75A3D}" destId="{9B69F0F2-E939-4F02-B82E-C12BAA3808A1}" srcOrd="2" destOrd="0" presId="urn:microsoft.com/office/officeart/2005/8/layout/orgChart1"/>
    <dgm:cxn modelId="{CF45BBDE-7327-43E6-9576-090089E43795}" type="presParOf" srcId="{E917DAD1-0D2D-4A07-9DBE-3A553DBE7FAD}" destId="{A5654C6E-C9F8-474F-B349-CD917A4CC29E}" srcOrd="2" destOrd="0" presId="urn:microsoft.com/office/officeart/2005/8/layout/orgChart1"/>
    <dgm:cxn modelId="{6C2D6303-8C0D-4CD1-8B13-DEAEA6CA8D15}" type="presParOf" srcId="{E917DAD1-0D2D-4A07-9DBE-3A553DBE7FAD}" destId="{ED7BFC6D-27B7-4FB2-8276-139CF15F2ED8}" srcOrd="3" destOrd="0" presId="urn:microsoft.com/office/officeart/2005/8/layout/orgChart1"/>
    <dgm:cxn modelId="{C7D98F37-0BCA-49ED-98BC-9DE137716D6F}" type="presParOf" srcId="{ED7BFC6D-27B7-4FB2-8276-139CF15F2ED8}" destId="{D6E8DD7D-6F06-4404-9B8E-88A69F02CA1E}" srcOrd="0" destOrd="0" presId="urn:microsoft.com/office/officeart/2005/8/layout/orgChart1"/>
    <dgm:cxn modelId="{C5EA37CC-C8E3-4F72-A163-925F3C5B03EF}" type="presParOf" srcId="{D6E8DD7D-6F06-4404-9B8E-88A69F02CA1E}" destId="{C64B7F1D-CC98-44A3-B6BC-B13F8862EEC8}" srcOrd="0" destOrd="0" presId="urn:microsoft.com/office/officeart/2005/8/layout/orgChart1"/>
    <dgm:cxn modelId="{4BEBCA56-D58E-4731-AF68-7CD0171DE40D}" type="presParOf" srcId="{D6E8DD7D-6F06-4404-9B8E-88A69F02CA1E}" destId="{24ABACE0-4F90-4B77-A84C-4267CE560650}" srcOrd="1" destOrd="0" presId="urn:microsoft.com/office/officeart/2005/8/layout/orgChart1"/>
    <dgm:cxn modelId="{513C0B47-7C51-4C37-A876-EFA8F7B1D6AF}" type="presParOf" srcId="{ED7BFC6D-27B7-4FB2-8276-139CF15F2ED8}" destId="{70DE792C-DB9E-49EB-BF49-5D5F85F0F613}" srcOrd="1" destOrd="0" presId="urn:microsoft.com/office/officeart/2005/8/layout/orgChart1"/>
    <dgm:cxn modelId="{7F6B0586-646D-4332-92D3-14FCA3AEA350}" type="presParOf" srcId="{ED7BFC6D-27B7-4FB2-8276-139CF15F2ED8}" destId="{BF2E57CC-B880-4416-A032-FB0B31B25B39}" srcOrd="2" destOrd="0" presId="urn:microsoft.com/office/officeart/2005/8/layout/orgChart1"/>
    <dgm:cxn modelId="{6978190E-102C-44AB-9019-721BB321FF50}" type="presParOf" srcId="{1B9E2605-A729-4FA6-8E9D-5410C567DD77}" destId="{186BECA0-4B30-4577-9E78-CBBD3B69315B}" srcOrd="2" destOrd="0" presId="urn:microsoft.com/office/officeart/2005/8/layout/orgChart1"/>
    <dgm:cxn modelId="{BEF7F74B-778A-4079-ABE8-C6872A8CD3AF}" type="presParOf" srcId="{B3D96455-7173-4A0D-82BE-A59CA3668BC6}" destId="{CBA9C5FE-A5D1-4B4C-BD86-74DE67981BDA}" srcOrd="6" destOrd="0" presId="urn:microsoft.com/office/officeart/2005/8/layout/orgChart1"/>
    <dgm:cxn modelId="{5E17650C-2AFB-4056-BA2C-AE319FBFDEE5}" type="presParOf" srcId="{B3D96455-7173-4A0D-82BE-A59CA3668BC6}" destId="{B5C3E420-0DD7-4A1E-8E00-72D294FFE05E}" srcOrd="7" destOrd="0" presId="urn:microsoft.com/office/officeart/2005/8/layout/orgChart1"/>
    <dgm:cxn modelId="{FB507744-A0A6-4A1D-A397-D1A53A9AD037}" type="presParOf" srcId="{B5C3E420-0DD7-4A1E-8E00-72D294FFE05E}" destId="{B42ADEBF-3652-4363-A3D4-D787F329FECD}" srcOrd="0" destOrd="0" presId="urn:microsoft.com/office/officeart/2005/8/layout/orgChart1"/>
    <dgm:cxn modelId="{716ADF78-9A06-4489-ABA2-676636D5A3B5}" type="presParOf" srcId="{B42ADEBF-3652-4363-A3D4-D787F329FECD}" destId="{97EFEF9B-846D-4042-972D-E6E20BCACE2C}" srcOrd="0" destOrd="0" presId="urn:microsoft.com/office/officeart/2005/8/layout/orgChart1"/>
    <dgm:cxn modelId="{DACD587C-4DB4-485D-8D3F-BA3F80BBF681}" type="presParOf" srcId="{B42ADEBF-3652-4363-A3D4-D787F329FECD}" destId="{5A0D70D4-1266-4097-9B0E-17C8E0FA0E2A}" srcOrd="1" destOrd="0" presId="urn:microsoft.com/office/officeart/2005/8/layout/orgChart1"/>
    <dgm:cxn modelId="{CA714F76-B6BF-4166-B00E-65828921F29E}" type="presParOf" srcId="{B5C3E420-0DD7-4A1E-8E00-72D294FFE05E}" destId="{3435710D-6CCE-4C28-A890-08A21B32DCCF}" srcOrd="1" destOrd="0" presId="urn:microsoft.com/office/officeart/2005/8/layout/orgChart1"/>
    <dgm:cxn modelId="{73D636A5-CA27-4CA2-837B-265D1A023AD1}" type="presParOf" srcId="{B5C3E420-0DD7-4A1E-8E00-72D294FFE05E}" destId="{17918EC4-CF80-4BC5-B744-FDAB3FD1AABE}" srcOrd="2" destOrd="0" presId="urn:microsoft.com/office/officeart/2005/8/layout/orgChart1"/>
    <dgm:cxn modelId="{2C1C34D2-3E5F-4EA1-81D8-D9CCFB6DE20C}" type="presParOf" srcId="{B3D96455-7173-4A0D-82BE-A59CA3668BC6}" destId="{637D6131-495C-4077-9E03-4AE5C0376FB9}" srcOrd="8" destOrd="0" presId="urn:microsoft.com/office/officeart/2005/8/layout/orgChart1"/>
    <dgm:cxn modelId="{92895871-69CE-46C1-8B14-AB0C4FAB6D39}" type="presParOf" srcId="{B3D96455-7173-4A0D-82BE-A59CA3668BC6}" destId="{005C7AE1-5C40-441A-9C58-328F3F4E1F29}" srcOrd="9" destOrd="0" presId="urn:microsoft.com/office/officeart/2005/8/layout/orgChart1"/>
    <dgm:cxn modelId="{D1897F49-2468-45D6-A69F-5EE2009B13B3}" type="presParOf" srcId="{005C7AE1-5C40-441A-9C58-328F3F4E1F29}" destId="{1A5AD278-957B-4E6B-9F3A-330593033935}" srcOrd="0" destOrd="0" presId="urn:microsoft.com/office/officeart/2005/8/layout/orgChart1"/>
    <dgm:cxn modelId="{F50310D5-8DAB-48F5-9B8E-CF872B0C60FE}" type="presParOf" srcId="{1A5AD278-957B-4E6B-9F3A-330593033935}" destId="{C04FD4C6-FC4B-4EF5-812D-50602EE3BD22}" srcOrd="0" destOrd="0" presId="urn:microsoft.com/office/officeart/2005/8/layout/orgChart1"/>
    <dgm:cxn modelId="{B53A5DCF-9E4F-4126-9EBC-3B4E42A20A07}" type="presParOf" srcId="{1A5AD278-957B-4E6B-9F3A-330593033935}" destId="{EB8EBEA8-8CFD-4CE3-AAAE-9EFD550E924B}" srcOrd="1" destOrd="0" presId="urn:microsoft.com/office/officeart/2005/8/layout/orgChart1"/>
    <dgm:cxn modelId="{5F119862-416A-49FA-9EE5-7DD66740430C}" type="presParOf" srcId="{005C7AE1-5C40-441A-9C58-328F3F4E1F29}" destId="{A5D353B0-06FC-4F9C-995E-9CCA68C2E5C5}" srcOrd="1" destOrd="0" presId="urn:microsoft.com/office/officeart/2005/8/layout/orgChart1"/>
    <dgm:cxn modelId="{BF673B79-150A-48AF-9C77-EA904D904960}" type="presParOf" srcId="{005C7AE1-5C40-441A-9C58-328F3F4E1F29}" destId="{5AE45B08-B0BB-49B7-93B2-264C83390EE5}" srcOrd="2" destOrd="0" presId="urn:microsoft.com/office/officeart/2005/8/layout/orgChart1"/>
    <dgm:cxn modelId="{698B4FDF-02DE-4ED4-8220-02412299C55B}" type="presParOf" srcId="{9D677BE9-A849-4E25-A7C7-43C2A96AA0A5}" destId="{B87EA7EC-DC9F-4035-9D0B-06E53CD6F1A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7D6131-495C-4077-9E03-4AE5C0376FB9}">
      <dsp:nvSpPr>
        <dsp:cNvPr id="0" name=""/>
        <dsp:cNvSpPr/>
      </dsp:nvSpPr>
      <dsp:spPr>
        <a:xfrm>
          <a:off x="6096000" y="1688151"/>
          <a:ext cx="5051300" cy="438336"/>
        </a:xfrm>
        <a:custGeom>
          <a:avLst/>
          <a:gdLst/>
          <a:ahLst/>
          <a:cxnLst/>
          <a:rect l="0" t="0" r="0" b="0"/>
          <a:pathLst>
            <a:path>
              <a:moveTo>
                <a:pt x="0" y="0"/>
              </a:moveTo>
              <a:lnTo>
                <a:pt x="0" y="219168"/>
              </a:lnTo>
              <a:lnTo>
                <a:pt x="5051300" y="219168"/>
              </a:lnTo>
              <a:lnTo>
                <a:pt x="5051300" y="43833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A9C5FE-A5D1-4B4C-BD86-74DE67981BDA}">
      <dsp:nvSpPr>
        <dsp:cNvPr id="0" name=""/>
        <dsp:cNvSpPr/>
      </dsp:nvSpPr>
      <dsp:spPr>
        <a:xfrm>
          <a:off x="6096000" y="1688151"/>
          <a:ext cx="2525650" cy="438336"/>
        </a:xfrm>
        <a:custGeom>
          <a:avLst/>
          <a:gdLst/>
          <a:ahLst/>
          <a:cxnLst/>
          <a:rect l="0" t="0" r="0" b="0"/>
          <a:pathLst>
            <a:path>
              <a:moveTo>
                <a:pt x="0" y="0"/>
              </a:moveTo>
              <a:lnTo>
                <a:pt x="0" y="219168"/>
              </a:lnTo>
              <a:lnTo>
                <a:pt x="2525650" y="219168"/>
              </a:lnTo>
              <a:lnTo>
                <a:pt x="2525650" y="43833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654C6E-C9F8-474F-B349-CD917A4CC29E}">
      <dsp:nvSpPr>
        <dsp:cNvPr id="0" name=""/>
        <dsp:cNvSpPr/>
      </dsp:nvSpPr>
      <dsp:spPr>
        <a:xfrm>
          <a:off x="5261074" y="3170144"/>
          <a:ext cx="313097" cy="2442157"/>
        </a:xfrm>
        <a:custGeom>
          <a:avLst/>
          <a:gdLst/>
          <a:ahLst/>
          <a:cxnLst/>
          <a:rect l="0" t="0" r="0" b="0"/>
          <a:pathLst>
            <a:path>
              <a:moveTo>
                <a:pt x="0" y="0"/>
              </a:moveTo>
              <a:lnTo>
                <a:pt x="0" y="2442157"/>
              </a:lnTo>
              <a:lnTo>
                <a:pt x="313097" y="2442157"/>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71B5F4-992D-42AB-8899-83641857BD25}">
      <dsp:nvSpPr>
        <dsp:cNvPr id="0" name=""/>
        <dsp:cNvSpPr/>
      </dsp:nvSpPr>
      <dsp:spPr>
        <a:xfrm>
          <a:off x="5261074" y="3170144"/>
          <a:ext cx="313097" cy="960164"/>
        </a:xfrm>
        <a:custGeom>
          <a:avLst/>
          <a:gdLst/>
          <a:ahLst/>
          <a:cxnLst/>
          <a:rect l="0" t="0" r="0" b="0"/>
          <a:pathLst>
            <a:path>
              <a:moveTo>
                <a:pt x="0" y="0"/>
              </a:moveTo>
              <a:lnTo>
                <a:pt x="0" y="960164"/>
              </a:lnTo>
              <a:lnTo>
                <a:pt x="313097" y="960164"/>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4168A8-58B3-41EF-87FF-74D69358822E}">
      <dsp:nvSpPr>
        <dsp:cNvPr id="0" name=""/>
        <dsp:cNvSpPr/>
      </dsp:nvSpPr>
      <dsp:spPr>
        <a:xfrm>
          <a:off x="6050280" y="1688151"/>
          <a:ext cx="91440" cy="438336"/>
        </a:xfrm>
        <a:custGeom>
          <a:avLst/>
          <a:gdLst/>
          <a:ahLst/>
          <a:cxnLst/>
          <a:rect l="0" t="0" r="0" b="0"/>
          <a:pathLst>
            <a:path>
              <a:moveTo>
                <a:pt x="45720" y="0"/>
              </a:moveTo>
              <a:lnTo>
                <a:pt x="45720" y="43833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55186A-744F-44EB-B1ED-C296685F966D}">
      <dsp:nvSpPr>
        <dsp:cNvPr id="0" name=""/>
        <dsp:cNvSpPr/>
      </dsp:nvSpPr>
      <dsp:spPr>
        <a:xfrm>
          <a:off x="2735423" y="3170144"/>
          <a:ext cx="313097" cy="960164"/>
        </a:xfrm>
        <a:custGeom>
          <a:avLst/>
          <a:gdLst/>
          <a:ahLst/>
          <a:cxnLst/>
          <a:rect l="0" t="0" r="0" b="0"/>
          <a:pathLst>
            <a:path>
              <a:moveTo>
                <a:pt x="0" y="0"/>
              </a:moveTo>
              <a:lnTo>
                <a:pt x="0" y="960164"/>
              </a:lnTo>
              <a:lnTo>
                <a:pt x="313097" y="960164"/>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9313BA-927D-4ED7-A4CA-ABCB46A9E618}">
      <dsp:nvSpPr>
        <dsp:cNvPr id="0" name=""/>
        <dsp:cNvSpPr/>
      </dsp:nvSpPr>
      <dsp:spPr>
        <a:xfrm>
          <a:off x="3570349" y="1688151"/>
          <a:ext cx="2525650" cy="438336"/>
        </a:xfrm>
        <a:custGeom>
          <a:avLst/>
          <a:gdLst/>
          <a:ahLst/>
          <a:cxnLst/>
          <a:rect l="0" t="0" r="0" b="0"/>
          <a:pathLst>
            <a:path>
              <a:moveTo>
                <a:pt x="2525650" y="0"/>
              </a:moveTo>
              <a:lnTo>
                <a:pt x="2525650" y="219168"/>
              </a:lnTo>
              <a:lnTo>
                <a:pt x="0" y="219168"/>
              </a:lnTo>
              <a:lnTo>
                <a:pt x="0" y="43833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A76F82-FCC8-430B-9865-A430544EFB2D}">
      <dsp:nvSpPr>
        <dsp:cNvPr id="0" name=""/>
        <dsp:cNvSpPr/>
      </dsp:nvSpPr>
      <dsp:spPr>
        <a:xfrm>
          <a:off x="209773" y="3170144"/>
          <a:ext cx="313097" cy="2442157"/>
        </a:xfrm>
        <a:custGeom>
          <a:avLst/>
          <a:gdLst/>
          <a:ahLst/>
          <a:cxnLst/>
          <a:rect l="0" t="0" r="0" b="0"/>
          <a:pathLst>
            <a:path>
              <a:moveTo>
                <a:pt x="0" y="0"/>
              </a:moveTo>
              <a:lnTo>
                <a:pt x="0" y="2442157"/>
              </a:lnTo>
              <a:lnTo>
                <a:pt x="313097" y="2442157"/>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9933AA-19AB-4213-9A3E-7FAA0676C567}">
      <dsp:nvSpPr>
        <dsp:cNvPr id="0" name=""/>
        <dsp:cNvSpPr/>
      </dsp:nvSpPr>
      <dsp:spPr>
        <a:xfrm>
          <a:off x="209773" y="3170144"/>
          <a:ext cx="313097" cy="960164"/>
        </a:xfrm>
        <a:custGeom>
          <a:avLst/>
          <a:gdLst/>
          <a:ahLst/>
          <a:cxnLst/>
          <a:rect l="0" t="0" r="0" b="0"/>
          <a:pathLst>
            <a:path>
              <a:moveTo>
                <a:pt x="0" y="0"/>
              </a:moveTo>
              <a:lnTo>
                <a:pt x="0" y="960164"/>
              </a:lnTo>
              <a:lnTo>
                <a:pt x="313097" y="960164"/>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1D976A-25DC-40DB-ABC4-099DA7F8A525}">
      <dsp:nvSpPr>
        <dsp:cNvPr id="0" name=""/>
        <dsp:cNvSpPr/>
      </dsp:nvSpPr>
      <dsp:spPr>
        <a:xfrm>
          <a:off x="1044699" y="1688151"/>
          <a:ext cx="5051300" cy="438336"/>
        </a:xfrm>
        <a:custGeom>
          <a:avLst/>
          <a:gdLst/>
          <a:ahLst/>
          <a:cxnLst/>
          <a:rect l="0" t="0" r="0" b="0"/>
          <a:pathLst>
            <a:path>
              <a:moveTo>
                <a:pt x="5051300" y="0"/>
              </a:moveTo>
              <a:lnTo>
                <a:pt x="5051300" y="219168"/>
              </a:lnTo>
              <a:lnTo>
                <a:pt x="0" y="219168"/>
              </a:lnTo>
              <a:lnTo>
                <a:pt x="0" y="438336"/>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72E635-E22A-4AB3-A9B8-85DADFC237D9}">
      <dsp:nvSpPr>
        <dsp:cNvPr id="0" name=""/>
        <dsp:cNvSpPr/>
      </dsp:nvSpPr>
      <dsp:spPr>
        <a:xfrm>
          <a:off x="3623022" y="644493"/>
          <a:ext cx="4945954" cy="104365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EXPORT PROMOTION SCHEME</a:t>
          </a:r>
          <a:endParaRPr lang="en-US" sz="1600" kern="1200" dirty="0"/>
        </a:p>
      </dsp:txBody>
      <dsp:txXfrm>
        <a:off x="3623022" y="644493"/>
        <a:ext cx="4945954" cy="1043657"/>
      </dsp:txXfrm>
    </dsp:sp>
    <dsp:sp modelId="{21FA731F-4BF0-4256-9950-DB6E731BEEAE}">
      <dsp:nvSpPr>
        <dsp:cNvPr id="0" name=""/>
        <dsp:cNvSpPr/>
      </dsp:nvSpPr>
      <dsp:spPr>
        <a:xfrm>
          <a:off x="1041" y="2126487"/>
          <a:ext cx="2087314" cy="104365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DUTY EXEMPTION SCHEME</a:t>
          </a:r>
          <a:endParaRPr lang="en-US" sz="1600" kern="1200" dirty="0"/>
        </a:p>
      </dsp:txBody>
      <dsp:txXfrm>
        <a:off x="1041" y="2126487"/>
        <a:ext cx="2087314" cy="1043657"/>
      </dsp:txXfrm>
    </dsp:sp>
    <dsp:sp modelId="{B3F389C2-0E91-4488-AE28-663942C6E9FF}">
      <dsp:nvSpPr>
        <dsp:cNvPr id="0" name=""/>
        <dsp:cNvSpPr/>
      </dsp:nvSpPr>
      <dsp:spPr>
        <a:xfrm>
          <a:off x="522870" y="3608480"/>
          <a:ext cx="2087314" cy="104365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ADVANCE AUTHORISATION SCHEME</a:t>
          </a:r>
          <a:endParaRPr lang="en-US" sz="1600" kern="1200" dirty="0"/>
        </a:p>
      </dsp:txBody>
      <dsp:txXfrm>
        <a:off x="522870" y="3608480"/>
        <a:ext cx="2087314" cy="1043657"/>
      </dsp:txXfrm>
    </dsp:sp>
    <dsp:sp modelId="{53592CD9-C52F-4689-9A10-A4B5DC12D435}">
      <dsp:nvSpPr>
        <dsp:cNvPr id="0" name=""/>
        <dsp:cNvSpPr/>
      </dsp:nvSpPr>
      <dsp:spPr>
        <a:xfrm>
          <a:off x="522870" y="5090473"/>
          <a:ext cx="2087314" cy="104365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DUTY FREE IMPORT</a:t>
          </a:r>
          <a:endParaRPr lang="en-US" sz="1600" kern="1200" dirty="0"/>
        </a:p>
      </dsp:txBody>
      <dsp:txXfrm>
        <a:off x="522870" y="5090473"/>
        <a:ext cx="2087314" cy="1043657"/>
      </dsp:txXfrm>
    </dsp:sp>
    <dsp:sp modelId="{B87EEBA6-7267-4527-B0F8-BA7CB5A9BE27}">
      <dsp:nvSpPr>
        <dsp:cNvPr id="0" name=""/>
        <dsp:cNvSpPr/>
      </dsp:nvSpPr>
      <dsp:spPr>
        <a:xfrm>
          <a:off x="2526692" y="2126487"/>
          <a:ext cx="2087314" cy="104365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 DUTY REMISSION SCHEME</a:t>
          </a:r>
          <a:endParaRPr lang="en-US" sz="1600" kern="1200" dirty="0"/>
        </a:p>
      </dsp:txBody>
      <dsp:txXfrm>
        <a:off x="2526692" y="2126487"/>
        <a:ext cx="2087314" cy="1043657"/>
      </dsp:txXfrm>
    </dsp:sp>
    <dsp:sp modelId="{6E17AA84-6EA4-4973-A1A3-1FEE5DBFBC12}">
      <dsp:nvSpPr>
        <dsp:cNvPr id="0" name=""/>
        <dsp:cNvSpPr/>
      </dsp:nvSpPr>
      <dsp:spPr>
        <a:xfrm>
          <a:off x="3048520" y="3608480"/>
          <a:ext cx="2087314" cy="104365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DUTY DRAWBACK SCHEME</a:t>
          </a:r>
          <a:endParaRPr lang="en-US" sz="1600" kern="1200" dirty="0"/>
        </a:p>
      </dsp:txBody>
      <dsp:txXfrm>
        <a:off x="3048520" y="3608480"/>
        <a:ext cx="2087314" cy="1043657"/>
      </dsp:txXfrm>
    </dsp:sp>
    <dsp:sp modelId="{4A6590AF-B59C-42EE-B18F-D8523EEBBFAE}">
      <dsp:nvSpPr>
        <dsp:cNvPr id="0" name=""/>
        <dsp:cNvSpPr/>
      </dsp:nvSpPr>
      <dsp:spPr>
        <a:xfrm>
          <a:off x="5052342" y="2126487"/>
          <a:ext cx="2087314" cy="104365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REWARD SCHEME</a:t>
          </a:r>
          <a:endParaRPr lang="en-US" sz="1600" kern="1200" dirty="0"/>
        </a:p>
      </dsp:txBody>
      <dsp:txXfrm>
        <a:off x="5052342" y="2126487"/>
        <a:ext cx="2087314" cy="1043657"/>
      </dsp:txXfrm>
    </dsp:sp>
    <dsp:sp modelId="{E72EA3C3-C44F-4391-AC77-A46A327AB8F3}">
      <dsp:nvSpPr>
        <dsp:cNvPr id="0" name=""/>
        <dsp:cNvSpPr/>
      </dsp:nvSpPr>
      <dsp:spPr>
        <a:xfrm>
          <a:off x="5574171" y="3608480"/>
          <a:ext cx="2087314" cy="104365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FPS/FMS</a:t>
          </a:r>
          <a:endParaRPr lang="en-US" sz="1600" kern="1200" dirty="0"/>
        </a:p>
      </dsp:txBody>
      <dsp:txXfrm>
        <a:off x="5574171" y="3608480"/>
        <a:ext cx="2087314" cy="1043657"/>
      </dsp:txXfrm>
    </dsp:sp>
    <dsp:sp modelId="{C64B7F1D-CC98-44A3-B6BC-B13F8862EEC8}">
      <dsp:nvSpPr>
        <dsp:cNvPr id="0" name=""/>
        <dsp:cNvSpPr/>
      </dsp:nvSpPr>
      <dsp:spPr>
        <a:xfrm>
          <a:off x="5574171" y="5090473"/>
          <a:ext cx="2087314" cy="104365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VKGUY/</a:t>
          </a:r>
        </a:p>
        <a:p>
          <a:pPr lvl="0" algn="ctr" defTabSz="711200">
            <a:lnSpc>
              <a:spcPct val="90000"/>
            </a:lnSpc>
            <a:spcBef>
              <a:spcPct val="0"/>
            </a:spcBef>
            <a:spcAft>
              <a:spcPct val="35000"/>
            </a:spcAft>
          </a:pPr>
          <a:r>
            <a:rPr lang="en-US" sz="1600" kern="1200" dirty="0" smtClean="0"/>
            <a:t>STATUS HOLDER INCENTIVE SCHME</a:t>
          </a:r>
          <a:endParaRPr lang="en-US" sz="1600" kern="1200" dirty="0"/>
        </a:p>
      </dsp:txBody>
      <dsp:txXfrm>
        <a:off x="5574171" y="5090473"/>
        <a:ext cx="2087314" cy="1043657"/>
      </dsp:txXfrm>
    </dsp:sp>
    <dsp:sp modelId="{97EFEF9B-846D-4042-972D-E6E20BCACE2C}">
      <dsp:nvSpPr>
        <dsp:cNvPr id="0" name=""/>
        <dsp:cNvSpPr/>
      </dsp:nvSpPr>
      <dsp:spPr>
        <a:xfrm>
          <a:off x="7577993" y="2126487"/>
          <a:ext cx="2087314" cy="104365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EXPORT PROMOTION </a:t>
          </a:r>
        </a:p>
        <a:p>
          <a:pPr lvl="0" algn="ctr" defTabSz="711200">
            <a:lnSpc>
              <a:spcPct val="90000"/>
            </a:lnSpc>
            <a:spcBef>
              <a:spcPct val="0"/>
            </a:spcBef>
            <a:spcAft>
              <a:spcPct val="35000"/>
            </a:spcAft>
          </a:pPr>
          <a:r>
            <a:rPr lang="en-US" sz="1600" kern="1200" dirty="0" smtClean="0"/>
            <a:t>OF CAPITAL GOODS</a:t>
          </a:r>
        </a:p>
        <a:p>
          <a:pPr lvl="0" algn="ctr" defTabSz="711200">
            <a:lnSpc>
              <a:spcPct val="90000"/>
            </a:lnSpc>
            <a:spcBef>
              <a:spcPct val="0"/>
            </a:spcBef>
            <a:spcAft>
              <a:spcPct val="35000"/>
            </a:spcAft>
          </a:pPr>
          <a:r>
            <a:rPr lang="en-US" sz="1600" kern="1200" dirty="0" smtClean="0"/>
            <a:t>(EPCG)</a:t>
          </a:r>
          <a:endParaRPr lang="en-US" sz="1600" kern="1200" dirty="0"/>
        </a:p>
      </dsp:txBody>
      <dsp:txXfrm>
        <a:off x="7577993" y="2126487"/>
        <a:ext cx="2087314" cy="1043657"/>
      </dsp:txXfrm>
    </dsp:sp>
    <dsp:sp modelId="{C04FD4C6-FC4B-4EF5-812D-50602EE3BD22}">
      <dsp:nvSpPr>
        <dsp:cNvPr id="0" name=""/>
        <dsp:cNvSpPr/>
      </dsp:nvSpPr>
      <dsp:spPr>
        <a:xfrm>
          <a:off x="10103643" y="2126487"/>
          <a:ext cx="2087314" cy="104365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EOU/SEZ/EHTP/BTP</a:t>
          </a:r>
        </a:p>
        <a:p>
          <a:pPr lvl="0" algn="ctr" defTabSz="711200">
            <a:lnSpc>
              <a:spcPct val="90000"/>
            </a:lnSpc>
            <a:spcBef>
              <a:spcPct val="0"/>
            </a:spcBef>
            <a:spcAft>
              <a:spcPct val="35000"/>
            </a:spcAft>
          </a:pPr>
          <a:r>
            <a:rPr lang="en-US" sz="1600" kern="1200" dirty="0" smtClean="0"/>
            <a:t>(DEEMED EXPORT SCHEME)</a:t>
          </a:r>
          <a:endParaRPr lang="en-US" sz="1600" kern="1200" dirty="0"/>
        </a:p>
      </dsp:txBody>
      <dsp:txXfrm>
        <a:off x="10103643" y="2126487"/>
        <a:ext cx="2087314" cy="104365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24903F-60A8-40F3-B41C-22292C74CC87}"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9140F-1A8A-490B-AFFC-954FC02E8DA2}" type="slidenum">
              <a:rPr lang="en-US" smtClean="0"/>
              <a:t>‹#›</a:t>
            </a:fld>
            <a:endParaRPr lang="en-US"/>
          </a:p>
        </p:txBody>
      </p:sp>
    </p:spTree>
    <p:extLst>
      <p:ext uri="{BB962C8B-B14F-4D97-AF65-F5344CB8AC3E}">
        <p14:creationId xmlns:p14="http://schemas.microsoft.com/office/powerpoint/2010/main" val="936647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24903F-60A8-40F3-B41C-22292C74CC87}"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9140F-1A8A-490B-AFFC-954FC02E8DA2}" type="slidenum">
              <a:rPr lang="en-US" smtClean="0"/>
              <a:t>‹#›</a:t>
            </a:fld>
            <a:endParaRPr lang="en-US"/>
          </a:p>
        </p:txBody>
      </p:sp>
    </p:spTree>
    <p:extLst>
      <p:ext uri="{BB962C8B-B14F-4D97-AF65-F5344CB8AC3E}">
        <p14:creationId xmlns:p14="http://schemas.microsoft.com/office/powerpoint/2010/main" val="1197781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24903F-60A8-40F3-B41C-22292C74CC87}"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9140F-1A8A-490B-AFFC-954FC02E8DA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76446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24903F-60A8-40F3-B41C-22292C74CC87}"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9140F-1A8A-490B-AFFC-954FC02E8DA2}" type="slidenum">
              <a:rPr lang="en-US" smtClean="0"/>
              <a:t>‹#›</a:t>
            </a:fld>
            <a:endParaRPr lang="en-US"/>
          </a:p>
        </p:txBody>
      </p:sp>
    </p:spTree>
    <p:extLst>
      <p:ext uri="{BB962C8B-B14F-4D97-AF65-F5344CB8AC3E}">
        <p14:creationId xmlns:p14="http://schemas.microsoft.com/office/powerpoint/2010/main" val="3320956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24903F-60A8-40F3-B41C-22292C74CC87}"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9140F-1A8A-490B-AFFC-954FC02E8DA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8242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24903F-60A8-40F3-B41C-22292C74CC87}"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9140F-1A8A-490B-AFFC-954FC02E8DA2}" type="slidenum">
              <a:rPr lang="en-US" smtClean="0"/>
              <a:t>‹#›</a:t>
            </a:fld>
            <a:endParaRPr lang="en-US"/>
          </a:p>
        </p:txBody>
      </p:sp>
    </p:spTree>
    <p:extLst>
      <p:ext uri="{BB962C8B-B14F-4D97-AF65-F5344CB8AC3E}">
        <p14:creationId xmlns:p14="http://schemas.microsoft.com/office/powerpoint/2010/main" val="1241322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24903F-60A8-40F3-B41C-22292C74CC87}"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9140F-1A8A-490B-AFFC-954FC02E8DA2}" type="slidenum">
              <a:rPr lang="en-US" smtClean="0"/>
              <a:t>‹#›</a:t>
            </a:fld>
            <a:endParaRPr lang="en-US"/>
          </a:p>
        </p:txBody>
      </p:sp>
    </p:spTree>
    <p:extLst>
      <p:ext uri="{BB962C8B-B14F-4D97-AF65-F5344CB8AC3E}">
        <p14:creationId xmlns:p14="http://schemas.microsoft.com/office/powerpoint/2010/main" val="1589782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24903F-60A8-40F3-B41C-22292C74CC87}"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9140F-1A8A-490B-AFFC-954FC02E8DA2}" type="slidenum">
              <a:rPr lang="en-US" smtClean="0"/>
              <a:t>‹#›</a:t>
            </a:fld>
            <a:endParaRPr lang="en-US"/>
          </a:p>
        </p:txBody>
      </p:sp>
    </p:spTree>
    <p:extLst>
      <p:ext uri="{BB962C8B-B14F-4D97-AF65-F5344CB8AC3E}">
        <p14:creationId xmlns:p14="http://schemas.microsoft.com/office/powerpoint/2010/main" val="3137005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24903F-60A8-40F3-B41C-22292C74CC87}"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9140F-1A8A-490B-AFFC-954FC02E8DA2}" type="slidenum">
              <a:rPr lang="en-US" smtClean="0"/>
              <a:t>‹#›</a:t>
            </a:fld>
            <a:endParaRPr lang="en-US"/>
          </a:p>
        </p:txBody>
      </p:sp>
    </p:spTree>
    <p:extLst>
      <p:ext uri="{BB962C8B-B14F-4D97-AF65-F5344CB8AC3E}">
        <p14:creationId xmlns:p14="http://schemas.microsoft.com/office/powerpoint/2010/main" val="2834847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24903F-60A8-40F3-B41C-22292C74CC87}" type="datetimeFigureOut">
              <a:rPr lang="en-US" smtClean="0"/>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79140F-1A8A-490B-AFFC-954FC02E8DA2}" type="slidenum">
              <a:rPr lang="en-US" smtClean="0"/>
              <a:t>‹#›</a:t>
            </a:fld>
            <a:endParaRPr lang="en-US"/>
          </a:p>
        </p:txBody>
      </p:sp>
    </p:spTree>
    <p:extLst>
      <p:ext uri="{BB962C8B-B14F-4D97-AF65-F5344CB8AC3E}">
        <p14:creationId xmlns:p14="http://schemas.microsoft.com/office/powerpoint/2010/main" val="103504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24903F-60A8-40F3-B41C-22292C74CC87}"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79140F-1A8A-490B-AFFC-954FC02E8DA2}" type="slidenum">
              <a:rPr lang="en-US" smtClean="0"/>
              <a:t>‹#›</a:t>
            </a:fld>
            <a:endParaRPr lang="en-US"/>
          </a:p>
        </p:txBody>
      </p:sp>
    </p:spTree>
    <p:extLst>
      <p:ext uri="{BB962C8B-B14F-4D97-AF65-F5344CB8AC3E}">
        <p14:creationId xmlns:p14="http://schemas.microsoft.com/office/powerpoint/2010/main" val="3376289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24903F-60A8-40F3-B41C-22292C74CC87}" type="datetimeFigureOut">
              <a:rPr lang="en-US" smtClean="0"/>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79140F-1A8A-490B-AFFC-954FC02E8DA2}" type="slidenum">
              <a:rPr lang="en-US" smtClean="0"/>
              <a:t>‹#›</a:t>
            </a:fld>
            <a:endParaRPr lang="en-US"/>
          </a:p>
        </p:txBody>
      </p:sp>
    </p:spTree>
    <p:extLst>
      <p:ext uri="{BB962C8B-B14F-4D97-AF65-F5344CB8AC3E}">
        <p14:creationId xmlns:p14="http://schemas.microsoft.com/office/powerpoint/2010/main" val="2341844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24903F-60A8-40F3-B41C-22292C74CC87}" type="datetimeFigureOut">
              <a:rPr lang="en-US" smtClean="0"/>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79140F-1A8A-490B-AFFC-954FC02E8DA2}" type="slidenum">
              <a:rPr lang="en-US" smtClean="0"/>
              <a:t>‹#›</a:t>
            </a:fld>
            <a:endParaRPr lang="en-US"/>
          </a:p>
        </p:txBody>
      </p:sp>
    </p:spTree>
    <p:extLst>
      <p:ext uri="{BB962C8B-B14F-4D97-AF65-F5344CB8AC3E}">
        <p14:creationId xmlns:p14="http://schemas.microsoft.com/office/powerpoint/2010/main" val="2637416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4903F-60A8-40F3-B41C-22292C74CC87}" type="datetimeFigureOut">
              <a:rPr lang="en-US" smtClean="0"/>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79140F-1A8A-490B-AFFC-954FC02E8DA2}" type="slidenum">
              <a:rPr lang="en-US" smtClean="0"/>
              <a:t>‹#›</a:t>
            </a:fld>
            <a:endParaRPr lang="en-US"/>
          </a:p>
        </p:txBody>
      </p:sp>
    </p:spTree>
    <p:extLst>
      <p:ext uri="{BB962C8B-B14F-4D97-AF65-F5344CB8AC3E}">
        <p14:creationId xmlns:p14="http://schemas.microsoft.com/office/powerpoint/2010/main" val="2261123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24903F-60A8-40F3-B41C-22292C74CC87}"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79140F-1A8A-490B-AFFC-954FC02E8DA2}" type="slidenum">
              <a:rPr lang="en-US" smtClean="0"/>
              <a:t>‹#›</a:t>
            </a:fld>
            <a:endParaRPr lang="en-US"/>
          </a:p>
        </p:txBody>
      </p:sp>
    </p:spTree>
    <p:extLst>
      <p:ext uri="{BB962C8B-B14F-4D97-AF65-F5344CB8AC3E}">
        <p14:creationId xmlns:p14="http://schemas.microsoft.com/office/powerpoint/2010/main" val="1142337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C24903F-60A8-40F3-B41C-22292C74CC87}" type="datetimeFigureOut">
              <a:rPr lang="en-US" smtClean="0"/>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79140F-1A8A-490B-AFFC-954FC02E8DA2}" type="slidenum">
              <a:rPr lang="en-US" smtClean="0"/>
              <a:t>‹#›</a:t>
            </a:fld>
            <a:endParaRPr lang="en-US"/>
          </a:p>
        </p:txBody>
      </p:sp>
    </p:spTree>
    <p:extLst>
      <p:ext uri="{BB962C8B-B14F-4D97-AF65-F5344CB8AC3E}">
        <p14:creationId xmlns:p14="http://schemas.microsoft.com/office/powerpoint/2010/main" val="7344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24903F-60A8-40F3-B41C-22292C74CC87}" type="datetimeFigureOut">
              <a:rPr lang="en-US" smtClean="0"/>
              <a:t>4/10/2020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B79140F-1A8A-490B-AFFC-954FC02E8DA2}" type="slidenum">
              <a:rPr lang="en-US" smtClean="0"/>
              <a:t>‹#›</a:t>
            </a:fld>
            <a:endParaRPr lang="en-US"/>
          </a:p>
        </p:txBody>
      </p:sp>
    </p:spTree>
    <p:extLst>
      <p:ext uri="{BB962C8B-B14F-4D97-AF65-F5344CB8AC3E}">
        <p14:creationId xmlns:p14="http://schemas.microsoft.com/office/powerpoint/2010/main" val="403454022"/>
      </p:ext>
    </p:extLst>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 id="2147483968" r:id="rId12"/>
    <p:sldLayoutId id="2147483969" r:id="rId13"/>
    <p:sldLayoutId id="2147483970" r:id="rId14"/>
    <p:sldLayoutId id="2147483971" r:id="rId15"/>
    <p:sldLayoutId id="214748397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Foreign Trade Policy</a:t>
            </a:r>
            <a:endParaRPr lang="en-US" dirty="0"/>
          </a:p>
        </p:txBody>
      </p:sp>
      <p:sp>
        <p:nvSpPr>
          <p:cNvPr id="3" name="Subtitle 2"/>
          <p:cNvSpPr>
            <a:spLocks noGrp="1"/>
          </p:cNvSpPr>
          <p:nvPr>
            <p:ph type="subTitle" idx="1"/>
          </p:nvPr>
        </p:nvSpPr>
        <p:spPr/>
        <p:txBody>
          <a:bodyPr anchor="ctr">
            <a:normAutofit/>
          </a:bodyPr>
          <a:lstStyle/>
          <a:p>
            <a:r>
              <a:rPr lang="en-US" sz="1800" dirty="0" smtClean="0"/>
              <a:t>PART-2</a:t>
            </a:r>
          </a:p>
          <a:p>
            <a:r>
              <a:rPr lang="en-US" dirty="0" smtClean="0"/>
              <a:t>Export promotion scheme  </a:t>
            </a:r>
            <a:endParaRPr lang="en-US" dirty="0"/>
          </a:p>
        </p:txBody>
      </p:sp>
    </p:spTree>
    <p:extLst>
      <p:ext uri="{BB962C8B-B14F-4D97-AF65-F5344CB8AC3E}">
        <p14:creationId xmlns:p14="http://schemas.microsoft.com/office/powerpoint/2010/main" val="1746647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5" name="Content Placeholder 4"/>
          <p:cNvSpPr>
            <a:spLocks noGrp="1"/>
          </p:cNvSpPr>
          <p:nvPr>
            <p:ph idx="1"/>
          </p:nvPr>
        </p:nvSpPr>
        <p:spPr>
          <a:xfrm>
            <a:off x="1097280" y="1489167"/>
            <a:ext cx="8176722" cy="4552196"/>
          </a:xfrm>
        </p:spPr>
        <p:txBody>
          <a:bodyPr anchor="ctr">
            <a:normAutofit lnSpcReduction="10000"/>
          </a:bodyPr>
          <a:lstStyle/>
          <a:p>
            <a:pPr marL="0" indent="0">
              <a:buNone/>
            </a:pPr>
            <a:r>
              <a:rPr lang="en-US" b="1" dirty="0" smtClean="0"/>
              <a:t>        Criteria </a:t>
            </a:r>
            <a:r>
              <a:rPr lang="en-US" b="1" dirty="0"/>
              <a:t>For Minimum Value Addition</a:t>
            </a:r>
          </a:p>
          <a:p>
            <a:r>
              <a:rPr lang="en-US" dirty="0"/>
              <a:t>The minimum value addition of 20% is mandatory to be required to be achieved. However, Appendix 4C of the Advance Authorization prescribes items which required higher value addition, for such listed items such higher value addition shall be applicable for Duty Free Import </a:t>
            </a:r>
            <a:r>
              <a:rPr lang="en-US" dirty="0" smtClean="0"/>
              <a:t>Authorization.</a:t>
            </a:r>
          </a:p>
          <a:p>
            <a:pPr marL="0" indent="0">
              <a:buNone/>
            </a:pPr>
            <a:r>
              <a:rPr lang="en-US" b="1" dirty="0"/>
              <a:t> </a:t>
            </a:r>
            <a:r>
              <a:rPr lang="en-US" b="1" dirty="0" smtClean="0"/>
              <a:t>      </a:t>
            </a:r>
          </a:p>
          <a:p>
            <a:pPr marL="0" indent="0">
              <a:buNone/>
            </a:pPr>
            <a:endParaRPr lang="en-US" b="1" dirty="0"/>
          </a:p>
          <a:p>
            <a:pPr marL="0" indent="0">
              <a:buNone/>
            </a:pPr>
            <a:r>
              <a:rPr lang="en-US" b="1" dirty="0" smtClean="0"/>
              <a:t>          Validity </a:t>
            </a:r>
            <a:r>
              <a:rPr lang="en-US" b="1" dirty="0"/>
              <a:t>Of Duty Free Import Authorization</a:t>
            </a:r>
          </a:p>
          <a:p>
            <a:r>
              <a:rPr lang="en-US" dirty="0"/>
              <a:t>Duty Free Import Authorization issued by the regional authority shall be valid for the period of 12 months from the date of issue</a:t>
            </a:r>
          </a:p>
          <a:p>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41386550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dirty="0" smtClean="0"/>
              <a:t>.Duty </a:t>
            </a:r>
            <a:r>
              <a:rPr lang="en-US" dirty="0"/>
              <a:t>D</a:t>
            </a:r>
            <a:r>
              <a:rPr lang="en-US" dirty="0" smtClean="0"/>
              <a:t>rawback </a:t>
            </a:r>
            <a:r>
              <a:rPr lang="en-US" dirty="0"/>
              <a:t>S</a:t>
            </a:r>
            <a:r>
              <a:rPr lang="en-US" dirty="0" smtClean="0"/>
              <a:t>cheme</a:t>
            </a:r>
            <a:endParaRPr lang="en-US" dirty="0"/>
          </a:p>
        </p:txBody>
      </p:sp>
      <p:sp>
        <p:nvSpPr>
          <p:cNvPr id="7" name="Content Placeholder 6"/>
          <p:cNvSpPr>
            <a:spLocks noGrp="1"/>
          </p:cNvSpPr>
          <p:nvPr>
            <p:ph idx="1"/>
          </p:nvPr>
        </p:nvSpPr>
        <p:spPr/>
        <p:txBody>
          <a:bodyPr>
            <a:normAutofit lnSpcReduction="10000"/>
          </a:bodyPr>
          <a:lstStyle/>
          <a:p>
            <a:r>
              <a:rPr lang="en-US" dirty="0"/>
              <a:t>Duty Drawback Scheme is a part of chapter 4 (DUTY EXEMPTION /REMISSION SCHEMES) of the FTP, 2015-20 under which refund of duty is claimed. Refund of duty is claimed as per All Industry Rates (AIR) . AIRs are notified, generally every year, by the Government in the form of a Drawback Schedule based on the average quantity and value of inputs and duties (both Customs &amp;Central Excise) borne by export products. The AIRs are essentially average rates based on assessment of average incidence. These AIRs are recommended by a Drawback Committee which is set up by the </a:t>
            </a:r>
            <a:r>
              <a:rPr lang="en-US" dirty="0" smtClean="0"/>
              <a:t>Government.</a:t>
            </a:r>
          </a:p>
          <a:p>
            <a:r>
              <a:rPr lang="en-US" dirty="0"/>
              <a:t>The AIR may be fixed as a percentage of FOB price of export product or as specific rates. All claims of duty drawback are filed with reference to the tariff items and description of goods given in the Schedule. Benefit to Exporters Duty Drawback rebates Customs and Central Excise duties chargeable on any imported materials or excisable </a:t>
            </a:r>
            <a:r>
              <a:rPr lang="en-US" dirty="0" smtClean="0"/>
              <a:t>materials </a:t>
            </a:r>
            <a:r>
              <a:rPr lang="en-US" dirty="0"/>
              <a:t>used in the manufacture of goods exported. </a:t>
            </a:r>
          </a:p>
        </p:txBody>
      </p:sp>
    </p:spTree>
    <p:extLst>
      <p:ext uri="{BB962C8B-B14F-4D97-AF65-F5344CB8AC3E}">
        <p14:creationId xmlns:p14="http://schemas.microsoft.com/office/powerpoint/2010/main" val="187753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05840" y="609600"/>
            <a:ext cx="8268162" cy="1320800"/>
          </a:xfrm>
        </p:spPr>
        <p:txBody>
          <a:bodyPr/>
          <a:lstStyle/>
          <a:p>
            <a:pPr algn="ctr"/>
            <a:r>
              <a:rPr lang="en-US" b="1" dirty="0" smtClean="0"/>
              <a:t>4.VISHESH </a:t>
            </a:r>
            <a:r>
              <a:rPr lang="en-US" b="1" dirty="0"/>
              <a:t>KRISHI AND GRAM UDYOG </a:t>
            </a:r>
            <a:r>
              <a:rPr lang="en-US" b="1" dirty="0" smtClean="0"/>
              <a:t>          </a:t>
            </a:r>
            <a:r>
              <a:rPr lang="en-US" b="1" dirty="0"/>
              <a:t> </a:t>
            </a:r>
            <a:r>
              <a:rPr lang="en-US" b="1" dirty="0" smtClean="0"/>
              <a:t>    </a:t>
            </a:r>
            <a:r>
              <a:rPr lang="en-US" b="1" dirty="0" smtClean="0"/>
              <a:t>         </a:t>
            </a:r>
            <a:r>
              <a:rPr lang="en-US" b="1" dirty="0"/>
              <a:t>Y</a:t>
            </a:r>
            <a:r>
              <a:rPr lang="en-US" b="1" dirty="0" smtClean="0"/>
              <a:t>OJANA </a:t>
            </a:r>
            <a:r>
              <a:rPr lang="en-US" b="1" dirty="0"/>
              <a:t>(VKGUY) </a:t>
            </a:r>
            <a:endParaRPr lang="en-US" dirty="0"/>
          </a:p>
        </p:txBody>
      </p:sp>
      <p:sp>
        <p:nvSpPr>
          <p:cNvPr id="5" name="Content Placeholder 4"/>
          <p:cNvSpPr>
            <a:spLocks noGrp="1"/>
          </p:cNvSpPr>
          <p:nvPr>
            <p:ph idx="1"/>
          </p:nvPr>
        </p:nvSpPr>
        <p:spPr/>
        <p:txBody>
          <a:bodyPr/>
          <a:lstStyle/>
          <a:p>
            <a:endParaRPr lang="en-US" b="1" dirty="0" smtClean="0"/>
          </a:p>
          <a:p>
            <a:r>
              <a:rPr lang="en-US" b="1" dirty="0" smtClean="0"/>
              <a:t>Objective</a:t>
            </a:r>
            <a:r>
              <a:rPr lang="en-US" dirty="0"/>
              <a:t/>
            </a:r>
            <a:br>
              <a:rPr lang="en-US" dirty="0"/>
            </a:br>
            <a:r>
              <a:rPr lang="en-US" dirty="0" err="1"/>
              <a:t>Objective</a:t>
            </a:r>
            <a:r>
              <a:rPr lang="en-US" dirty="0"/>
              <a:t> of VKGUY is to compensate high transport costs and offset other disadvantages to promote exports of the following products :</a:t>
            </a:r>
            <a:br>
              <a:rPr lang="en-US" dirty="0"/>
            </a:br>
            <a:r>
              <a:rPr lang="en-US" dirty="0"/>
              <a:t>(</a:t>
            </a:r>
            <a:r>
              <a:rPr lang="en-US" dirty="0" err="1"/>
              <a:t>i</a:t>
            </a:r>
            <a:r>
              <a:rPr lang="en-US" dirty="0"/>
              <a:t>) Agricultural Produce and their value added products;</a:t>
            </a:r>
            <a:br>
              <a:rPr lang="en-US" dirty="0"/>
            </a:br>
            <a:r>
              <a:rPr lang="en-US" dirty="0"/>
              <a:t>(ii) Minor Forest Produce and their value added variants;</a:t>
            </a:r>
            <a:br>
              <a:rPr lang="en-US" dirty="0"/>
            </a:br>
            <a:r>
              <a:rPr lang="en-US" dirty="0"/>
              <a:t>(iii) Gram </a:t>
            </a:r>
            <a:r>
              <a:rPr lang="en-US" dirty="0" err="1"/>
              <a:t>Udyog</a:t>
            </a:r>
            <a:r>
              <a:rPr lang="en-US" dirty="0"/>
              <a:t> Products;</a:t>
            </a:r>
            <a:br>
              <a:rPr lang="en-US" dirty="0"/>
            </a:br>
            <a:r>
              <a:rPr lang="en-US" dirty="0"/>
              <a:t>(iv) Forest Based Products; and</a:t>
            </a:r>
            <a:br>
              <a:rPr lang="en-US" dirty="0"/>
            </a:br>
            <a:r>
              <a:rPr lang="en-US" dirty="0"/>
              <a:t>(v) Other Products, as notified from time to time.</a:t>
            </a:r>
            <a:br>
              <a:rPr lang="en-US" dirty="0"/>
            </a:br>
            <a:endParaRPr lang="en-US" dirty="0"/>
          </a:p>
        </p:txBody>
      </p:sp>
    </p:spTree>
    <p:extLst>
      <p:ext uri="{BB962C8B-B14F-4D97-AF65-F5344CB8AC3E}">
        <p14:creationId xmlns:p14="http://schemas.microsoft.com/office/powerpoint/2010/main" val="1111012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9451" y="770709"/>
            <a:ext cx="11403875" cy="5078313"/>
          </a:xfrm>
          <a:prstGeom prst="rect">
            <a:avLst/>
          </a:prstGeom>
        </p:spPr>
        <p:txBody>
          <a:bodyPr wrap="square">
            <a:spAutoFit/>
          </a:bodyPr>
          <a:lstStyle/>
          <a:p>
            <a:r>
              <a:rPr lang="en-US" b="1" dirty="0">
                <a:solidFill>
                  <a:srgbClr val="333333"/>
                </a:solidFill>
                <a:latin typeface="Tahoma" panose="020B0604030504040204" pitchFamily="34" charset="0"/>
              </a:rPr>
              <a:t>Entitlement.</a:t>
            </a:r>
            <a:r>
              <a:rPr lang="en-US" dirty="0"/>
              <a:t/>
            </a:r>
            <a:br>
              <a:rPr lang="en-US" dirty="0"/>
            </a:br>
            <a:r>
              <a:rPr lang="en-US" dirty="0">
                <a:solidFill>
                  <a:srgbClr val="333333"/>
                </a:solidFill>
                <a:latin typeface="Tahoma" panose="020B0604030504040204" pitchFamily="34" charset="0"/>
              </a:rPr>
              <a:t>(a) Products specified, shall be entitled for Duty Credit Scrip equivalent to 5 % of FOB value of exports (in free foreign exchange) for export made from 27.8.2009 onwards, unless a specific date of export/period is specified by a public notice/notification.</a:t>
            </a:r>
            <a:r>
              <a:rPr lang="en-US" dirty="0"/>
              <a:t/>
            </a:r>
            <a:br>
              <a:rPr lang="en-US" dirty="0"/>
            </a:br>
            <a:r>
              <a:rPr lang="en-US" dirty="0"/>
              <a:t/>
            </a:r>
            <a:br>
              <a:rPr lang="en-US" dirty="0"/>
            </a:br>
            <a:r>
              <a:rPr lang="en-US" dirty="0">
                <a:solidFill>
                  <a:srgbClr val="333333"/>
                </a:solidFill>
                <a:latin typeface="Tahoma" panose="020B0604030504040204" pitchFamily="34" charset="0"/>
              </a:rPr>
              <a:t>(b) However, for exports made </a:t>
            </a:r>
            <a:r>
              <a:rPr lang="en-US" dirty="0" err="1">
                <a:solidFill>
                  <a:srgbClr val="333333"/>
                </a:solidFill>
                <a:latin typeface="Tahoma" panose="020B0604030504040204" pitchFamily="34" charset="0"/>
              </a:rPr>
              <a:t>w.e.f</a:t>
            </a:r>
            <a:r>
              <a:rPr lang="en-US" dirty="0">
                <a:solidFill>
                  <a:srgbClr val="333333"/>
                </a:solidFill>
                <a:latin typeface="Tahoma" panose="020B0604030504040204" pitchFamily="34" charset="0"/>
              </a:rPr>
              <a:t> 27.8.2009 (unless a specific date of export/ period is specified by a public notice/ notification), some Flowers and Fruits, as listed in Table 1 of Appendix 37A shall be entitled to an additional Duty Credit Scrip equivalent to 2 % of FOB value of exports; over and above the 5 % or 3 % reduced rate VKGUY entitlement as per para 3.13.3 below.</a:t>
            </a:r>
            <a:r>
              <a:rPr lang="en-US" dirty="0"/>
              <a:t/>
            </a:r>
            <a:br>
              <a:rPr lang="en-US" dirty="0"/>
            </a:br>
            <a:r>
              <a:rPr lang="en-US" dirty="0"/>
              <a:t/>
            </a:r>
            <a:br>
              <a:rPr lang="en-US" dirty="0"/>
            </a:br>
            <a:r>
              <a:rPr lang="en-US" b="1" dirty="0">
                <a:solidFill>
                  <a:srgbClr val="333333"/>
                </a:solidFill>
                <a:latin typeface="Tahoma" panose="020B0604030504040204" pitchFamily="34" charset="0"/>
              </a:rPr>
              <a:t>Applicability of Reduced Rate</a:t>
            </a:r>
            <a:r>
              <a:rPr lang="en-US" dirty="0"/>
              <a:t/>
            </a:r>
            <a:br>
              <a:rPr lang="en-US" dirty="0"/>
            </a:br>
            <a:r>
              <a:rPr lang="en-US" dirty="0">
                <a:solidFill>
                  <a:srgbClr val="333333"/>
                </a:solidFill>
                <a:latin typeface="Tahoma" panose="020B0604030504040204" pitchFamily="34" charset="0"/>
              </a:rPr>
              <a:t>Duty Credit Scrip under VKGUY scheme shall be granted only at a reduced rate of 3 % of FOB value of exports in cases where exporter has also availed following benefits:</a:t>
            </a:r>
            <a:r>
              <a:rPr lang="en-US" dirty="0"/>
              <a:t/>
            </a:r>
            <a:br>
              <a:rPr lang="en-US" dirty="0"/>
            </a:br>
            <a:r>
              <a:rPr lang="en-US" dirty="0"/>
              <a:t/>
            </a:r>
            <a:br>
              <a:rPr lang="en-US" dirty="0"/>
            </a:br>
            <a:r>
              <a:rPr lang="en-US" dirty="0">
                <a:solidFill>
                  <a:srgbClr val="333333"/>
                </a:solidFill>
                <a:latin typeface="Tahoma" panose="020B0604030504040204" pitchFamily="34" charset="0"/>
              </a:rPr>
              <a:t>(</a:t>
            </a:r>
            <a:r>
              <a:rPr lang="en-US" dirty="0" err="1">
                <a:solidFill>
                  <a:srgbClr val="333333"/>
                </a:solidFill>
                <a:latin typeface="Tahoma" panose="020B0604030504040204" pitchFamily="34" charset="0"/>
              </a:rPr>
              <a:t>i</a:t>
            </a:r>
            <a:r>
              <a:rPr lang="en-US" dirty="0">
                <a:solidFill>
                  <a:srgbClr val="333333"/>
                </a:solidFill>
                <a:latin typeface="Tahoma" panose="020B0604030504040204" pitchFamily="34" charset="0"/>
              </a:rPr>
              <a:t>) Drawback at rates higher than 1%; and/or</a:t>
            </a:r>
            <a:r>
              <a:rPr lang="en-US" dirty="0"/>
              <a:t/>
            </a:r>
            <a:br>
              <a:rPr lang="en-US" dirty="0"/>
            </a:br>
            <a:r>
              <a:rPr lang="en-US" dirty="0">
                <a:solidFill>
                  <a:srgbClr val="333333"/>
                </a:solidFill>
                <a:latin typeface="Tahoma" panose="020B0604030504040204" pitchFamily="34" charset="0"/>
              </a:rPr>
              <a:t>(ii) Specific DEPB rate (i.e. other than Miscellaneous Category – Sr. Nos. 22 C &amp; 22 D of Product Group 90); and/or</a:t>
            </a:r>
            <a:r>
              <a:rPr lang="en-US" dirty="0"/>
              <a:t/>
            </a:r>
            <a:br>
              <a:rPr lang="en-US" dirty="0"/>
            </a:br>
            <a:r>
              <a:rPr lang="en-US" dirty="0">
                <a:solidFill>
                  <a:srgbClr val="333333"/>
                </a:solidFill>
                <a:latin typeface="Tahoma" panose="020B0604030504040204" pitchFamily="34" charset="0"/>
              </a:rPr>
              <a:t>(iii) Advance Authorization or Duty Free Import Authorization for Import of inputs (other than catalysts</a:t>
            </a:r>
            <a:endParaRPr lang="en-US" dirty="0"/>
          </a:p>
        </p:txBody>
      </p:sp>
    </p:spTree>
    <p:extLst>
      <p:ext uri="{BB962C8B-B14F-4D97-AF65-F5344CB8AC3E}">
        <p14:creationId xmlns:p14="http://schemas.microsoft.com/office/powerpoint/2010/main" val="2178206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7462" y="849086"/>
            <a:ext cx="10228217" cy="5632311"/>
          </a:xfrm>
          <a:prstGeom prst="rect">
            <a:avLst/>
          </a:prstGeom>
        </p:spPr>
        <p:txBody>
          <a:bodyPr wrap="square">
            <a:spAutoFit/>
          </a:bodyPr>
          <a:lstStyle/>
          <a:p>
            <a:r>
              <a:rPr lang="en-US" b="1" dirty="0">
                <a:solidFill>
                  <a:srgbClr val="333333"/>
                </a:solidFill>
                <a:latin typeface="Tahoma" panose="020B0604030504040204" pitchFamily="34" charset="0"/>
              </a:rPr>
              <a:t>Agri. Infrastructure Incentive </a:t>
            </a:r>
            <a:r>
              <a:rPr lang="en-US" b="1" dirty="0" smtClean="0">
                <a:solidFill>
                  <a:srgbClr val="333333"/>
                </a:solidFill>
                <a:latin typeface="Tahoma" panose="020B0604030504040204" pitchFamily="34" charset="0"/>
              </a:rPr>
              <a:t>Scrip</a:t>
            </a:r>
          </a:p>
          <a:p>
            <a:r>
              <a:rPr lang="en-US" dirty="0"/>
              <a:t/>
            </a:r>
            <a:br>
              <a:rPr lang="en-US" dirty="0"/>
            </a:br>
            <a:r>
              <a:rPr lang="en-US" dirty="0">
                <a:solidFill>
                  <a:srgbClr val="333333"/>
                </a:solidFill>
                <a:latin typeface="Tahoma" panose="020B0604030504040204" pitchFamily="34" charset="0"/>
              </a:rPr>
              <a:t>(a) Status Holders (having status recognition for the current year) exporting products covered under ITC HS Chapters 1 to 24 , shall be granted Duty Credit Scrip equal to 10% of FOB value of agricultural exports  for exports made during a particular year.</a:t>
            </a:r>
            <a:r>
              <a:rPr lang="en-US" dirty="0"/>
              <a:t/>
            </a:r>
            <a:br>
              <a:rPr lang="en-US" dirty="0"/>
            </a:br>
            <a:r>
              <a:rPr lang="en-US" dirty="0">
                <a:solidFill>
                  <a:srgbClr val="333333"/>
                </a:solidFill>
                <a:latin typeface="Tahoma" panose="020B0604030504040204" pitchFamily="34" charset="0"/>
              </a:rPr>
              <a:t>(b) Zonal Office, CLA, New Delhi shall be the licensing office for grant of Duty Credit Scrip to all status holders under this para.</a:t>
            </a:r>
            <a:r>
              <a:rPr lang="en-US" dirty="0"/>
              <a:t/>
            </a:r>
            <a:br>
              <a:rPr lang="en-US" dirty="0"/>
            </a:br>
            <a:r>
              <a:rPr lang="en-US" dirty="0">
                <a:solidFill>
                  <a:srgbClr val="333333"/>
                </a:solidFill>
                <a:latin typeface="Tahoma" panose="020B0604030504040204" pitchFamily="34" charset="0"/>
              </a:rPr>
              <a:t>(c) The following capital goods / </a:t>
            </a:r>
            <a:r>
              <a:rPr lang="en-US" dirty="0" err="1">
                <a:solidFill>
                  <a:srgbClr val="333333"/>
                </a:solidFill>
                <a:latin typeface="Tahoma" panose="020B0604030504040204" pitchFamily="34" charset="0"/>
              </a:rPr>
              <a:t>equipments</a:t>
            </a:r>
            <a:r>
              <a:rPr lang="en-US" dirty="0">
                <a:solidFill>
                  <a:srgbClr val="333333"/>
                </a:solidFill>
                <a:latin typeface="Tahoma" panose="020B0604030504040204" pitchFamily="34" charset="0"/>
              </a:rPr>
              <a:t> shall be permitted for import:</a:t>
            </a:r>
            <a:r>
              <a:rPr lang="en-US" dirty="0"/>
              <a:t/>
            </a:r>
            <a:br>
              <a:rPr lang="en-US" dirty="0"/>
            </a:br>
            <a:r>
              <a:rPr lang="en-US" dirty="0">
                <a:solidFill>
                  <a:srgbClr val="333333"/>
                </a:solidFill>
                <a:latin typeface="Tahoma" panose="020B0604030504040204" pitchFamily="34" charset="0"/>
              </a:rPr>
              <a:t>(</a:t>
            </a:r>
            <a:r>
              <a:rPr lang="en-US" dirty="0" err="1">
                <a:solidFill>
                  <a:srgbClr val="333333"/>
                </a:solidFill>
                <a:latin typeface="Tahoma" panose="020B0604030504040204" pitchFamily="34" charset="0"/>
              </a:rPr>
              <a:t>i</a:t>
            </a:r>
            <a:r>
              <a:rPr lang="en-US" dirty="0">
                <a:solidFill>
                  <a:srgbClr val="333333"/>
                </a:solidFill>
                <a:latin typeface="Tahoma" panose="020B0604030504040204" pitchFamily="34" charset="0"/>
              </a:rPr>
              <a:t>) Cold storage units (including Controlled Atmosphere (CA) and Modified Atmosphere (MA) Stores); Precooling Units and Mother Storage Units for Onions, etc.;</a:t>
            </a:r>
            <a:r>
              <a:rPr lang="en-US" dirty="0"/>
              <a:t/>
            </a:r>
            <a:br>
              <a:rPr lang="en-US" dirty="0"/>
            </a:br>
            <a:r>
              <a:rPr lang="en-US" dirty="0">
                <a:solidFill>
                  <a:srgbClr val="333333"/>
                </a:solidFill>
                <a:latin typeface="Tahoma" panose="020B0604030504040204" pitchFamily="34" charset="0"/>
              </a:rPr>
              <a:t>(ii) Pack Houses (including facilities for handling, grading, sorting and packaging etc.); for items notified in Appendix 37 F.</a:t>
            </a:r>
            <a:r>
              <a:rPr lang="en-US" dirty="0"/>
              <a:t/>
            </a:r>
            <a:br>
              <a:rPr lang="en-US" dirty="0"/>
            </a:br>
            <a:r>
              <a:rPr lang="en-US" dirty="0">
                <a:solidFill>
                  <a:srgbClr val="333333"/>
                </a:solidFill>
                <a:latin typeface="Tahoma" panose="020B0604030504040204" pitchFamily="34" charset="0"/>
              </a:rPr>
              <a:t>(iii) Reefer Van / Containers; and</a:t>
            </a:r>
            <a:r>
              <a:rPr lang="en-US" dirty="0"/>
              <a:t/>
            </a:r>
            <a:br>
              <a:rPr lang="en-US" dirty="0"/>
            </a:br>
            <a:r>
              <a:rPr lang="en-US" dirty="0">
                <a:solidFill>
                  <a:srgbClr val="333333"/>
                </a:solidFill>
                <a:latin typeface="Tahoma" panose="020B0604030504040204" pitchFamily="34" charset="0"/>
              </a:rPr>
              <a:t>(iv) Other Capital Goods / Equipment as may be notified in Appendix 37 F.</a:t>
            </a:r>
            <a:r>
              <a:rPr lang="en-US" dirty="0"/>
              <a:t/>
            </a:r>
            <a:br>
              <a:rPr lang="en-US" dirty="0"/>
            </a:br>
            <a:r>
              <a:rPr lang="en-US" dirty="0">
                <a:solidFill>
                  <a:srgbClr val="333333"/>
                </a:solidFill>
                <a:latin typeface="Tahoma" panose="020B0604030504040204" pitchFamily="34" charset="0"/>
              </a:rPr>
              <a:t>(d) Imported capital goods/equipment shall be utilized for storage, packing etc. (as in (ii) above) and transportation of agricultural products (including agro-processed perishable products).</a:t>
            </a:r>
            <a:r>
              <a:rPr lang="en-US" dirty="0"/>
              <a:t/>
            </a:r>
            <a:br>
              <a:rPr lang="en-US" dirty="0"/>
            </a:br>
            <a:r>
              <a:rPr lang="en-US" dirty="0">
                <a:solidFill>
                  <a:srgbClr val="333333"/>
                </a:solidFill>
                <a:latin typeface="Tahoma" panose="020B0604030504040204" pitchFamily="34" charset="0"/>
              </a:rPr>
              <a:t>(e) This additional benefit shall be subject to actual user condition and hence non-transferable.</a:t>
            </a:r>
            <a:r>
              <a:rPr lang="en-US" dirty="0"/>
              <a:t/>
            </a:r>
            <a:br>
              <a:rPr lang="en-US" dirty="0"/>
            </a:br>
            <a:r>
              <a:rPr lang="en-US" dirty="0">
                <a:solidFill>
                  <a:srgbClr val="333333"/>
                </a:solidFill>
                <a:latin typeface="Tahoma" panose="020B0604030504040204" pitchFamily="34" charset="0"/>
              </a:rPr>
              <a:t>(f) For import of Cold Chain Equipment this Scrip shall be freely transferable amongst Status Holders as well as to Units (the term ‘Units’ shall not include Developers) in the Food Parks.</a:t>
            </a:r>
            <a:r>
              <a:rPr lang="en-US" dirty="0"/>
              <a:t/>
            </a:r>
            <a:br>
              <a:rPr lang="en-US" dirty="0"/>
            </a:br>
            <a:endParaRPr lang="en-US" dirty="0"/>
          </a:p>
        </p:txBody>
      </p:sp>
    </p:spTree>
    <p:extLst>
      <p:ext uri="{BB962C8B-B14F-4D97-AF65-F5344CB8AC3E}">
        <p14:creationId xmlns:p14="http://schemas.microsoft.com/office/powerpoint/2010/main" val="2071689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6023" y="1959429"/>
            <a:ext cx="10202091" cy="4524315"/>
          </a:xfrm>
          <a:prstGeom prst="rect">
            <a:avLst/>
          </a:prstGeom>
        </p:spPr>
        <p:txBody>
          <a:bodyPr wrap="square">
            <a:spAutoFit/>
          </a:bodyPr>
          <a:lstStyle/>
          <a:p>
            <a:pPr algn="just"/>
            <a:r>
              <a:rPr lang="en-US" dirty="0">
                <a:solidFill>
                  <a:srgbClr val="222222"/>
                </a:solidFill>
                <a:latin typeface="Georgia" panose="02040502050405020303" pitchFamily="18" charset="0"/>
              </a:rPr>
              <a:t>The main objective of this scheme is to incentivize export of certain products, which have high employment intensity and other advantages. FPS aims to promote these products in the international Market. The scheme was launched in 2006. Later several amendments were made to the scheme by adding more products eligible for export incentives under the scheme and giving different rate of duty credit scrip concessions.</a:t>
            </a:r>
          </a:p>
          <a:p>
            <a:pPr algn="just"/>
            <a:r>
              <a:rPr lang="en-US" dirty="0">
                <a:solidFill>
                  <a:srgbClr val="222222"/>
                </a:solidFill>
                <a:latin typeface="Georgia" panose="02040502050405020303" pitchFamily="18" charset="0"/>
              </a:rPr>
              <a:t>As per the FPS policy, exports of notified products to all countries shall be entitled for </a:t>
            </a:r>
            <a:r>
              <a:rPr lang="en-US" i="1" dirty="0">
                <a:solidFill>
                  <a:srgbClr val="222222"/>
                </a:solidFill>
                <a:latin typeface="Georgia" panose="02040502050405020303" pitchFamily="18" charset="0"/>
              </a:rPr>
              <a:t>duty credit scrip equivalent to 2 -5 % of the value</a:t>
            </a:r>
            <a:r>
              <a:rPr lang="en-US" dirty="0">
                <a:solidFill>
                  <a:srgbClr val="222222"/>
                </a:solidFill>
                <a:latin typeface="Georgia" panose="02040502050405020303" pitchFamily="18" charset="0"/>
              </a:rPr>
              <a:t> of exports for each licensing year. Duty credit scrip is a license to import commodities in a duty free manner for the scrip value (2-5% of exports).</a:t>
            </a:r>
          </a:p>
          <a:p>
            <a:pPr algn="just"/>
            <a:r>
              <a:rPr lang="en-US" dirty="0">
                <a:solidFill>
                  <a:srgbClr val="222222"/>
                </a:solidFill>
                <a:latin typeface="Georgia" panose="02040502050405020303" pitchFamily="18" charset="0"/>
              </a:rPr>
              <a:t>The products that come under FPS are notified from time to time and changes were introduced through EXIM policies. Exports of these notified products to all countries (and including SEZ units) are eligible for Duty Credit Scrip.  As per the 2015-20 Foreign Trade Policy, FPS was merged with MEIS.</a:t>
            </a:r>
          </a:p>
          <a:p>
            <a:pPr algn="just"/>
            <a:r>
              <a:rPr lang="en-US" dirty="0">
                <a:solidFill>
                  <a:srgbClr val="222222"/>
                </a:solidFill>
                <a:latin typeface="Georgia" panose="02040502050405020303" pitchFamily="18" charset="0"/>
              </a:rPr>
              <a:t>A Special Focus Product (s) was introduced to give Duty Credit Scrip of higher value (5%) to promote the export of difficult and important products.  </a:t>
            </a:r>
          </a:p>
          <a:p>
            <a:r>
              <a:rPr lang="en-US" dirty="0">
                <a:solidFill>
                  <a:srgbClr val="222222"/>
                </a:solidFill>
                <a:latin typeface="Georgia" panose="02040502050405020303" pitchFamily="18" charset="0"/>
              </a:rPr>
              <a:t/>
            </a:r>
            <a:br>
              <a:rPr lang="en-US" dirty="0">
                <a:solidFill>
                  <a:srgbClr val="222222"/>
                </a:solidFill>
                <a:latin typeface="Georgia" panose="02040502050405020303" pitchFamily="18" charset="0"/>
              </a:rPr>
            </a:br>
            <a:endParaRPr lang="en-US" dirty="0"/>
          </a:p>
        </p:txBody>
      </p:sp>
      <p:sp>
        <p:nvSpPr>
          <p:cNvPr id="3" name="Rectangle 2"/>
          <p:cNvSpPr/>
          <p:nvPr/>
        </p:nvSpPr>
        <p:spPr>
          <a:xfrm>
            <a:off x="1724298" y="600891"/>
            <a:ext cx="7093132" cy="10058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5.FOCUS </a:t>
            </a:r>
            <a:r>
              <a:rPr lang="en-US" dirty="0" smtClean="0"/>
              <a:t>PRODUCT </a:t>
            </a:r>
            <a:r>
              <a:rPr lang="en-US" dirty="0" smtClean="0"/>
              <a:t>SCHEME</a:t>
            </a:r>
            <a:endParaRPr lang="en-US" dirty="0"/>
          </a:p>
        </p:txBody>
      </p:sp>
    </p:spTree>
    <p:extLst>
      <p:ext uri="{BB962C8B-B14F-4D97-AF65-F5344CB8AC3E}">
        <p14:creationId xmlns:p14="http://schemas.microsoft.com/office/powerpoint/2010/main" val="19444963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74058" y="1990165"/>
            <a:ext cx="10475259" cy="3416320"/>
          </a:xfrm>
          <a:prstGeom prst="rect">
            <a:avLst/>
          </a:prstGeom>
        </p:spPr>
        <p:txBody>
          <a:bodyPr wrap="square">
            <a:spAutoFit/>
          </a:bodyPr>
          <a:lstStyle/>
          <a:p>
            <a:pPr algn="just"/>
            <a:r>
              <a:rPr lang="en-US" b="1" dirty="0">
                <a:solidFill>
                  <a:srgbClr val="0C0C0C"/>
                </a:solidFill>
                <a:latin typeface="Bookman Old Style" panose="02050604050505020204" pitchFamily="18" charset="0"/>
              </a:rPr>
              <a:t>FMS is an export promotion scheme of the government</a:t>
            </a:r>
            <a:r>
              <a:rPr lang="en-US" dirty="0">
                <a:solidFill>
                  <a:srgbClr val="0C0C0C"/>
                </a:solidFill>
                <a:latin typeface="Bookman Old Style" panose="02050604050505020204" pitchFamily="18" charset="0"/>
              </a:rPr>
              <a:t>.</a:t>
            </a:r>
            <a:endParaRPr lang="en-US" dirty="0">
              <a:solidFill>
                <a:srgbClr val="0C0C0C"/>
              </a:solidFill>
              <a:latin typeface="Roboto"/>
            </a:endParaRPr>
          </a:p>
          <a:p>
            <a:pPr algn="just"/>
            <a:r>
              <a:rPr lang="en-US" dirty="0">
                <a:solidFill>
                  <a:srgbClr val="0C0C0C"/>
                </a:solidFill>
                <a:latin typeface="Bookman Old Style" panose="02050604050505020204" pitchFamily="18" charset="0"/>
              </a:rPr>
              <a:t>Focus Market Scheme is designed to encouragement to make exports to selected markets given certain disadvantages while exporting to these markets. The scheme compensates or offset high freight cost and other disadvantages to select international markets with a view to enhance the country’s export competitiveness in these countries. The scheme was launched in 1st April 2006. It was merged with MEIS as per the 2015 trade policy.</a:t>
            </a:r>
            <a:endParaRPr lang="en-US" dirty="0">
              <a:solidFill>
                <a:srgbClr val="0C0C0C"/>
              </a:solidFill>
              <a:latin typeface="Roboto"/>
            </a:endParaRPr>
          </a:p>
          <a:p>
            <a:pPr algn="just"/>
            <a:r>
              <a:rPr lang="en-US" dirty="0">
                <a:solidFill>
                  <a:srgbClr val="0C0C0C"/>
                </a:solidFill>
                <a:latin typeface="Bookman Old Style" panose="02050604050505020204" pitchFamily="18" charset="0"/>
              </a:rPr>
              <a:t>Exporters of all products to notified countries shall be entitled for Duty Credit Scrip equivalent to a particular value (say 3% of FOB value of exports) for each licensing year. Amendments are made later with the addition of more markets. As per the NTP 2015-20, markets were classified into three categories – (a) Traditional markets (EU, USA and Canada), (b) Emerging and Focus Markets and (c) Other markets.</a:t>
            </a:r>
            <a:endParaRPr lang="en-US" dirty="0">
              <a:solidFill>
                <a:srgbClr val="0C0C0C"/>
              </a:solidFill>
              <a:latin typeface="Roboto"/>
            </a:endParaRPr>
          </a:p>
          <a:p>
            <a:r>
              <a:rPr lang="en-US" b="1" cap="all" dirty="0">
                <a:solidFill>
                  <a:srgbClr val="444444"/>
                </a:solidFill>
                <a:latin typeface="Roboto"/>
              </a:rPr>
              <a:t> </a:t>
            </a:r>
            <a:r>
              <a:rPr lang="en-US" b="1" cap="all" dirty="0" smtClean="0">
                <a:solidFill>
                  <a:srgbClr val="FFF1E5"/>
                </a:solidFill>
                <a:latin typeface="Roboto"/>
              </a:rPr>
              <a:t>TOGET</a:t>
            </a:r>
            <a:endParaRPr lang="en-US" b="1" cap="all" dirty="0">
              <a:solidFill>
                <a:srgbClr val="FFF1E5"/>
              </a:solidFill>
              <a:effectLst/>
              <a:latin typeface="Roboto"/>
            </a:endParaRPr>
          </a:p>
        </p:txBody>
      </p:sp>
      <p:sp>
        <p:nvSpPr>
          <p:cNvPr id="9" name="Rectangle 8"/>
          <p:cNvSpPr/>
          <p:nvPr/>
        </p:nvSpPr>
        <p:spPr>
          <a:xfrm>
            <a:off x="874058" y="981635"/>
            <a:ext cx="9372601" cy="7261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6.FOCUS </a:t>
            </a:r>
            <a:r>
              <a:rPr lang="en-US" sz="2000" dirty="0" smtClean="0"/>
              <a:t>MARKET SCHEME</a:t>
            </a:r>
            <a:endParaRPr lang="en-US" sz="2000" dirty="0"/>
          </a:p>
        </p:txBody>
      </p:sp>
    </p:spTree>
    <p:extLst>
      <p:ext uri="{BB962C8B-B14F-4D97-AF65-F5344CB8AC3E}">
        <p14:creationId xmlns:p14="http://schemas.microsoft.com/office/powerpoint/2010/main" val="3588619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3406" y="1201783"/>
            <a:ext cx="10698479" cy="507831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r>
              <a:rPr lang="en-US" dirty="0">
                <a:solidFill>
                  <a:srgbClr val="000000"/>
                </a:solidFill>
                <a:latin typeface="Helvetica Neue"/>
              </a:rPr>
              <a:t>The SHIS reward scheme under Foreign Trade Policy is </a:t>
            </a:r>
            <a:r>
              <a:rPr lang="en-US" dirty="0" smtClean="0">
                <a:solidFill>
                  <a:srgbClr val="000000"/>
                </a:solidFill>
                <a:latin typeface="Helvetica Neue"/>
              </a:rPr>
              <a:t>operationalized </a:t>
            </a:r>
            <a:r>
              <a:rPr lang="en-US" dirty="0">
                <a:solidFill>
                  <a:srgbClr val="000000"/>
                </a:solidFill>
                <a:latin typeface="Helvetica Neue"/>
              </a:rPr>
              <a:t>with effect from 14th September,2009  with an objective   to promote investment in up gradation of technology of some specified sectors.  The Status Holders of specified sectors are entitled for an extra scrip called SHIS  at 1% of the of FOB value of exports of those products/sectors made during 2009-10, 2010-11 and 2011-12 and 2012-13.   This benefit reward scheme under Foreign Trade Policy shall be over and above any duty credit scrip claimed/availed under the chapter  of this reward scheme of Foreign Trade Policy.</a:t>
            </a:r>
          </a:p>
          <a:p>
            <a:pPr algn="just"/>
            <a:r>
              <a:rPr lang="en-US" dirty="0">
                <a:solidFill>
                  <a:srgbClr val="000000"/>
                </a:solidFill>
                <a:latin typeface="Helvetica Neue"/>
              </a:rPr>
              <a:t/>
            </a:r>
            <a:br>
              <a:rPr lang="en-US" dirty="0">
                <a:solidFill>
                  <a:srgbClr val="000000"/>
                </a:solidFill>
                <a:latin typeface="Helvetica Neue"/>
              </a:rPr>
            </a:br>
            <a:r>
              <a:rPr lang="en-US" dirty="0">
                <a:solidFill>
                  <a:srgbClr val="000000"/>
                </a:solidFill>
                <a:latin typeface="Helvetica Neue"/>
              </a:rPr>
              <a:t>The SHIS scheme under Foreign Trade Policy is not issued to the exporters in a particular year if they have in that year  availed the benefits of Technology Up gradation Fund Scheme (TUFS) or/and have  got zero percent EPCG Authorization.</a:t>
            </a:r>
          </a:p>
          <a:p>
            <a:pPr algn="just"/>
            <a:r>
              <a:rPr lang="en-US" dirty="0">
                <a:solidFill>
                  <a:srgbClr val="000000"/>
                </a:solidFill>
                <a:latin typeface="Helvetica Neue"/>
              </a:rPr>
              <a:t/>
            </a:r>
            <a:br>
              <a:rPr lang="en-US" dirty="0">
                <a:solidFill>
                  <a:srgbClr val="000000"/>
                </a:solidFill>
                <a:latin typeface="Helvetica Neue"/>
              </a:rPr>
            </a:br>
            <a:r>
              <a:rPr lang="en-US" dirty="0">
                <a:solidFill>
                  <a:srgbClr val="000000"/>
                </a:solidFill>
                <a:latin typeface="Helvetica Neue"/>
              </a:rPr>
              <a:t>The SHIS scheme under Foreign Trade Policy shall be with Actual User Condition and shall be used for imports of capital goods  as described in Foreign Trade Policy relating to the sectors  of Leather Sector (excluding finished leather),Textiles and Jute Sector</a:t>
            </a:r>
            <a:r>
              <a:rPr lang="en-US" dirty="0" smtClean="0">
                <a:solidFill>
                  <a:srgbClr val="000000"/>
                </a:solidFill>
                <a:latin typeface="Helvetica Neue"/>
              </a:rPr>
              <a:t>, Handicrafts, Engineering </a:t>
            </a:r>
            <a:r>
              <a:rPr lang="en-US" dirty="0">
                <a:solidFill>
                  <a:srgbClr val="000000"/>
                </a:solidFill>
                <a:latin typeface="Helvetica Neue"/>
              </a:rPr>
              <a:t>Sector (excluding Iron &amp; Steel, Nonferrous Metals in primary or intermediate forms</a:t>
            </a:r>
            <a:r>
              <a:rPr lang="en-US" dirty="0" smtClean="0">
                <a:solidFill>
                  <a:srgbClr val="000000"/>
                </a:solidFill>
                <a:latin typeface="Helvetica Neue"/>
              </a:rPr>
              <a:t>, Automobiles </a:t>
            </a:r>
            <a:r>
              <a:rPr lang="en-US" dirty="0">
                <a:solidFill>
                  <a:srgbClr val="000000"/>
                </a:solidFill>
                <a:latin typeface="Helvetica Neue"/>
              </a:rPr>
              <a:t>&amp; two wheelers, nuclear reactors parts and Ships, Boats and Floating Structures, Plastics, and Basic Chemicals </a:t>
            </a:r>
            <a:r>
              <a:rPr lang="en-US" dirty="0" smtClean="0">
                <a:solidFill>
                  <a:srgbClr val="000000"/>
                </a:solidFill>
                <a:latin typeface="Helvetica Neue"/>
              </a:rPr>
              <a:t>excluding  pharmaceutical Product.</a:t>
            </a:r>
            <a:r>
              <a:rPr lang="en-US" dirty="0">
                <a:solidFill>
                  <a:srgbClr val="000000"/>
                </a:solidFill>
                <a:latin typeface="Helvetica Neue"/>
              </a:rPr>
              <a:t/>
            </a:r>
            <a:br>
              <a:rPr lang="en-US" dirty="0">
                <a:solidFill>
                  <a:srgbClr val="000000"/>
                </a:solidFill>
                <a:latin typeface="Helvetica Neue"/>
              </a:rPr>
            </a:br>
            <a:endParaRPr lang="en-US" b="0" i="0" dirty="0">
              <a:solidFill>
                <a:srgbClr val="000000"/>
              </a:solidFill>
              <a:effectLst/>
              <a:latin typeface="Helvetica Neue"/>
            </a:endParaRPr>
          </a:p>
        </p:txBody>
      </p:sp>
      <p:sp>
        <p:nvSpPr>
          <p:cNvPr id="3" name="Rectangle 2"/>
          <p:cNvSpPr/>
          <p:nvPr/>
        </p:nvSpPr>
        <p:spPr>
          <a:xfrm>
            <a:off x="2743201" y="326571"/>
            <a:ext cx="5708468" cy="653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7.STATUS </a:t>
            </a:r>
            <a:r>
              <a:rPr lang="en-US" dirty="0" smtClean="0"/>
              <a:t>HOLDER INCENTIVE SCHEME</a:t>
            </a:r>
            <a:endParaRPr lang="en-US" dirty="0"/>
          </a:p>
        </p:txBody>
      </p:sp>
    </p:spTree>
    <p:extLst>
      <p:ext uri="{BB962C8B-B14F-4D97-AF65-F5344CB8AC3E}">
        <p14:creationId xmlns:p14="http://schemas.microsoft.com/office/powerpoint/2010/main" val="26484291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463" y="809898"/>
            <a:ext cx="10476411" cy="5355312"/>
          </a:xfrm>
          <a:prstGeom prst="rect">
            <a:avLst/>
          </a:prstGeom>
        </p:spPr>
        <p:txBody>
          <a:bodyPr wrap="square">
            <a:spAutoFit/>
          </a:bodyPr>
          <a:lstStyle/>
          <a:p>
            <a:pPr marL="285750" indent="-285750">
              <a:buFont typeface="Wingdings" panose="05000000000000000000" pitchFamily="2" charset="2"/>
              <a:buChar char="Ø"/>
            </a:pPr>
            <a:endParaRPr lang="en-US" dirty="0" smtClean="0">
              <a:solidFill>
                <a:srgbClr val="1E314F"/>
              </a:solidFill>
              <a:latin typeface="Source Sans Pro"/>
            </a:endParaRPr>
          </a:p>
          <a:p>
            <a:pPr marL="285750" indent="-285750">
              <a:buFont typeface="Wingdings" panose="05000000000000000000" pitchFamily="2" charset="2"/>
              <a:buChar char="Ø"/>
            </a:pPr>
            <a:r>
              <a:rPr lang="en-US" dirty="0" smtClean="0">
                <a:solidFill>
                  <a:srgbClr val="1E314F"/>
                </a:solidFill>
                <a:latin typeface="Source Sans Pro"/>
              </a:rPr>
              <a:t>EPCG </a:t>
            </a:r>
            <a:r>
              <a:rPr lang="en-US" dirty="0">
                <a:solidFill>
                  <a:srgbClr val="1E314F"/>
                </a:solidFill>
                <a:latin typeface="Source Sans Pro"/>
              </a:rPr>
              <a:t>(Export Promotion Capital Goods) Scheme helps in facilitating the import of capital goods for manufacturing quality goods and to augment the competitiveness of India’s export.</a:t>
            </a:r>
          </a:p>
          <a:p>
            <a:pPr marL="285750" indent="-285750" algn="just">
              <a:buFont typeface="Wingdings" panose="05000000000000000000" pitchFamily="2" charset="2"/>
              <a:buChar char="Ø"/>
            </a:pPr>
            <a:r>
              <a:rPr lang="en-US" dirty="0">
                <a:solidFill>
                  <a:srgbClr val="1E314F"/>
                </a:solidFill>
                <a:latin typeface="Source Sans Pro"/>
              </a:rPr>
              <a:t>EPCG scheme enables the import of capital goods that are used in the pre-production, production, and post-production without the payment of customs duty</a:t>
            </a:r>
            <a:r>
              <a:rPr lang="en-US" dirty="0" smtClean="0">
                <a:solidFill>
                  <a:srgbClr val="1E314F"/>
                </a:solidFill>
                <a:latin typeface="Source Sans Pro"/>
              </a:rPr>
              <a:t>.</a:t>
            </a:r>
          </a:p>
          <a:p>
            <a:pPr marL="285750" indent="-285750">
              <a:buFont typeface="Wingdings" panose="05000000000000000000" pitchFamily="2" charset="2"/>
              <a:buChar char="Ø"/>
            </a:pPr>
            <a:r>
              <a:rPr lang="en-US" dirty="0"/>
              <a:t>This is a Scheme which enables an importer (being an export-oriented business) to import capital goods at zero rates of customs duty. However, the scheme is subject to an export value equivalent to 6 times of duty saved on the importation of such capital goods within 6 years from the date of issuance of the authorization. In simple words, there is a compulsion on the business to bring in foreign currency which is equal to 600 percent of duty saved on such importation measured in domestic currency. This is to be done within six years from availing the Export Promotion Capital Goods scheme,</a:t>
            </a:r>
          </a:p>
          <a:p>
            <a:r>
              <a:rPr lang="en-US" b="1" dirty="0"/>
              <a:t>What are Export Promotion Capital Goods?</a:t>
            </a:r>
            <a:endParaRPr lang="en-US" dirty="0"/>
          </a:p>
          <a:p>
            <a:r>
              <a:rPr lang="en-US" dirty="0"/>
              <a:t>Export Promotion Capital Goods are capital goods used in the production of goods which are exported to other countries. It includes machinery as well as spares. Hence, to qualify as Export Promotion Capital Goods, the commodity manufactured in India must be exported outside India.</a:t>
            </a:r>
          </a:p>
          <a:p>
            <a:r>
              <a:rPr lang="en-US" dirty="0"/>
              <a:t/>
            </a:r>
            <a:br>
              <a:rPr lang="en-US" dirty="0"/>
            </a:br>
            <a:r>
              <a:rPr lang="en-US" dirty="0"/>
              <a:t/>
            </a:r>
            <a:br>
              <a:rPr lang="en-US" dirty="0"/>
            </a:br>
            <a:endParaRPr lang="en-US" b="0" i="0" dirty="0">
              <a:solidFill>
                <a:srgbClr val="1E314F"/>
              </a:solidFill>
              <a:effectLst/>
              <a:latin typeface="Source Sans Pro"/>
            </a:endParaRPr>
          </a:p>
        </p:txBody>
      </p:sp>
      <p:sp>
        <p:nvSpPr>
          <p:cNvPr id="3" name="Rectangle 2"/>
          <p:cNvSpPr/>
          <p:nvPr/>
        </p:nvSpPr>
        <p:spPr>
          <a:xfrm>
            <a:off x="2560320" y="130629"/>
            <a:ext cx="6204857" cy="875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8.EXPORT  </a:t>
            </a:r>
            <a:r>
              <a:rPr lang="en-US" dirty="0" smtClean="0"/>
              <a:t>PROMOTION CAPITAL  GOODS SCHEME</a:t>
            </a:r>
            <a:endParaRPr lang="en-US" dirty="0"/>
          </a:p>
        </p:txBody>
      </p:sp>
    </p:spTree>
    <p:extLst>
      <p:ext uri="{BB962C8B-B14F-4D97-AF65-F5344CB8AC3E}">
        <p14:creationId xmlns:p14="http://schemas.microsoft.com/office/powerpoint/2010/main" val="3705188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9348" y="1685110"/>
            <a:ext cx="9117875" cy="3693319"/>
          </a:xfrm>
          <a:prstGeom prst="rect">
            <a:avLst/>
          </a:prstGeom>
        </p:spPr>
        <p:txBody>
          <a:bodyPr wrap="square">
            <a:spAutoFit/>
          </a:bodyPr>
          <a:lstStyle/>
          <a:p>
            <a:r>
              <a:rPr lang="en-US" dirty="0">
                <a:solidFill>
                  <a:srgbClr val="1E314F"/>
                </a:solidFill>
                <a:latin typeface="Source Sans Pro"/>
              </a:rPr>
              <a:t>EPCG is intended for promoting exports and the Indian Government with the help of this scheme offers incentives and financial support to the exporters. Heavy exporters could benefit from this provision. However, it is not advisable to go ahead for this scheme for those who don’t expect to manufacture in quantity or expect to sell the produce entirely within the country, as it could become almost impossible to fulfill the obligations set under this scheme.</a:t>
            </a:r>
            <a:br>
              <a:rPr lang="en-US" dirty="0">
                <a:solidFill>
                  <a:srgbClr val="1E314F"/>
                </a:solidFill>
                <a:latin typeface="Source Sans Pro"/>
              </a:rPr>
            </a:br>
            <a:endParaRPr lang="en-US" dirty="0" smtClean="0">
              <a:solidFill>
                <a:srgbClr val="1E314F"/>
              </a:solidFill>
              <a:latin typeface="Source Sans Pro"/>
            </a:endParaRPr>
          </a:p>
          <a:p>
            <a:r>
              <a:rPr lang="en-US" dirty="0" smtClean="0"/>
              <a:t>In </a:t>
            </a:r>
            <a:r>
              <a:rPr lang="en-US" dirty="0"/>
              <a:t>order to obtain a License under EPCG scheme, it is a primary requirement to file an application with the licensing authority of Director General of Foreign Trade. The application shall be attached with the required documents along with the company and personal details.</a:t>
            </a:r>
            <a:endParaRPr lang="en-US" dirty="0">
              <a:solidFill>
                <a:srgbClr val="1E314F"/>
              </a:solidFill>
              <a:latin typeface="Source Sans Pro"/>
            </a:endParaRPr>
          </a:p>
          <a:p>
            <a:r>
              <a:rPr lang="en-US" dirty="0"/>
              <a:t/>
            </a:r>
            <a:br>
              <a:rPr lang="en-US" dirty="0"/>
            </a:br>
            <a:endParaRPr lang="en-US" dirty="0"/>
          </a:p>
        </p:txBody>
      </p:sp>
    </p:spTree>
    <p:extLst>
      <p:ext uri="{BB962C8B-B14F-4D97-AF65-F5344CB8AC3E}">
        <p14:creationId xmlns:p14="http://schemas.microsoft.com/office/powerpoint/2010/main" val="1363653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4294967295"/>
            <p:extLst>
              <p:ext uri="{D42A27DB-BD31-4B8C-83A1-F6EECF244321}">
                <p14:modId xmlns:p14="http://schemas.microsoft.com/office/powerpoint/2010/main" val="2479323909"/>
              </p:ext>
            </p:extLst>
          </p:nvPr>
        </p:nvGraphicFramePr>
        <p:xfrm>
          <a:off x="0" y="274638"/>
          <a:ext cx="12192000" cy="6778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6704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5657" y="1606731"/>
            <a:ext cx="9470572" cy="3416320"/>
          </a:xfrm>
          <a:prstGeom prst="rect">
            <a:avLst/>
          </a:prstGeom>
        </p:spPr>
        <p:txBody>
          <a:bodyPr wrap="square">
            <a:spAutoFit/>
          </a:bodyPr>
          <a:lstStyle/>
          <a:p>
            <a:r>
              <a:rPr lang="en-US" b="1" dirty="0">
                <a:solidFill>
                  <a:srgbClr val="1E314F"/>
                </a:solidFill>
                <a:latin typeface="Source Sans Pro"/>
              </a:rPr>
              <a:t>What are the Capital Goods allowed under Export Promotion Capital Goods Scheme?</a:t>
            </a:r>
            <a:endParaRPr lang="en-US" dirty="0">
              <a:solidFill>
                <a:srgbClr val="1E314F"/>
              </a:solidFill>
              <a:latin typeface="Source Sans Pro"/>
            </a:endParaRPr>
          </a:p>
          <a:p>
            <a:r>
              <a:rPr lang="en-US" dirty="0">
                <a:solidFill>
                  <a:srgbClr val="1E314F"/>
                </a:solidFill>
                <a:latin typeface="Source Sans Pro"/>
              </a:rPr>
              <a:t>The capital goods allowed under Export Promotion Capital Goods Scheme shall include spares (including reconditioned/ refurbished), fixtures, jigs, tool, molds and dies. Further, second-hand capital goods may also be imported without any restriction on age under the EPCG Scheme.</a:t>
            </a:r>
          </a:p>
          <a:p>
            <a:r>
              <a:rPr lang="en-US" dirty="0">
                <a:solidFill>
                  <a:srgbClr val="1E314F"/>
                </a:solidFill>
                <a:latin typeface="Source Sans Pro"/>
              </a:rPr>
              <a:t>Under this scheme of Foreign Trade Policy (FTP), importation of capital goods required for the manufacturing of export-oriented product specified in the Export Promotion Capital Goods Authorization is permitted at concessional/nil rate of duty. This scheme under Foreign Trade Policy allows technological up-gradation of the indigenous industry. Export Promotion Capital Goods (EPCG) Authorizations are issued by licensing authority – Director General of Foreign Trade (DGFT) based on the certificate issued by an Independent chartered engineer</a:t>
            </a:r>
            <a:endParaRPr lang="en-US" b="0" i="0" dirty="0">
              <a:solidFill>
                <a:srgbClr val="1E314F"/>
              </a:solidFill>
              <a:effectLst/>
              <a:latin typeface="Source Sans Pro"/>
            </a:endParaRPr>
          </a:p>
        </p:txBody>
      </p:sp>
    </p:spTree>
    <p:extLst>
      <p:ext uri="{BB962C8B-B14F-4D97-AF65-F5344CB8AC3E}">
        <p14:creationId xmlns:p14="http://schemas.microsoft.com/office/powerpoint/2010/main" val="1429136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7863" y="496389"/>
            <a:ext cx="8126503" cy="12279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EXPORT ORIENTED UNITS (EOUs), ELECTRONICS HARDWARE</a:t>
            </a:r>
          </a:p>
          <a:p>
            <a:r>
              <a:rPr lang="en-US" b="1" dirty="0"/>
              <a:t>TECHNOLOGY PARKS (EHTPs), SOFTWARE TECHNOLOGY PARKS</a:t>
            </a:r>
          </a:p>
          <a:p>
            <a:r>
              <a:rPr lang="en-US" b="1" dirty="0"/>
              <a:t>(STPs) AND BIO-TECHNOLOGY PARKS (BTPs).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00124763"/>
              </p:ext>
            </p:extLst>
          </p:nvPr>
        </p:nvGraphicFramePr>
        <p:xfrm>
          <a:off x="677863" y="2312127"/>
          <a:ext cx="9537290" cy="3023620"/>
        </p:xfrm>
        <a:graphic>
          <a:graphicData uri="http://schemas.openxmlformats.org/drawingml/2006/table">
            <a:tbl>
              <a:tblPr/>
              <a:tblGrid>
                <a:gridCol w="7829120">
                  <a:extLst>
                    <a:ext uri="{9D8B030D-6E8A-4147-A177-3AD203B41FA5}">
                      <a16:colId xmlns:a16="http://schemas.microsoft.com/office/drawing/2014/main" val="3342670299"/>
                    </a:ext>
                  </a:extLst>
                </a:gridCol>
                <a:gridCol w="1708170">
                  <a:extLst>
                    <a:ext uri="{9D8B030D-6E8A-4147-A177-3AD203B41FA5}">
                      <a16:colId xmlns:a16="http://schemas.microsoft.com/office/drawing/2014/main" val="3358561648"/>
                    </a:ext>
                  </a:extLst>
                </a:gridCol>
              </a:tblGrid>
              <a:tr h="2687885">
                <a:tc>
                  <a:txBody>
                    <a:bodyPr/>
                    <a:lstStyle/>
                    <a:p>
                      <a:r>
                        <a:rPr lang="en-US" dirty="0"/>
                        <a:t>Units undertaking to export their entire production of goods and services (except permissible sales in DTA), may be set up under the Export Oriented Unit (EOU) Scheme, Electronics Hardware Technology Park (EHTP) Scheme, Software Technology Park (STP) Scheme or Bio-Technology Park (BTP) Scheme for manufacture of goods, including repair, re-making, reconditioning, reengineering and rendering of services. Trading units are not covered under these </a:t>
                      </a:r>
                      <a:r>
                        <a:rPr lang="en-US" dirty="0" smtClean="0"/>
                        <a:t>schemes</a:t>
                      </a:r>
                      <a:r>
                        <a:rPr lang="en-US" baseline="0" dirty="0" smtClean="0"/>
                        <a:t> .</a:t>
                      </a:r>
                      <a:endParaRPr lang="en-US" dirty="0" smtClean="0"/>
                    </a:p>
                    <a:p>
                      <a:endParaRPr lang="en-US" dirty="0"/>
                    </a:p>
                  </a:txBody>
                  <a:tcPr marL="0" marR="0" marT="0" marB="0">
                    <a:lnL>
                      <a:noFill/>
                    </a:lnL>
                    <a:lnR>
                      <a:noFill/>
                    </a:lnR>
                    <a:lnT>
                      <a:noFill/>
                    </a:lnT>
                    <a:lnB>
                      <a:noFill/>
                    </a:lnB>
                  </a:tcPr>
                </a:tc>
                <a:tc>
                  <a:txBody>
                    <a:bodyPr/>
                    <a:lstStyle/>
                    <a:p>
                      <a:endParaRPr lang="en-US"/>
                    </a:p>
                  </a:txBody>
                  <a:tcPr>
                    <a:lnL>
                      <a:noFill/>
                    </a:lnL>
                  </a:tcPr>
                </a:tc>
                <a:extLst>
                  <a:ext uri="{0D108BD9-81ED-4DB2-BD59-A6C34878D82A}">
                    <a16:rowId xmlns:a16="http://schemas.microsoft.com/office/drawing/2014/main" val="373649757"/>
                  </a:ext>
                </a:extLst>
              </a:tr>
              <a:tr h="335735">
                <a:tc>
                  <a:txBody>
                    <a:bodyPr/>
                    <a:lstStyle/>
                    <a:p>
                      <a:r>
                        <a:rPr lang="en-US"/>
                        <a:t> </a:t>
                      </a:r>
                    </a:p>
                  </a:txBody>
                  <a:tcPr marL="0" marR="0" marT="0" marB="0">
                    <a:lnL>
                      <a:noFill/>
                    </a:lnL>
                    <a:lnR>
                      <a:noFill/>
                    </a:lnR>
                    <a:lnT>
                      <a:noFill/>
                    </a:lnT>
                    <a:lnB>
                      <a:noFill/>
                    </a:lnB>
                  </a:tcPr>
                </a:tc>
                <a:tc>
                  <a:txBody>
                    <a:bodyPr/>
                    <a:lstStyle/>
                    <a:p>
                      <a:r>
                        <a:rPr lang="en-US" dirty="0"/>
                        <a:t> </a:t>
                      </a:r>
                    </a:p>
                  </a:txBody>
                  <a:tcPr marL="0" marR="0" marT="0" marB="0">
                    <a:lnL>
                      <a:noFill/>
                    </a:lnL>
                    <a:lnR>
                      <a:noFill/>
                    </a:lnR>
                    <a:lnB>
                      <a:noFill/>
                    </a:lnB>
                  </a:tcPr>
                </a:tc>
                <a:extLst>
                  <a:ext uri="{0D108BD9-81ED-4DB2-BD59-A6C34878D82A}">
                    <a16:rowId xmlns:a16="http://schemas.microsoft.com/office/drawing/2014/main" val="1534345594"/>
                  </a:ext>
                </a:extLst>
              </a:tr>
            </a:tbl>
          </a:graphicData>
        </a:graphic>
      </p:graphicFrame>
    </p:spTree>
    <p:extLst>
      <p:ext uri="{BB962C8B-B14F-4D97-AF65-F5344CB8AC3E}">
        <p14:creationId xmlns:p14="http://schemas.microsoft.com/office/powerpoint/2010/main" val="40681762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09897" y="901337"/>
            <a:ext cx="10776857" cy="5632311"/>
          </a:xfrm>
          <a:prstGeom prst="rect">
            <a:avLst/>
          </a:prstGeom>
        </p:spPr>
        <p:txBody>
          <a:bodyPr wrap="square">
            <a:spAutoFit/>
          </a:bodyPr>
          <a:lstStyle/>
          <a:p>
            <a:pPr algn="just"/>
            <a:r>
              <a:rPr lang="en-US" b="1" dirty="0">
                <a:solidFill>
                  <a:srgbClr val="000000"/>
                </a:solidFill>
                <a:latin typeface="Helvetica Neue"/>
              </a:rPr>
              <a:t>Export and Import of Goods</a:t>
            </a:r>
            <a:endParaRPr lang="en-US" dirty="0">
              <a:solidFill>
                <a:srgbClr val="000000"/>
              </a:solidFill>
              <a:latin typeface="Helvetica Neue"/>
            </a:endParaRPr>
          </a:p>
          <a:p>
            <a:pPr algn="just">
              <a:buFont typeface="+mj-lt"/>
              <a:buAutoNum type="arabicPeriod"/>
            </a:pPr>
            <a:r>
              <a:rPr lang="en-US" dirty="0">
                <a:solidFill>
                  <a:srgbClr val="000000"/>
                </a:solidFill>
                <a:latin typeface="Helvetica Neue"/>
              </a:rPr>
              <a:t>An EOU/EHTP/STP unit may export all goods and services except items that are prohibited in ITC (HS). Export of Special Chemicals, Organisms, Materials, Equipment and Technologies (SCOMET) shall be subject to fulfillment of the conditions indicated in the ITC (HS).</a:t>
            </a:r>
          </a:p>
          <a:p>
            <a:pPr algn="just">
              <a:buFont typeface="+mj-lt"/>
              <a:buAutoNum type="arabicPeriod"/>
            </a:pPr>
            <a:r>
              <a:rPr lang="en-US" dirty="0">
                <a:solidFill>
                  <a:srgbClr val="000000"/>
                </a:solidFill>
                <a:latin typeface="Helvetica Neue"/>
              </a:rPr>
              <a:t>An EOU/EHTP/STP unit may import without payment of duty all types of goods, including capital goods, as defined in the Policy, required by it for its activities as mentioned above or in connection therewith, provided they are not prohibited items of imports in the ITC (HS). The units shall also be permitted to import goods required for the approved activity, including capital goods, free of cost or on loan from clients</a:t>
            </a:r>
          </a:p>
          <a:p>
            <a:pPr algn="just">
              <a:buFont typeface="+mj-lt"/>
              <a:buAutoNum type="arabicPeriod"/>
            </a:pPr>
            <a:r>
              <a:rPr lang="en-US" dirty="0">
                <a:solidFill>
                  <a:srgbClr val="000000"/>
                </a:solidFill>
                <a:latin typeface="Helvetica Neue"/>
              </a:rPr>
              <a:t>STP/EHTP/EOU may import/procure from DTA without payment of duty specified goods for creating a central facility for use by software development units in STP/EHTP/EOU. The central facility for software development can also be accessed by units in the DTA for export of software.</a:t>
            </a:r>
          </a:p>
          <a:p>
            <a:pPr algn="just">
              <a:buFont typeface="+mj-lt"/>
              <a:buAutoNum type="arabicPeriod"/>
            </a:pPr>
            <a:r>
              <a:rPr lang="en-US" dirty="0">
                <a:solidFill>
                  <a:srgbClr val="000000"/>
                </a:solidFill>
                <a:latin typeface="Helvetica Neue"/>
              </a:rPr>
              <a:t>An EOU engaged in agriculture, animal husbandry, aquaculture, floriculture, horticulture, </a:t>
            </a:r>
            <a:r>
              <a:rPr lang="en-US" dirty="0" err="1">
                <a:solidFill>
                  <a:srgbClr val="000000"/>
                </a:solidFill>
                <a:latin typeface="Helvetica Neue"/>
              </a:rPr>
              <a:t>pisci</a:t>
            </a:r>
            <a:r>
              <a:rPr lang="en-US" dirty="0">
                <a:solidFill>
                  <a:srgbClr val="000000"/>
                </a:solidFill>
                <a:latin typeface="Helvetica Neue"/>
              </a:rPr>
              <a:t> culture, viticulture, poultry or sericulture may import/procure all types of goods, without payment of duty, required by it for its activities or in connection therewith as available to other EOUs. However, such units may be permitted to take only specified goods for use outside the bonded area.</a:t>
            </a:r>
          </a:p>
          <a:p>
            <a:pPr algn="just">
              <a:buFont typeface="+mj-lt"/>
              <a:buAutoNum type="arabicPeriod"/>
            </a:pPr>
            <a:r>
              <a:rPr lang="en-US" dirty="0">
                <a:solidFill>
                  <a:srgbClr val="000000"/>
                </a:solidFill>
                <a:latin typeface="Helvetica Neue"/>
              </a:rPr>
              <a:t>EOU gem and </a:t>
            </a:r>
            <a:r>
              <a:rPr lang="en-US" dirty="0" err="1">
                <a:solidFill>
                  <a:srgbClr val="000000"/>
                </a:solidFill>
                <a:latin typeface="Helvetica Neue"/>
              </a:rPr>
              <a:t>jewellery</a:t>
            </a:r>
            <a:r>
              <a:rPr lang="en-US" dirty="0">
                <a:solidFill>
                  <a:srgbClr val="000000"/>
                </a:solidFill>
                <a:latin typeface="Helvetica Neue"/>
              </a:rPr>
              <a:t> units may also source gold/silver/platinum through the nominated agencies.</a:t>
            </a:r>
          </a:p>
          <a:p>
            <a:pPr algn="just">
              <a:buFont typeface="+mj-lt"/>
              <a:buAutoNum type="arabicPeriod"/>
            </a:pPr>
            <a:r>
              <a:rPr lang="en-US" dirty="0">
                <a:solidFill>
                  <a:srgbClr val="000000"/>
                </a:solidFill>
                <a:latin typeface="Helvetica Neue"/>
              </a:rPr>
              <a:t>EOU/EHTP/STP unit, other than service units, may also export to Russian Federation in Indian Rupees against repayment of State Credit/Escrow Rupee Account of the buyer subject to RBI clearance, if </a:t>
            </a:r>
            <a:r>
              <a:rPr lang="en-US" dirty="0" smtClean="0">
                <a:solidFill>
                  <a:srgbClr val="000000"/>
                </a:solidFill>
                <a:latin typeface="Helvetica Neue"/>
              </a:rPr>
              <a:t>any.</a:t>
            </a:r>
            <a:endParaRPr lang="en-US" b="0" i="0" dirty="0">
              <a:solidFill>
                <a:srgbClr val="000000"/>
              </a:solidFill>
              <a:effectLst/>
              <a:latin typeface="Helvetica Neue"/>
            </a:endParaRPr>
          </a:p>
        </p:txBody>
      </p:sp>
    </p:spTree>
    <p:extLst>
      <p:ext uri="{BB962C8B-B14F-4D97-AF65-F5344CB8AC3E}">
        <p14:creationId xmlns:p14="http://schemas.microsoft.com/office/powerpoint/2010/main" val="34957582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                                  </a:t>
            </a:r>
            <a:r>
              <a:rPr lang="en-US" sz="3600" dirty="0" smtClean="0">
                <a:solidFill>
                  <a:schemeClr val="tx1"/>
                </a:solidFill>
              </a:rPr>
              <a:t>CONTINUED…</a:t>
            </a:r>
            <a:endParaRPr lang="en-US" sz="3600" dirty="0">
              <a:solidFill>
                <a:schemeClr val="tx1"/>
              </a:solidFill>
            </a:endParaRPr>
          </a:p>
        </p:txBody>
      </p:sp>
    </p:spTree>
    <p:extLst>
      <p:ext uri="{BB962C8B-B14F-4D97-AF65-F5344CB8AC3E}">
        <p14:creationId xmlns:p14="http://schemas.microsoft.com/office/powerpoint/2010/main" val="3694638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a:t>
            </a:r>
            <a:r>
              <a:rPr lang="en-US" b="1" dirty="0"/>
              <a:t> Advance Authorization </a:t>
            </a:r>
            <a:r>
              <a:rPr lang="en-US" b="1" dirty="0" smtClean="0"/>
              <a:t>Scheme</a:t>
            </a:r>
            <a:r>
              <a:rPr lang="en-US" dirty="0"/>
              <a:t/>
            </a:r>
            <a:br>
              <a:rPr lang="en-US" dirty="0"/>
            </a:br>
            <a:endParaRPr lang="en-US" dirty="0"/>
          </a:p>
        </p:txBody>
      </p:sp>
      <p:sp>
        <p:nvSpPr>
          <p:cNvPr id="3" name="Content Placeholder 2"/>
          <p:cNvSpPr>
            <a:spLocks noGrp="1"/>
          </p:cNvSpPr>
          <p:nvPr>
            <p:ph idx="1"/>
          </p:nvPr>
        </p:nvSpPr>
        <p:spPr>
          <a:xfrm>
            <a:off x="677334" y="2160589"/>
            <a:ext cx="8596668" cy="4292462"/>
          </a:xfrm>
        </p:spPr>
        <p:txBody>
          <a:bodyPr/>
          <a:lstStyle/>
          <a:p>
            <a:r>
              <a:rPr lang="en-US" dirty="0"/>
              <a:t>T</a:t>
            </a:r>
            <a:r>
              <a:rPr lang="en-US" dirty="0" smtClean="0"/>
              <a:t>he </a:t>
            </a:r>
            <a:r>
              <a:rPr lang="en-US" dirty="0"/>
              <a:t>Advance Authorization Scheme is a scheme where the import of inputs will be allowed to be made duty-free (after making normal allowance for wastage) if they are physically incorporated in a product which is going to be exported. An export obligation is usually set as a condition for issuing Advance Authorization</a:t>
            </a:r>
            <a:r>
              <a:rPr lang="en-US" dirty="0" smtClean="0"/>
              <a:t>.</a:t>
            </a:r>
          </a:p>
          <a:p>
            <a:r>
              <a:rPr lang="en-US" dirty="0"/>
              <a:t>The inputs imported are exempt from duties like Basic Customs Duty, Additional Customs Duty, Education </a:t>
            </a:r>
            <a:r>
              <a:rPr lang="en-US" dirty="0" err="1"/>
              <a:t>Cess</a:t>
            </a:r>
            <a:r>
              <a:rPr lang="en-US" dirty="0"/>
              <a:t>, Anti-dumping duty, Safeguard Duty and Transition Product-Specific Safeguard duty, Integrated tax, and Compensation </a:t>
            </a:r>
            <a:r>
              <a:rPr lang="en-US" dirty="0" err="1"/>
              <a:t>Cess</a:t>
            </a:r>
            <a:r>
              <a:rPr lang="en-US" dirty="0"/>
              <a:t>, wherever applicable, subject to certain conditions.</a:t>
            </a:r>
          </a:p>
          <a:p>
            <a:pPr marL="0" indent="0">
              <a:buNone/>
            </a:pPr>
            <a:r>
              <a:rPr lang="en-US" dirty="0"/>
              <a:t/>
            </a:r>
            <a:br>
              <a:rPr lang="en-US" dirty="0"/>
            </a:br>
            <a:endParaRPr lang="en-US" dirty="0"/>
          </a:p>
        </p:txBody>
      </p:sp>
    </p:spTree>
    <p:extLst>
      <p:ext uri="{BB962C8B-B14F-4D97-AF65-F5344CB8AC3E}">
        <p14:creationId xmlns:p14="http://schemas.microsoft.com/office/powerpoint/2010/main" val="1203983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Duty-free importable items under the scheme</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rgbClr val="1E314F"/>
                </a:solidFill>
                <a:latin typeface="Source Sans Pro"/>
              </a:rPr>
              <a:t>T</a:t>
            </a:r>
            <a:r>
              <a:rPr lang="en-US" dirty="0"/>
              <a:t>he following items can be imported without payment of duty under this scheme:</a:t>
            </a:r>
          </a:p>
          <a:p>
            <a:r>
              <a:rPr lang="en-US" dirty="0"/>
              <a:t>Inputs that are physically incorporated in the product to be exported after making normal allowance for wastage</a:t>
            </a:r>
          </a:p>
          <a:p>
            <a:r>
              <a:rPr lang="en-US" dirty="0"/>
              <a:t>Fuel, oil, catalysts which are consumed or utilized to obtain the export product.</a:t>
            </a:r>
          </a:p>
          <a:p>
            <a:r>
              <a:rPr lang="en-US" dirty="0"/>
              <a:t>Mandatory spares that are required to be exported along with the resultant export product – up to 10% of the CIF value (Cost, Insurance and Freight) of Authorization</a:t>
            </a:r>
          </a:p>
          <a:p>
            <a:r>
              <a:rPr lang="en-US" dirty="0"/>
              <a:t>Specified spices would be allowed to be imported duty-free only for activities like crushing, grinding, sterilization, manufacture of oil or oleoresin and not for simpler activities like cleaning, grading, re-packing, </a:t>
            </a:r>
            <a:r>
              <a:rPr lang="en-US" dirty="0" err="1"/>
              <a:t>etc</a:t>
            </a:r>
            <a:endParaRPr lang="en-US" dirty="0"/>
          </a:p>
          <a:p>
            <a:endParaRPr lang="en-US" dirty="0"/>
          </a:p>
        </p:txBody>
      </p:sp>
    </p:spTree>
    <p:extLst>
      <p:ext uri="{BB962C8B-B14F-4D97-AF65-F5344CB8AC3E}">
        <p14:creationId xmlns:p14="http://schemas.microsoft.com/office/powerpoint/2010/main" val="3781951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b="1" dirty="0"/>
              <a:t>Eligibility for Advance Authorization</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r>
              <a:rPr lang="en-US" dirty="0"/>
              <a:t>The Advance Authorization Scheme is available to either a manufacturer exporter directly or a merchant exporter tied with a supporting manufacturer. The authorization is available for the following:</a:t>
            </a:r>
          </a:p>
          <a:p>
            <a:r>
              <a:rPr lang="en-US" dirty="0"/>
              <a:t>Physical exports</a:t>
            </a:r>
          </a:p>
          <a:p>
            <a:r>
              <a:rPr lang="en-US" dirty="0"/>
              <a:t>Intermediate supply</a:t>
            </a:r>
          </a:p>
          <a:p>
            <a:r>
              <a:rPr lang="en-US" dirty="0"/>
              <a:t>Supplies made to specified categories of deemed exports</a:t>
            </a:r>
          </a:p>
          <a:p>
            <a:r>
              <a:rPr lang="en-US" dirty="0"/>
              <a:t>Supply of ‘stores’ on board of a foreign going vessel/aircraft provided that there are specific Standard Input Output Norms (SION) in respect of items supplied.</a:t>
            </a:r>
          </a:p>
          <a:p>
            <a:pPr marL="0" indent="0">
              <a:buNone/>
            </a:pPr>
            <a:endParaRPr lang="en-US" dirty="0"/>
          </a:p>
          <a:p>
            <a:endParaRPr lang="en-US" dirty="0"/>
          </a:p>
        </p:txBody>
      </p:sp>
    </p:spTree>
    <p:extLst>
      <p:ext uri="{BB962C8B-B14F-4D97-AF65-F5344CB8AC3E}">
        <p14:creationId xmlns:p14="http://schemas.microsoft.com/office/powerpoint/2010/main" val="438581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67097" y="1997839"/>
            <a:ext cx="7876903" cy="2769989"/>
          </a:xfrm>
          <a:prstGeom prst="rect">
            <a:avLst/>
          </a:prstGeom>
        </p:spPr>
        <p:txBody>
          <a:bodyPr wrap="square">
            <a:spAutoFit/>
          </a:bodyPr>
          <a:lstStyle/>
          <a:p>
            <a:r>
              <a:rPr lang="en-US" sz="2400" b="1" dirty="0" smtClean="0">
                <a:solidFill>
                  <a:schemeClr val="accent2">
                    <a:lumMod val="60000"/>
                    <a:lumOff val="40000"/>
                  </a:schemeClr>
                </a:solidFill>
                <a:latin typeface="Source Sans Pro"/>
              </a:rPr>
              <a:t>The </a:t>
            </a:r>
            <a:r>
              <a:rPr lang="en-US" sz="2400" b="1" dirty="0">
                <a:solidFill>
                  <a:schemeClr val="accent2">
                    <a:lumMod val="60000"/>
                    <a:lumOff val="40000"/>
                  </a:schemeClr>
                </a:solidFill>
                <a:latin typeface="Source Sans Pro"/>
              </a:rPr>
              <a:t>validity of Advance </a:t>
            </a:r>
            <a:r>
              <a:rPr lang="en-US" sz="2400" b="1" dirty="0" smtClean="0">
                <a:solidFill>
                  <a:schemeClr val="accent2">
                    <a:lumMod val="60000"/>
                    <a:lumOff val="40000"/>
                  </a:schemeClr>
                </a:solidFill>
                <a:latin typeface="Source Sans Pro"/>
              </a:rPr>
              <a:t>Authorization</a:t>
            </a:r>
          </a:p>
          <a:p>
            <a:endParaRPr lang="en-US" sz="2400" dirty="0">
              <a:solidFill>
                <a:schemeClr val="accent2">
                  <a:lumMod val="60000"/>
                  <a:lumOff val="40000"/>
                </a:schemeClr>
              </a:solidFill>
              <a:latin typeface="Source Sans Pro"/>
            </a:endParaRPr>
          </a:p>
          <a:p>
            <a:r>
              <a:rPr lang="en-US" dirty="0">
                <a:solidFill>
                  <a:srgbClr val="1E314F"/>
                </a:solidFill>
                <a:latin typeface="Source Sans Pro"/>
              </a:rPr>
              <a:t>Advance Authorization is valid for 12 months from the date of issue of such Authorization. In the case of deemed exports, the Authorization is linked to the contracted duration of project execution or 12 months from the date of issue of such Authorization, whichever is more.</a:t>
            </a:r>
            <a:br>
              <a:rPr lang="en-US" dirty="0">
                <a:solidFill>
                  <a:srgbClr val="1E314F"/>
                </a:solidFill>
                <a:latin typeface="Source Sans Pro"/>
              </a:rPr>
            </a:br>
            <a:r>
              <a:rPr lang="en-US" dirty="0">
                <a:solidFill>
                  <a:srgbClr val="1E314F"/>
                </a:solidFill>
                <a:latin typeface="Source Sans Pro"/>
              </a:rPr>
              <a:t>However, the export obligation may be fulfilled within 18 months from the date of issue of Authorization or as notified by the DGFT. Unless specified, the export proceeds should be realized in freely convertible currency.</a:t>
            </a:r>
            <a:endParaRPr lang="en-US" b="0" i="0" dirty="0">
              <a:solidFill>
                <a:srgbClr val="1E314F"/>
              </a:solidFill>
              <a:effectLst/>
              <a:latin typeface="Source Sans Pro"/>
            </a:endParaRPr>
          </a:p>
        </p:txBody>
      </p:sp>
    </p:spTree>
    <p:extLst>
      <p:ext uri="{BB962C8B-B14F-4D97-AF65-F5344CB8AC3E}">
        <p14:creationId xmlns:p14="http://schemas.microsoft.com/office/powerpoint/2010/main" val="3365577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7463" y="326570"/>
            <a:ext cx="10202090" cy="7109639"/>
          </a:xfrm>
          <a:prstGeom prst="rect">
            <a:avLst/>
          </a:prstGeom>
        </p:spPr>
        <p:txBody>
          <a:bodyPr wrap="square">
            <a:spAutoFit/>
          </a:bodyPr>
          <a:lstStyle/>
          <a:p>
            <a:r>
              <a:rPr lang="en-US" sz="2400" b="1" dirty="0">
                <a:solidFill>
                  <a:schemeClr val="accent2">
                    <a:lumMod val="60000"/>
                    <a:lumOff val="40000"/>
                  </a:schemeClr>
                </a:solidFill>
                <a:latin typeface="inherit"/>
              </a:rPr>
              <a:t>Grounds for issuing Advance Authorization</a:t>
            </a:r>
            <a:endParaRPr lang="en-US" sz="2400" dirty="0">
              <a:solidFill>
                <a:schemeClr val="accent2">
                  <a:lumMod val="60000"/>
                  <a:lumOff val="40000"/>
                </a:schemeClr>
              </a:solidFill>
              <a:latin typeface="inherit"/>
            </a:endParaRPr>
          </a:p>
          <a:p>
            <a:r>
              <a:rPr lang="en-US" dirty="0"/>
              <a:t>Advance Authorization can be issued for inputs used in the product that is to be exported on the basis of the following:</a:t>
            </a:r>
          </a:p>
          <a:p>
            <a:pPr>
              <a:buFont typeface="+mj-lt"/>
              <a:buAutoNum type="arabicPeriod"/>
            </a:pPr>
            <a:r>
              <a:rPr lang="en-US" b="1" dirty="0">
                <a:solidFill>
                  <a:srgbClr val="1E314F"/>
                </a:solidFill>
                <a:latin typeface="Source Sans Pro"/>
              </a:rPr>
              <a:t>Standard Input Output Norms (SION) notified</a:t>
            </a:r>
            <a:r>
              <a:rPr lang="en-US" dirty="0">
                <a:solidFill>
                  <a:srgbClr val="1E314F"/>
                </a:solidFill>
                <a:latin typeface="Source Sans Pro"/>
              </a:rPr>
              <a:t>: The Director General of Foreign Trade (DGFT), on the recommendation of the Norms Committee, issues standard norms that define the amount of input required in the manufacture of a unit of the output product that will be exported. It is available for a wide range of products.</a:t>
            </a:r>
          </a:p>
          <a:p>
            <a:pPr>
              <a:buFont typeface="+mj-lt"/>
              <a:buAutoNum type="arabicPeriod"/>
            </a:pPr>
            <a:r>
              <a:rPr lang="en-US" b="1" dirty="0">
                <a:solidFill>
                  <a:srgbClr val="1E314F"/>
                </a:solidFill>
                <a:latin typeface="Source Sans Pro"/>
              </a:rPr>
              <a:t>Self-declaration:</a:t>
            </a:r>
            <a:r>
              <a:rPr lang="en-US" dirty="0">
                <a:solidFill>
                  <a:srgbClr val="1E314F"/>
                </a:solidFill>
                <a:latin typeface="Source Sans Pro"/>
              </a:rPr>
              <a:t> Sometimes the SION is not available for a particular product. In such a case, an application may be made to the Regional Authority who will issue the Advance Authorization upon review.</a:t>
            </a:r>
          </a:p>
          <a:p>
            <a:pPr>
              <a:buFont typeface="+mj-lt"/>
              <a:buAutoNum type="arabicPeriod"/>
            </a:pPr>
            <a:r>
              <a:rPr lang="en-US" b="1" dirty="0">
                <a:solidFill>
                  <a:srgbClr val="1E314F"/>
                </a:solidFill>
                <a:latin typeface="Source Sans Pro"/>
              </a:rPr>
              <a:t>Application prior to fixation of the norm by the Norms Committee:</a:t>
            </a:r>
            <a:r>
              <a:rPr lang="en-US" dirty="0">
                <a:solidFill>
                  <a:srgbClr val="1E314F"/>
                </a:solidFill>
                <a:latin typeface="Source Sans Pro"/>
              </a:rPr>
              <a:t> Another option available to an exporter where the SION is not defined is to make an application to the norms committee, requesting the same. After providing all the required data to the norms committee, the committee shall </a:t>
            </a:r>
            <a:r>
              <a:rPr lang="en-US" dirty="0" err="1">
                <a:solidFill>
                  <a:srgbClr val="1E314F"/>
                </a:solidFill>
                <a:latin typeface="Source Sans Pro"/>
              </a:rPr>
              <a:t>endeavour</a:t>
            </a:r>
            <a:r>
              <a:rPr lang="en-US" dirty="0">
                <a:solidFill>
                  <a:srgbClr val="1E314F"/>
                </a:solidFill>
                <a:latin typeface="Source Sans Pro"/>
              </a:rPr>
              <a:t> to either fix these norms or provide ad-hoc norms on the basis of the application made. Such ad-hoc norms are valid for one authorization only and no repeat authorizations can be issued.</a:t>
            </a:r>
          </a:p>
          <a:p>
            <a:pPr>
              <a:buFont typeface="+mj-lt"/>
              <a:buAutoNum type="arabicPeriod"/>
            </a:pPr>
            <a:r>
              <a:rPr lang="en-US" b="1" dirty="0">
                <a:solidFill>
                  <a:srgbClr val="1E314F"/>
                </a:solidFill>
                <a:latin typeface="Source Sans Pro"/>
              </a:rPr>
              <a:t>Self Ratification Scheme:</a:t>
            </a:r>
            <a:r>
              <a:rPr lang="en-US" dirty="0">
                <a:solidFill>
                  <a:srgbClr val="1E314F"/>
                </a:solidFill>
                <a:latin typeface="Source Sans Pro"/>
              </a:rPr>
              <a:t> Advance Authorization under this Scheme is available only to an exporter who holds the Authorized Economic Operator (AEO) Certificate under Common Accreditation </a:t>
            </a:r>
            <a:r>
              <a:rPr lang="en-US" dirty="0" err="1">
                <a:solidFill>
                  <a:srgbClr val="1E314F"/>
                </a:solidFill>
                <a:latin typeface="Source Sans Pro"/>
              </a:rPr>
              <a:t>Programme</a:t>
            </a:r>
            <a:r>
              <a:rPr lang="en-US" dirty="0">
                <a:solidFill>
                  <a:srgbClr val="1E314F"/>
                </a:solidFill>
                <a:latin typeface="Source Sans Pro"/>
              </a:rPr>
              <a:t> of CBEC. This Scheme can be opted for when there is no SION or valid ad-hoc norms for an export product and also where, SION has been notified, but the exporter wishes to use additional inputs in the manufacturing process. Ratification by the norms committee is not required under this scheme and the regional authority may issue Advance Authorization upon fulfilment of the relevant conditions.</a:t>
            </a:r>
          </a:p>
          <a:p>
            <a:r>
              <a:rPr lang="en-US" dirty="0"/>
              <a:t/>
            </a:r>
            <a:br>
              <a:rPr lang="en-US" dirty="0"/>
            </a:br>
            <a:endParaRPr lang="en-US" dirty="0"/>
          </a:p>
        </p:txBody>
      </p:sp>
    </p:spTree>
    <p:extLst>
      <p:ext uri="{BB962C8B-B14F-4D97-AF65-F5344CB8AC3E}">
        <p14:creationId xmlns:p14="http://schemas.microsoft.com/office/powerpoint/2010/main" val="3832586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0343" y="1267097"/>
            <a:ext cx="10149840" cy="5416868"/>
          </a:xfrm>
          <a:prstGeom prst="rect">
            <a:avLst/>
          </a:prstGeom>
        </p:spPr>
        <p:txBody>
          <a:bodyPr wrap="square">
            <a:spAutoFit/>
          </a:bodyPr>
          <a:lstStyle/>
          <a:p>
            <a:r>
              <a:rPr lang="en-US" sz="2400" b="1" dirty="0">
                <a:solidFill>
                  <a:schemeClr val="accent2">
                    <a:lumMod val="60000"/>
                    <a:lumOff val="40000"/>
                  </a:schemeClr>
                </a:solidFill>
              </a:rPr>
              <a:t>Annual Advance Authorization</a:t>
            </a:r>
            <a:endParaRPr lang="en-US" sz="2400" dirty="0">
              <a:solidFill>
                <a:schemeClr val="accent2">
                  <a:lumMod val="60000"/>
                  <a:lumOff val="40000"/>
                </a:schemeClr>
              </a:solidFill>
            </a:endParaRPr>
          </a:p>
          <a:p>
            <a:r>
              <a:rPr lang="en-US" dirty="0"/>
              <a:t/>
            </a:r>
            <a:br>
              <a:rPr lang="en-US" dirty="0"/>
            </a:br>
            <a:endParaRPr lang="en-US" dirty="0" smtClean="0">
              <a:solidFill>
                <a:srgbClr val="1E314F"/>
              </a:solidFill>
              <a:latin typeface="Source Sans Pro"/>
            </a:endParaRPr>
          </a:p>
          <a:p>
            <a:r>
              <a:rPr lang="en-US" dirty="0" smtClean="0">
                <a:solidFill>
                  <a:srgbClr val="1E314F"/>
                </a:solidFill>
                <a:latin typeface="Source Sans Pro"/>
              </a:rPr>
              <a:t>Subject </a:t>
            </a:r>
            <a:r>
              <a:rPr lang="en-US" dirty="0">
                <a:solidFill>
                  <a:srgbClr val="1E314F"/>
                </a:solidFill>
                <a:latin typeface="Source Sans Pro"/>
              </a:rPr>
              <a:t>to certain conditions, where an item is specified in SION, Advance Authorization can be issued for the annual requirements. It is not available on a self-declaration basis. Exporters need to have a past export performance in at least two preceding financial years, in order to be entitled to such authorization</a:t>
            </a:r>
            <a:r>
              <a:rPr lang="en-US" dirty="0" smtClean="0">
                <a:solidFill>
                  <a:srgbClr val="1E314F"/>
                </a:solidFill>
                <a:latin typeface="Source Sans Pro"/>
              </a:rPr>
              <a:t>.</a:t>
            </a:r>
          </a:p>
          <a:p>
            <a:endParaRPr lang="en-US" dirty="0" smtClean="0">
              <a:solidFill>
                <a:srgbClr val="1E314F"/>
              </a:solidFill>
              <a:latin typeface="Source Sans Pro"/>
            </a:endParaRPr>
          </a:p>
          <a:p>
            <a:r>
              <a:rPr lang="en-US" dirty="0" smtClean="0">
                <a:solidFill>
                  <a:srgbClr val="1E314F"/>
                </a:solidFill>
                <a:latin typeface="Source Sans Pro"/>
              </a:rPr>
              <a:t>The eligible quantum under annual advance authorization scheme is the higher of:</a:t>
            </a:r>
          </a:p>
          <a:p>
            <a:r>
              <a:rPr lang="en-US" dirty="0">
                <a:solidFill>
                  <a:srgbClr val="1E314F"/>
                </a:solidFill>
                <a:latin typeface="Source Sans Pro"/>
              </a:rPr>
              <a:t> </a:t>
            </a:r>
            <a:r>
              <a:rPr lang="en-US" dirty="0" smtClean="0">
                <a:solidFill>
                  <a:srgbClr val="1E314F"/>
                </a:solidFill>
                <a:latin typeface="Source Sans Pro"/>
              </a:rPr>
              <a:t>              </a:t>
            </a:r>
          </a:p>
          <a:p>
            <a:r>
              <a:rPr lang="en-US" dirty="0" smtClean="0">
                <a:solidFill>
                  <a:srgbClr val="1E314F"/>
                </a:solidFill>
                <a:latin typeface="Source Sans Pro"/>
              </a:rPr>
              <a:t>  </a:t>
            </a:r>
            <a:r>
              <a:rPr lang="en-US" sz="2000" dirty="0" smtClean="0">
                <a:solidFill>
                  <a:srgbClr val="1E314F"/>
                </a:solidFill>
                <a:latin typeface="Source Sans Pro"/>
              </a:rPr>
              <a:t>300% of FOB value of physical export and/or FOR value of deemed export in preceding financial year.</a:t>
            </a:r>
          </a:p>
          <a:p>
            <a:r>
              <a:rPr lang="en-US" sz="2000" dirty="0">
                <a:solidFill>
                  <a:srgbClr val="1E314F"/>
                </a:solidFill>
                <a:latin typeface="Source Sans Pro"/>
              </a:rPr>
              <a:t> </a:t>
            </a:r>
            <a:r>
              <a:rPr lang="en-US" sz="2000" dirty="0" smtClean="0">
                <a:solidFill>
                  <a:srgbClr val="1E314F"/>
                </a:solidFill>
                <a:latin typeface="Source Sans Pro"/>
              </a:rPr>
              <a:t>                                          OR</a:t>
            </a:r>
          </a:p>
          <a:p>
            <a:endParaRPr lang="en-US" sz="2000" dirty="0" smtClean="0">
              <a:solidFill>
                <a:srgbClr val="1E314F"/>
              </a:solidFill>
              <a:latin typeface="Source Sans Pro"/>
            </a:endParaRPr>
          </a:p>
          <a:p>
            <a:r>
              <a:rPr lang="en-US" sz="2000" dirty="0" smtClean="0"/>
              <a:t>                                      Rs.1 </a:t>
            </a:r>
            <a:r>
              <a:rPr lang="en-US" sz="2000" dirty="0" smtClean="0"/>
              <a:t>crore</a:t>
            </a:r>
          </a:p>
          <a:p>
            <a:endParaRPr lang="en-US" sz="2000" dirty="0"/>
          </a:p>
          <a:p>
            <a:endParaRPr lang="en-US" sz="2000" dirty="0" smtClean="0"/>
          </a:p>
          <a:p>
            <a:r>
              <a:rPr lang="en-US" sz="2000" dirty="0" smtClean="0"/>
              <a:t>*SION-STANDARD INPUT OUTPUT NORMS</a:t>
            </a:r>
            <a:endParaRPr lang="en-US" sz="2000" dirty="0"/>
          </a:p>
        </p:txBody>
      </p:sp>
    </p:spTree>
    <p:extLst>
      <p:ext uri="{BB962C8B-B14F-4D97-AF65-F5344CB8AC3E}">
        <p14:creationId xmlns:p14="http://schemas.microsoft.com/office/powerpoint/2010/main" val="4225763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sp>
        <p:nvSpPr>
          <p:cNvPr id="5" name="Rectangle 4"/>
          <p:cNvSpPr/>
          <p:nvPr/>
        </p:nvSpPr>
        <p:spPr>
          <a:xfrm>
            <a:off x="1371600" y="1930399"/>
            <a:ext cx="7772400" cy="3693319"/>
          </a:xfrm>
          <a:prstGeom prst="rect">
            <a:avLst/>
          </a:prstGeom>
        </p:spPr>
        <p:txBody>
          <a:bodyPr wrap="square">
            <a:spAutoFit/>
          </a:bodyPr>
          <a:lstStyle/>
          <a:p>
            <a:r>
              <a:rPr lang="en-US" dirty="0" smtClean="0">
                <a:solidFill>
                  <a:srgbClr val="696F6F"/>
                </a:solidFill>
                <a:latin typeface="open sans"/>
              </a:rPr>
              <a:t>Duty </a:t>
            </a:r>
            <a:r>
              <a:rPr lang="en-US" dirty="0">
                <a:solidFill>
                  <a:srgbClr val="696F6F"/>
                </a:solidFill>
                <a:latin typeface="open sans"/>
              </a:rPr>
              <a:t>Free Import Authorization (DFIA) is a scheme under which duty free import of inputs, fuel, oil, energy sources, </a:t>
            </a:r>
            <a:r>
              <a:rPr lang="en-US" dirty="0" smtClean="0">
                <a:solidFill>
                  <a:srgbClr val="696F6F"/>
                </a:solidFill>
                <a:latin typeface="open sans"/>
              </a:rPr>
              <a:t>catalyst </a:t>
            </a:r>
            <a:r>
              <a:rPr lang="en-US" dirty="0">
                <a:solidFill>
                  <a:srgbClr val="696F6F"/>
                </a:solidFill>
                <a:latin typeface="open sans"/>
              </a:rPr>
              <a:t>which is required for the production of export goods is allowed.</a:t>
            </a:r>
          </a:p>
          <a:p>
            <a:r>
              <a:rPr lang="en-US" b="1" dirty="0">
                <a:solidFill>
                  <a:srgbClr val="111111"/>
                </a:solidFill>
                <a:latin typeface="raleway"/>
              </a:rPr>
              <a:t>Eligibility Criteria For Duty Free Import Authorization</a:t>
            </a:r>
          </a:p>
          <a:p>
            <a:pPr>
              <a:buFont typeface="+mj-lt"/>
              <a:buAutoNum type="arabicPeriod"/>
            </a:pPr>
            <a:r>
              <a:rPr lang="en-US" dirty="0">
                <a:solidFill>
                  <a:srgbClr val="333333"/>
                </a:solidFill>
                <a:latin typeface="open sans"/>
              </a:rPr>
              <a:t>Duty Free Import Authorization shall be issued on post export basis only for those products for which Standard Input Output Norms (SION) has been fixed.</a:t>
            </a:r>
          </a:p>
          <a:p>
            <a:pPr>
              <a:buFont typeface="+mj-lt"/>
              <a:buAutoNum type="arabicPeriod"/>
            </a:pPr>
            <a:r>
              <a:rPr lang="en-US" dirty="0">
                <a:solidFill>
                  <a:srgbClr val="333333"/>
                </a:solidFill>
                <a:latin typeface="open sans"/>
              </a:rPr>
              <a:t>In case of merchant exporter, it is mandatory to mention the name and address of supporting manufacturer of the export goods on the export documents like ARE-1, ARE-3, Shipping Bill, Airway Bill, Bill of Export etc.</a:t>
            </a:r>
          </a:p>
          <a:p>
            <a:pPr>
              <a:buFont typeface="+mj-lt"/>
              <a:buAutoNum type="arabicPeriod"/>
            </a:pPr>
            <a:r>
              <a:rPr lang="en-US" dirty="0">
                <a:solidFill>
                  <a:srgbClr val="333333"/>
                </a:solidFill>
                <a:latin typeface="open sans"/>
              </a:rPr>
              <a:t>Application for Duty Free Import Authorization is to be filed with the concerned Regional Authority before effecting export of products.</a:t>
            </a:r>
          </a:p>
          <a:p>
            <a:endParaRPr lang="en-US" b="1" i="0" dirty="0">
              <a:solidFill>
                <a:srgbClr val="111111"/>
              </a:solidFill>
              <a:effectLst/>
              <a:latin typeface="raleway"/>
            </a:endParaRPr>
          </a:p>
        </p:txBody>
      </p:sp>
      <p:sp>
        <p:nvSpPr>
          <p:cNvPr id="6" name="Rectangle 5"/>
          <p:cNvSpPr/>
          <p:nvPr/>
        </p:nvSpPr>
        <p:spPr>
          <a:xfrm>
            <a:off x="1371600" y="822960"/>
            <a:ext cx="7276011" cy="6662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111111"/>
                </a:solidFill>
                <a:latin typeface="raleway"/>
              </a:rPr>
              <a:t>2</a:t>
            </a:r>
            <a:r>
              <a:rPr lang="en-US" b="1" dirty="0" smtClean="0">
                <a:solidFill>
                  <a:srgbClr val="111111"/>
                </a:solidFill>
                <a:latin typeface="raleway"/>
              </a:rPr>
              <a:t>.Duty </a:t>
            </a:r>
            <a:r>
              <a:rPr lang="en-US" b="1" dirty="0">
                <a:solidFill>
                  <a:srgbClr val="111111"/>
                </a:solidFill>
                <a:latin typeface="raleway"/>
              </a:rPr>
              <a:t>Free Import Authorization Scheme</a:t>
            </a:r>
            <a:endParaRPr lang="en-US" b="1" dirty="0">
              <a:solidFill>
                <a:srgbClr val="111111"/>
              </a:solidFill>
              <a:latin typeface="raleway"/>
            </a:endParaRPr>
          </a:p>
        </p:txBody>
      </p:sp>
    </p:spTree>
    <p:extLst>
      <p:ext uri="{BB962C8B-B14F-4D97-AF65-F5344CB8AC3E}">
        <p14:creationId xmlns:p14="http://schemas.microsoft.com/office/powerpoint/2010/main" val="41088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342</TotalTime>
  <Words>1958</Words>
  <Application>Microsoft Office PowerPoint</Application>
  <PresentationFormat>Widescreen</PresentationFormat>
  <Paragraphs>128</Paragraphs>
  <Slides>23</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23</vt:i4>
      </vt:variant>
    </vt:vector>
  </HeadingPairs>
  <TitlesOfParts>
    <vt:vector size="37" baseType="lpstr">
      <vt:lpstr>Arial</vt:lpstr>
      <vt:lpstr>Bookman Old Style</vt:lpstr>
      <vt:lpstr>Georgia</vt:lpstr>
      <vt:lpstr>Helvetica Neue</vt:lpstr>
      <vt:lpstr>inherit</vt:lpstr>
      <vt:lpstr>open sans</vt:lpstr>
      <vt:lpstr>raleway</vt:lpstr>
      <vt:lpstr>Roboto</vt:lpstr>
      <vt:lpstr>Source Sans Pro</vt:lpstr>
      <vt:lpstr>Tahoma</vt:lpstr>
      <vt:lpstr>Trebuchet MS</vt:lpstr>
      <vt:lpstr>Wingdings</vt:lpstr>
      <vt:lpstr>Wingdings 3</vt:lpstr>
      <vt:lpstr>Facet</vt:lpstr>
      <vt:lpstr>Foreign Trade Policy</vt:lpstr>
      <vt:lpstr>PowerPoint Presentation</vt:lpstr>
      <vt:lpstr>1. Advance Authorization Scheme </vt:lpstr>
      <vt:lpstr>Duty-free importable items under the scheme </vt:lpstr>
      <vt:lpstr>Eligibility for Advance Authorization  </vt:lpstr>
      <vt:lpstr>PowerPoint Presentation</vt:lpstr>
      <vt:lpstr>PowerPoint Presentation</vt:lpstr>
      <vt:lpstr>PowerPoint Presentation</vt:lpstr>
      <vt:lpstr> </vt:lpstr>
      <vt:lpstr>    </vt:lpstr>
      <vt:lpstr>3.Duty Drawback Scheme</vt:lpstr>
      <vt:lpstr>4.VISHESH KRISHI AND GRAM UDYOG                         YOJANA (VKGUY)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Trade Policy</dc:title>
  <dc:creator>KAMAL</dc:creator>
  <cp:lastModifiedBy>KAMAL</cp:lastModifiedBy>
  <cp:revision>31</cp:revision>
  <dcterms:created xsi:type="dcterms:W3CDTF">2020-04-08T07:18:06Z</dcterms:created>
  <dcterms:modified xsi:type="dcterms:W3CDTF">2020-04-10T03:59:47Z</dcterms:modified>
</cp:coreProperties>
</file>