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1" r:id="rId5"/>
    <p:sldId id="272" r:id="rId6"/>
    <p:sldId id="277" r:id="rId7"/>
    <p:sldId id="278" r:id="rId8"/>
    <p:sldId id="264" r:id="rId9"/>
    <p:sldId id="263" r:id="rId10"/>
    <p:sldId id="279" r:id="rId11"/>
    <p:sldId id="280" r:id="rId12"/>
    <p:sldId id="265" r:id="rId13"/>
    <p:sldId id="266" r:id="rId14"/>
    <p:sldId id="274" r:id="rId15"/>
    <p:sldId id="270" r:id="rId16"/>
    <p:sldId id="273" r:id="rId17"/>
    <p:sldId id="276" r:id="rId18"/>
    <p:sldId id="275" r:id="rId19"/>
    <p:sldId id="271" r:id="rId20"/>
    <p:sldId id="268" r:id="rId21"/>
    <p:sldId id="269" r:id="rId22"/>
    <p:sldId id="281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ertilisation" TargetMode="External"/><Relationship Id="rId2" Type="http://schemas.openxmlformats.org/officeDocument/2006/relationships/hyperlink" Target="https://en.wikipedia.org/wiki/Pollen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qjPJQvsYy8" TargetMode="External"/><Relationship Id="rId2" Type="http://schemas.openxmlformats.org/officeDocument/2006/relationships/hyperlink" Target="https://owlcation.com/stem/6-Agents-of-Pollinati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onoecious" TargetMode="External"/><Relationship Id="rId2" Type="http://schemas.openxmlformats.org/officeDocument/2006/relationships/hyperlink" Target="https://en.wikipedia.org/wiki/Hermaphrodit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utation" TargetMode="External"/><Relationship Id="rId2" Type="http://schemas.openxmlformats.org/officeDocument/2006/relationships/hyperlink" Target="https://en.wikipedia.org/wiki/Genetic_recombina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Gamet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-659081"/>
            <a:ext cx="7766936" cy="1318161"/>
          </a:xfrm>
        </p:spPr>
        <p:txBody>
          <a:bodyPr/>
          <a:lstStyle/>
          <a:p>
            <a:pPr algn="ctr"/>
            <a:r>
              <a:rPr lang="en-IN" dirty="0" smtClean="0"/>
              <a:t>Pollination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641269"/>
            <a:ext cx="7766936" cy="4506464"/>
          </a:xfrm>
        </p:spPr>
        <p:txBody>
          <a:bodyPr>
            <a:normAutofit/>
          </a:bodyPr>
          <a:lstStyle/>
          <a:p>
            <a:pPr algn="l"/>
            <a:endParaRPr lang="en-IN" b="1" dirty="0" smtClean="0"/>
          </a:p>
          <a:p>
            <a:pPr algn="l"/>
            <a:endParaRPr lang="en-IN" b="1" dirty="0"/>
          </a:p>
          <a:p>
            <a:pPr algn="l"/>
            <a:r>
              <a:rPr lang="en-IN" b="1" dirty="0" smtClean="0"/>
              <a:t>Pollination</a:t>
            </a:r>
            <a:r>
              <a:rPr lang="en-IN" dirty="0"/>
              <a:t> is the transfer of </a:t>
            </a:r>
            <a:r>
              <a:rPr lang="en-IN" dirty="0">
                <a:hlinkClick r:id="rId2" tooltip="Pollen"/>
              </a:rPr>
              <a:t>pollen</a:t>
            </a:r>
            <a:r>
              <a:rPr lang="en-IN" dirty="0"/>
              <a:t> from a male part of a plant to a female part of a plant, later enabling </a:t>
            </a:r>
            <a:r>
              <a:rPr lang="en-IN" dirty="0" smtClean="0">
                <a:hlinkClick r:id="rId3" tooltip="Fertilisation"/>
              </a:rPr>
              <a:t>fertilization</a:t>
            </a:r>
            <a:r>
              <a:rPr lang="en-IN" dirty="0"/>
              <a:t> and the production </a:t>
            </a:r>
            <a:r>
              <a:rPr lang="en-IN" dirty="0" smtClean="0"/>
              <a:t>of seeds. It is of two types: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IN" dirty="0" smtClean="0"/>
              <a:t>Self Pollination or autogamy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IN" dirty="0" smtClean="0"/>
              <a:t>Cross Pollination or Allogamy : there are two types</a:t>
            </a:r>
          </a:p>
          <a:p>
            <a:pPr algn="l"/>
            <a:r>
              <a:rPr lang="en-IN" dirty="0" smtClean="0"/>
              <a:t>       A  </a:t>
            </a:r>
            <a:r>
              <a:rPr lang="en-IN" dirty="0" err="1" smtClean="0"/>
              <a:t>Xenogamy</a:t>
            </a:r>
            <a:r>
              <a:rPr lang="en-IN" dirty="0"/>
              <a:t> </a:t>
            </a:r>
            <a:r>
              <a:rPr lang="en-IN" dirty="0" smtClean="0"/>
              <a:t>– Different Plants</a:t>
            </a:r>
          </a:p>
          <a:p>
            <a:pPr algn="l"/>
            <a:r>
              <a:rPr lang="en-IN" dirty="0"/>
              <a:t> </a:t>
            </a:r>
            <a:r>
              <a:rPr lang="en-IN" dirty="0" smtClean="0"/>
              <a:t>      B  </a:t>
            </a:r>
            <a:r>
              <a:rPr lang="en-IN" dirty="0" err="1" smtClean="0"/>
              <a:t>Geitonogamy</a:t>
            </a:r>
            <a:r>
              <a:rPr lang="en-IN" dirty="0" smtClean="0"/>
              <a:t> – Same plant</a:t>
            </a:r>
          </a:p>
          <a:p>
            <a:pPr algn="l"/>
            <a:endParaRPr lang="en-IN" dirty="0"/>
          </a:p>
          <a:p>
            <a:pPr algn="l"/>
            <a:endParaRPr lang="en-IN" dirty="0" smtClean="0"/>
          </a:p>
          <a:p>
            <a:pPr algn="l"/>
            <a:endParaRPr lang="en-IN" dirty="0"/>
          </a:p>
          <a:p>
            <a:pPr algn="l"/>
            <a:endParaRPr lang="en-IN" dirty="0" smtClean="0"/>
          </a:p>
          <a:p>
            <a:pPr algn="l"/>
            <a:endParaRPr lang="en-IN" dirty="0"/>
          </a:p>
          <a:p>
            <a:pPr algn="l"/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1142171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i="1" dirty="0" err="1" smtClean="0"/>
              <a:t>Commelina</a:t>
            </a:r>
            <a:r>
              <a:rPr lang="en-IN" i="1" dirty="0" smtClean="0"/>
              <a:t> </a:t>
            </a:r>
            <a:r>
              <a:rPr lang="en-IN" i="1" dirty="0" err="1"/>
              <a:t>b</a:t>
            </a:r>
            <a:r>
              <a:rPr lang="en-IN" i="1" dirty="0" err="1" smtClean="0"/>
              <a:t>enghalensis</a:t>
            </a:r>
            <a:r>
              <a:rPr lang="en-IN" i="1" dirty="0" smtClean="0"/>
              <a:t>  </a:t>
            </a:r>
            <a:r>
              <a:rPr lang="en-IN" dirty="0" smtClean="0"/>
              <a:t>shows both </a:t>
            </a:r>
            <a:r>
              <a:rPr lang="en-IN" dirty="0" err="1" smtClean="0"/>
              <a:t>cleistogamous</a:t>
            </a:r>
            <a:r>
              <a:rPr lang="en-IN" dirty="0" smtClean="0"/>
              <a:t> and Chasmogamous flowers</a:t>
            </a:r>
            <a:endParaRPr lang="en-IN" dirty="0"/>
          </a:p>
        </p:txBody>
      </p:sp>
      <p:pic>
        <p:nvPicPr>
          <p:cNvPr id="1026" name="Picture 2" descr="Self-pollination or Autogamy - Sexual Reproduction in Plant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700" y="2291217"/>
            <a:ext cx="5961412" cy="469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1198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Cleistogamy in </a:t>
            </a:r>
            <a:r>
              <a:rPr lang="en-IN" i="1" dirty="0" err="1" smtClean="0"/>
              <a:t>Vigna</a:t>
            </a:r>
            <a:endParaRPr lang="en-IN" dirty="0"/>
          </a:p>
        </p:txBody>
      </p:sp>
      <p:pic>
        <p:nvPicPr>
          <p:cNvPr id="2050" name="Picture 2" descr="Vigna yadavii: cleistogamous flower [Line drawing by RD Gore; voucher RD Gore 1042 (CAL)]. 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204" y="1930401"/>
            <a:ext cx="4168238" cy="459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495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Pollination in Okra</a:t>
            </a:r>
            <a:endParaRPr lang="en-IN" dirty="0"/>
          </a:p>
        </p:txBody>
      </p:sp>
      <p:pic>
        <p:nvPicPr>
          <p:cNvPr id="2050" name="Picture 2" descr="Chapter 6: Common Vegetables for Seed and Frui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144" y="2239169"/>
            <a:ext cx="3333750" cy="372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1361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dirty="0" smtClean="0"/>
              <a:t>Floral Mechanisms  favouring Cross Pollination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Self Sterility or self incompatibility eg </a:t>
            </a:r>
            <a:r>
              <a:rPr lang="en-IN" i="1" dirty="0" smtClean="0"/>
              <a:t>Petunia </a:t>
            </a:r>
            <a:r>
              <a:rPr lang="en-IN" dirty="0" err="1" smtClean="0"/>
              <a:t>axillaris</a:t>
            </a:r>
            <a:endParaRPr lang="en-IN" dirty="0" smtClean="0"/>
          </a:p>
          <a:p>
            <a:r>
              <a:rPr lang="en-IN" dirty="0" err="1" smtClean="0"/>
              <a:t>Dichogamy</a:t>
            </a:r>
            <a:r>
              <a:rPr lang="en-IN" dirty="0" smtClean="0"/>
              <a:t>:</a:t>
            </a:r>
          </a:p>
          <a:p>
            <a:pPr marL="0" indent="0">
              <a:buNone/>
            </a:pPr>
            <a:r>
              <a:rPr lang="en-IN" dirty="0" smtClean="0"/>
              <a:t>                         </a:t>
            </a:r>
            <a:r>
              <a:rPr lang="en-IN" dirty="0" err="1" smtClean="0"/>
              <a:t>Protandry</a:t>
            </a:r>
            <a:r>
              <a:rPr lang="en-IN" dirty="0" smtClean="0"/>
              <a:t> eg </a:t>
            </a:r>
            <a:r>
              <a:rPr lang="en-IN" i="1" dirty="0" err="1" smtClean="0"/>
              <a:t>Saxifraga</a:t>
            </a:r>
            <a:r>
              <a:rPr lang="en-IN" dirty="0" smtClean="0"/>
              <a:t> and </a:t>
            </a:r>
            <a:r>
              <a:rPr lang="en-IN" i="1" dirty="0" smtClean="0"/>
              <a:t>Impatiens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                 </a:t>
            </a:r>
            <a:r>
              <a:rPr lang="en-IN" dirty="0" err="1" smtClean="0"/>
              <a:t>Protogyny</a:t>
            </a:r>
            <a:r>
              <a:rPr lang="en-IN" dirty="0" smtClean="0"/>
              <a:t> eg </a:t>
            </a:r>
            <a:r>
              <a:rPr lang="en-IN" i="1" dirty="0" err="1" smtClean="0"/>
              <a:t>Aristolochia</a:t>
            </a:r>
            <a:endParaRPr lang="en-IN" i="1" dirty="0" smtClean="0"/>
          </a:p>
          <a:p>
            <a:r>
              <a:rPr lang="en-IN" dirty="0" err="1" smtClean="0"/>
              <a:t>Herkogamy</a:t>
            </a:r>
            <a:r>
              <a:rPr lang="en-IN" dirty="0" smtClean="0"/>
              <a:t> eg Caryophyllaceous flowers</a:t>
            </a:r>
          </a:p>
          <a:p>
            <a:r>
              <a:rPr lang="en-IN" dirty="0" smtClean="0"/>
              <a:t>Heterostyly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                 Distyly in </a:t>
            </a:r>
            <a:r>
              <a:rPr lang="en-IN" i="1" dirty="0" err="1" smtClean="0"/>
              <a:t>Primula</a:t>
            </a:r>
            <a:r>
              <a:rPr lang="en-IN" i="1" dirty="0" smtClean="0"/>
              <a:t> vulgaris </a:t>
            </a:r>
            <a:r>
              <a:rPr lang="en-IN" dirty="0" smtClean="0"/>
              <a:t>(pin and thrum eyed flowers)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                 Tristyly in</a:t>
            </a:r>
            <a:r>
              <a:rPr lang="en-IN" i="1" dirty="0" smtClean="0"/>
              <a:t> </a:t>
            </a:r>
            <a:r>
              <a:rPr lang="en-IN" i="1" dirty="0" err="1" smtClean="0"/>
              <a:t>Lythrum</a:t>
            </a:r>
            <a:r>
              <a:rPr lang="en-IN" i="1" dirty="0" smtClean="0"/>
              <a:t> </a:t>
            </a:r>
            <a:r>
              <a:rPr lang="en-IN" dirty="0" smtClean="0"/>
              <a:t>and</a:t>
            </a:r>
            <a:r>
              <a:rPr lang="en-IN" i="1" dirty="0" smtClean="0"/>
              <a:t> </a:t>
            </a:r>
            <a:r>
              <a:rPr lang="en-IN" i="1" dirty="0" err="1" smtClean="0"/>
              <a:t>Oxallis</a:t>
            </a:r>
            <a:endParaRPr lang="en-IN" dirty="0" smtClean="0"/>
          </a:p>
          <a:p>
            <a:pPr marL="0" indent="0">
              <a:buNone/>
            </a:pPr>
            <a:r>
              <a:rPr lang="en-IN" i="1" dirty="0"/>
              <a:t> </a:t>
            </a:r>
            <a:r>
              <a:rPr lang="en-IN" i="1" dirty="0" smtClean="0"/>
              <a:t>                         </a:t>
            </a:r>
            <a:endParaRPr lang="en-IN" i="1" dirty="0"/>
          </a:p>
        </p:txBody>
      </p:sp>
    </p:spTree>
    <p:extLst>
      <p:ext uri="{BB962C8B-B14F-4D97-AF65-F5344CB8AC3E}">
        <p14:creationId xmlns:p14="http://schemas.microsoft.com/office/powerpoint/2010/main" val="562213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err="1" smtClean="0"/>
              <a:t>Dichogamy</a:t>
            </a:r>
            <a:endParaRPr lang="en-IN" dirty="0"/>
          </a:p>
        </p:txBody>
      </p:sp>
      <p:pic>
        <p:nvPicPr>
          <p:cNvPr id="3074" name="Picture 2" descr="http://img.brainkart.com/extra3/JgVK7k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2557" y="2160588"/>
            <a:ext cx="5308270" cy="5118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4463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 Cross Pollination in </a:t>
            </a:r>
            <a:r>
              <a:rPr lang="en-IN" i="1" dirty="0" err="1" smtClean="0"/>
              <a:t>Primula</a:t>
            </a:r>
            <a:r>
              <a:rPr lang="en-IN" i="1" dirty="0" smtClean="0"/>
              <a:t> - Distyly</a:t>
            </a:r>
            <a:endParaRPr lang="en-IN" dirty="0"/>
          </a:p>
        </p:txBody>
      </p:sp>
      <p:pic>
        <p:nvPicPr>
          <p:cNvPr id="1026" name="Picture 2" descr="self-barriers.html 38_05SelfFertBarrier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314" y="1698172"/>
            <a:ext cx="6151417" cy="4465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575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03" y="-1"/>
            <a:ext cx="8596668" cy="617517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/>
              <a:t>Distyly and Tristyly</a:t>
            </a:r>
            <a:endParaRPr lang="en-IN" dirty="0"/>
          </a:p>
        </p:txBody>
      </p:sp>
      <p:pic>
        <p:nvPicPr>
          <p:cNvPr id="2050" name="Picture 2" descr="http://img.brainkart.com/extra3/BArWB1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412" y="617516"/>
            <a:ext cx="7291449" cy="6507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7221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77334" y="300505"/>
            <a:ext cx="8356968" cy="193899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Herkogamy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In bisexual flowers the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essential organs, the stamens and stigmas,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are arranged in such a way that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self-pollination becomes impossible.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For example in 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Gloriosa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superba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style is reflexed away from the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stamens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in 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Hibiscus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the stigmas project far above the stamens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9" name="Picture 3" descr="http://img.brainkart.com/extra3/ccIJaA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943" y="1834738"/>
            <a:ext cx="5866410" cy="4637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7553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Advantages of Cross Pollination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/>
              <a:t>Offsprings</a:t>
            </a:r>
            <a:r>
              <a:rPr lang="en-IN" dirty="0"/>
              <a:t> produced are healthier</a:t>
            </a:r>
          </a:p>
          <a:p>
            <a:r>
              <a:rPr lang="en-IN" dirty="0"/>
              <a:t>New varieties can be produced through cross-pollination of two varieties of the same species or two species</a:t>
            </a:r>
          </a:p>
          <a:p>
            <a:r>
              <a:rPr lang="en-IN" dirty="0"/>
              <a:t>Seeds that are produced are abundant and viable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462883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Disadvantages of Cross Pollination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It is not always certain as a </a:t>
            </a:r>
            <a:r>
              <a:rPr lang="en-IN" b="1" dirty="0"/>
              <a:t>pollinating</a:t>
            </a:r>
            <a:r>
              <a:rPr lang="en-IN" dirty="0"/>
              <a:t> agent is always required, and it may or may not be available at the suitable time.</a:t>
            </a:r>
          </a:p>
          <a:p>
            <a:r>
              <a:rPr lang="en-IN" dirty="0"/>
              <a:t>Pollen grains have to be produced in abundance to ensure chances of </a:t>
            </a:r>
            <a:r>
              <a:rPr lang="en-IN" b="1" dirty="0"/>
              <a:t>pollination</a:t>
            </a:r>
            <a:r>
              <a:rPr lang="en-IN" dirty="0" smtClean="0"/>
              <a:t>.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34920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27952" y="-344385"/>
            <a:ext cx="8596668" cy="98961"/>
          </a:xfrm>
        </p:spPr>
        <p:txBody>
          <a:bodyPr>
            <a:normAutofit fontScale="90000"/>
          </a:bodyPr>
          <a:lstStyle/>
          <a:p>
            <a:endParaRPr lang="en-IN"/>
          </a:p>
        </p:txBody>
      </p:sp>
      <p:pic>
        <p:nvPicPr>
          <p:cNvPr id="1026" name="Picture 2" descr="dehiscence of anth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685" y="740229"/>
            <a:ext cx="6293922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714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Pollen Storage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Dry and Cold Storage</a:t>
            </a:r>
          </a:p>
          <a:p>
            <a:r>
              <a:rPr lang="en-IN" dirty="0" smtClean="0"/>
              <a:t>Cryogenic Storage</a:t>
            </a:r>
          </a:p>
          <a:p>
            <a:r>
              <a:rPr lang="en-IN" dirty="0" smtClean="0"/>
              <a:t>Organic </a:t>
            </a:r>
            <a:r>
              <a:rPr lang="en-IN" dirty="0" err="1" smtClean="0"/>
              <a:t>Sovents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000980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Pollen Viability tests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Seed set or ovule development after pollination</a:t>
            </a:r>
          </a:p>
          <a:p>
            <a:r>
              <a:rPr lang="en-IN" dirty="0" smtClean="0"/>
              <a:t>Pollen germination and pollen tube growth</a:t>
            </a:r>
          </a:p>
          <a:p>
            <a:r>
              <a:rPr lang="en-IN" dirty="0" smtClean="0"/>
              <a:t>In vitro pollen germination</a:t>
            </a:r>
          </a:p>
          <a:p>
            <a:r>
              <a:rPr lang="en-IN" dirty="0" smtClean="0"/>
              <a:t>Tetrazolium chloride test</a:t>
            </a:r>
          </a:p>
          <a:p>
            <a:r>
              <a:rPr lang="en-IN" dirty="0" smtClean="0"/>
              <a:t>Fluorescein diacetate test</a:t>
            </a:r>
          </a:p>
          <a:p>
            <a:r>
              <a:rPr lang="en-IN" dirty="0" smtClean="0"/>
              <a:t>NMR method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63691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R</a:t>
            </a:r>
            <a:r>
              <a:rPr lang="en-IN" dirty="0" smtClean="0"/>
              <a:t>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hlinkClick r:id="rId2"/>
              </a:rPr>
              <a:t>https://</a:t>
            </a:r>
            <a:r>
              <a:rPr lang="en-IN" dirty="0" smtClean="0">
                <a:hlinkClick r:id="rId2"/>
              </a:rPr>
              <a:t>owlcation.com/stem/6-Agents-of-Pollination</a:t>
            </a:r>
            <a:endParaRPr lang="en-IN" dirty="0" smtClean="0"/>
          </a:p>
          <a:p>
            <a:r>
              <a:rPr lang="en-IN" dirty="0">
                <a:hlinkClick r:id="rId3"/>
              </a:rPr>
              <a:t>https://www.youtube.com/watch?v=SqjPJQvsYy8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31329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 Types of Dehiscence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IN" b="1" dirty="0"/>
              <a:t>Transverse dehiscence</a:t>
            </a:r>
            <a:r>
              <a:rPr lang="en-IN" dirty="0"/>
              <a:t>: In this, pollen releases</a:t>
            </a:r>
            <a:r>
              <a:rPr lang="en-IN" b="1" dirty="0"/>
              <a:t> away</a:t>
            </a:r>
            <a:r>
              <a:rPr lang="en-IN" dirty="0"/>
              <a:t> from the </a:t>
            </a:r>
            <a:r>
              <a:rPr lang="en-IN" b="1" dirty="0"/>
              <a:t>centre</a:t>
            </a:r>
            <a:r>
              <a:rPr lang="en-IN" dirty="0"/>
              <a:t> of the </a:t>
            </a:r>
            <a:r>
              <a:rPr lang="en-IN" dirty="0" err="1"/>
              <a:t>unilocular</a:t>
            </a:r>
            <a:r>
              <a:rPr lang="en-IN" dirty="0"/>
              <a:t> anther.</a:t>
            </a:r>
            <a:br>
              <a:rPr lang="en-IN" dirty="0"/>
            </a:br>
            <a:r>
              <a:rPr lang="en-IN" dirty="0"/>
              <a:t>Example: Members of the Malvaceae family.</a:t>
            </a:r>
          </a:p>
          <a:p>
            <a:pPr fontAlgn="base"/>
            <a:r>
              <a:rPr lang="en-IN" b="1" dirty="0"/>
              <a:t>Longitudinal dehiscence</a:t>
            </a:r>
            <a:r>
              <a:rPr lang="en-IN" dirty="0"/>
              <a:t>: Here, the pollen releases </a:t>
            </a:r>
            <a:r>
              <a:rPr lang="en-IN" b="1" dirty="0"/>
              <a:t>laterally</a:t>
            </a:r>
            <a:r>
              <a:rPr lang="en-IN" dirty="0"/>
              <a:t> or longitudinally, neither towards nor away from the axis.</a:t>
            </a:r>
            <a:br>
              <a:rPr lang="en-IN" dirty="0"/>
            </a:br>
            <a:r>
              <a:rPr lang="en-IN" dirty="0"/>
              <a:t>Example: Datura</a:t>
            </a:r>
          </a:p>
          <a:p>
            <a:pPr fontAlgn="base"/>
            <a:r>
              <a:rPr lang="en-IN" b="1" dirty="0" err="1"/>
              <a:t>Poricidal</a:t>
            </a:r>
            <a:r>
              <a:rPr lang="en-IN" b="1" dirty="0"/>
              <a:t> dehiscence</a:t>
            </a:r>
            <a:r>
              <a:rPr lang="en-IN" dirty="0"/>
              <a:t>: In this type, pollen releases from the </a:t>
            </a:r>
            <a:r>
              <a:rPr lang="en-IN" b="1" dirty="0"/>
              <a:t>apical</a:t>
            </a:r>
            <a:r>
              <a:rPr lang="en-IN" dirty="0"/>
              <a:t> or distal region.</a:t>
            </a:r>
            <a:br>
              <a:rPr lang="en-IN" dirty="0"/>
            </a:br>
            <a:r>
              <a:rPr lang="en-IN" dirty="0"/>
              <a:t>Example: Potato, </a:t>
            </a:r>
            <a:r>
              <a:rPr lang="en-IN" dirty="0" err="1"/>
              <a:t>Brinjal</a:t>
            </a:r>
            <a:r>
              <a:rPr lang="en-IN" dirty="0"/>
              <a:t> etc.</a:t>
            </a:r>
          </a:p>
          <a:p>
            <a:pPr fontAlgn="base"/>
            <a:r>
              <a:rPr lang="en-IN" b="1" dirty="0" err="1"/>
              <a:t>Valvular</a:t>
            </a:r>
            <a:r>
              <a:rPr lang="en-IN" b="1" dirty="0"/>
              <a:t> dehiscence</a:t>
            </a:r>
            <a:r>
              <a:rPr lang="en-IN" dirty="0"/>
              <a:t>: In this type, the anther wall opens like</a:t>
            </a:r>
            <a:r>
              <a:rPr lang="en-IN" b="1" dirty="0"/>
              <a:t> trap doors</a:t>
            </a:r>
            <a:r>
              <a:rPr lang="en-IN" dirty="0"/>
              <a:t> from where the pollen releases.</a:t>
            </a:r>
            <a:br>
              <a:rPr lang="en-IN" dirty="0"/>
            </a:br>
            <a:r>
              <a:rPr lang="en-IN" dirty="0"/>
              <a:t>Example: </a:t>
            </a:r>
            <a:r>
              <a:rPr lang="en-IN" dirty="0" err="1"/>
              <a:t>Berberries</a:t>
            </a:r>
            <a:r>
              <a:rPr lang="en-IN" dirty="0"/>
              <a:t>, </a:t>
            </a:r>
            <a:r>
              <a:rPr lang="en-IN" dirty="0" err="1"/>
              <a:t>Laurus</a:t>
            </a:r>
            <a:r>
              <a:rPr lang="en-IN" dirty="0"/>
              <a:t> etc.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02377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Which Flowers self pollinate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Both </a:t>
            </a:r>
            <a:r>
              <a:rPr lang="en-IN" dirty="0">
                <a:hlinkClick r:id="rId2" tooltip="Hermaphrodite"/>
              </a:rPr>
              <a:t>hermaphrodite</a:t>
            </a:r>
            <a:r>
              <a:rPr lang="en-IN" dirty="0"/>
              <a:t> and </a:t>
            </a:r>
            <a:r>
              <a:rPr lang="en-IN" dirty="0" err="1">
                <a:hlinkClick r:id="rId3" tooltip="Monoecious"/>
              </a:rPr>
              <a:t>monoecious</a:t>
            </a:r>
            <a:r>
              <a:rPr lang="en-IN" dirty="0"/>
              <a:t> species have the potential for self-pollination leading to self-fertilization unless there is a mechanism to avoid it. Eighty percent of all flowering plants are hermaphroditic, meaning they contain both sexes in the same flower, while 5 percent of plant species are </a:t>
            </a:r>
            <a:r>
              <a:rPr lang="en-IN" dirty="0" err="1"/>
              <a:t>monoecious</a:t>
            </a:r>
            <a:r>
              <a:rPr lang="en-IN" dirty="0"/>
              <a:t>. The remaining 15% would therefore be </a:t>
            </a:r>
            <a:r>
              <a:rPr lang="en-IN" dirty="0" err="1"/>
              <a:t>dioecious</a:t>
            </a:r>
            <a:r>
              <a:rPr lang="en-IN" dirty="0"/>
              <a:t> (each plant unisexual). Plants that self-pollinate include several types of orchids, and sunflowers. Dandelions are also capable of self-pollination as well as cross-pollination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85549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Factors affecting self pollination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Bisexuality</a:t>
            </a:r>
          </a:p>
          <a:p>
            <a:r>
              <a:rPr lang="en-IN" dirty="0" smtClean="0"/>
              <a:t>Homogamy</a:t>
            </a:r>
          </a:p>
          <a:p>
            <a:r>
              <a:rPr lang="en-IN" dirty="0" smtClean="0"/>
              <a:t>Cleistogamy seen in peanuts, peas and </a:t>
            </a:r>
            <a:r>
              <a:rPr lang="en-IN" i="1" dirty="0" smtClean="0"/>
              <a:t>Viola</a:t>
            </a:r>
          </a:p>
          <a:p>
            <a:r>
              <a:rPr lang="en-IN" dirty="0" smtClean="0"/>
              <a:t>Bud Pollination in peas and grass family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37301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Viola flower can be both – </a:t>
            </a:r>
            <a:r>
              <a:rPr lang="en-IN" dirty="0" err="1" smtClean="0"/>
              <a:t>chasmogamous</a:t>
            </a:r>
            <a:r>
              <a:rPr lang="en-IN" dirty="0" smtClean="0"/>
              <a:t> and </a:t>
            </a:r>
            <a:r>
              <a:rPr lang="en-IN" dirty="0" err="1" smtClean="0"/>
              <a:t>cleistogamous</a:t>
            </a:r>
            <a:endParaRPr lang="en-IN" dirty="0"/>
          </a:p>
        </p:txBody>
      </p:sp>
      <p:pic>
        <p:nvPicPr>
          <p:cNvPr id="1026" name="Picture 2" descr="imag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541" y="1930400"/>
            <a:ext cx="5189516" cy="492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4861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Chasmogamous flowers of Viola</a:t>
            </a:r>
            <a:endParaRPr lang="en-IN" dirty="0"/>
          </a:p>
        </p:txBody>
      </p:sp>
      <p:pic>
        <p:nvPicPr>
          <p:cNvPr id="2050" name="Picture 2" descr="Growing Viola Flower for Cool Season Delight - MORFLOR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114" y="2160588"/>
            <a:ext cx="5789810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0499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Advantages of Self Pollination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94411"/>
            <a:ext cx="8596668" cy="474695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en-IN" sz="2800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z="3200" dirty="0" smtClean="0"/>
              <a:t>There </a:t>
            </a:r>
            <a:r>
              <a:rPr lang="en-IN" sz="3200" dirty="0"/>
              <a:t>are several advantages for </a:t>
            </a:r>
            <a:r>
              <a:rPr lang="en-IN" sz="3200" dirty="0" smtClean="0"/>
              <a:t>self-pollination.</a:t>
            </a:r>
            <a:endParaRPr lang="en-IN" sz="3200" dirty="0" smtClean="0"/>
          </a:p>
          <a:p>
            <a:r>
              <a:rPr lang="en-IN" sz="3200" dirty="0" smtClean="0"/>
              <a:t> </a:t>
            </a:r>
            <a:r>
              <a:rPr lang="en-IN" sz="3200" dirty="0"/>
              <a:t>Firstly, if a given genotype is well-suited for an environment, self-pollination helps to keep this trait stable in the species. </a:t>
            </a:r>
            <a:endParaRPr lang="en-IN" sz="3200" dirty="0" smtClean="0"/>
          </a:p>
          <a:p>
            <a:r>
              <a:rPr lang="en-IN" sz="3200" dirty="0" smtClean="0"/>
              <a:t>Not </a:t>
            </a:r>
            <a:r>
              <a:rPr lang="en-IN" sz="3200" dirty="0"/>
              <a:t>being dependent on pollinating agents allows self-pollination to occur when bees and wind are nowhere to be found</a:t>
            </a:r>
            <a:r>
              <a:rPr lang="en-IN" sz="3200" dirty="0" smtClean="0"/>
              <a:t>.</a:t>
            </a:r>
          </a:p>
          <a:p>
            <a:r>
              <a:rPr lang="en-IN" sz="3200" dirty="0" smtClean="0"/>
              <a:t>Self-pollination </a:t>
            </a:r>
            <a:r>
              <a:rPr lang="en-IN" sz="3200" dirty="0"/>
              <a:t>can be an advantage when the number of flowers is small or they are widely spaced. During self-pollination, the pollen grains are not transmitted from one flower to another. As a result, there is less wastage of </a:t>
            </a:r>
            <a:r>
              <a:rPr lang="en-IN" sz="3200" dirty="0" smtClean="0"/>
              <a:t>pollen,</a:t>
            </a:r>
          </a:p>
          <a:p>
            <a:r>
              <a:rPr lang="en-IN" sz="3200" dirty="0" smtClean="0"/>
              <a:t>They </a:t>
            </a:r>
            <a:r>
              <a:rPr lang="en-IN" sz="3200" dirty="0"/>
              <a:t>also cannot make changes in their characters and so the features of a species can be maintained with purity</a:t>
            </a:r>
            <a:r>
              <a:rPr lang="en-IN" sz="3200" dirty="0" smtClean="0"/>
              <a:t>.</a:t>
            </a:r>
          </a:p>
          <a:p>
            <a:r>
              <a:rPr lang="en-IN" sz="3200" dirty="0" smtClean="0"/>
              <a:t> </a:t>
            </a:r>
            <a:r>
              <a:rPr lang="en-IN" sz="3200" dirty="0"/>
              <a:t>Self-pollination also helps to preserve parental characters as the gametes from the same flower are evolved</a:t>
            </a:r>
            <a:r>
              <a:rPr lang="en-IN" sz="3200" dirty="0" smtClean="0"/>
              <a:t>.</a:t>
            </a:r>
          </a:p>
          <a:p>
            <a:r>
              <a:rPr lang="en-IN" sz="3200" dirty="0" smtClean="0"/>
              <a:t> </a:t>
            </a:r>
            <a:r>
              <a:rPr lang="en-IN" sz="3200" dirty="0"/>
              <a:t>It is not necessary for flowers to produce nectar, scent, or to be colourful in order to attract </a:t>
            </a:r>
            <a:r>
              <a:rPr lang="en-IN" sz="3200" dirty="0" smtClean="0"/>
              <a:t>pollen.</a:t>
            </a:r>
            <a:endParaRPr lang="en-IN" sz="3200" dirty="0"/>
          </a:p>
          <a:p>
            <a:pPr>
              <a:buFont typeface="Wingdings" panose="05000000000000000000" pitchFamily="2" charset="2"/>
              <a:buChar char="§"/>
            </a:pPr>
            <a:endParaRPr lang="en-IN" sz="2500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42033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 algn="ctr">
              <a:spcBef>
                <a:spcPts val="1000"/>
              </a:spcBef>
            </a:pPr>
            <a:r>
              <a:rPr lang="en-IN" sz="1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Disadvantages of self-pollination</a:t>
            </a:r>
            <a:br>
              <a:rPr lang="en-IN" sz="1800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/>
          </a:p>
          <a:p>
            <a:r>
              <a:rPr lang="en-IN" dirty="0"/>
              <a:t>The disadvantages of self-pollination come from a lack of variation that allows no adaptation to the changing environment or potential pathogen attack. Self-pollination can lead to inbreeding depression caused by expression of deleterious recessive </a:t>
            </a:r>
            <a:r>
              <a:rPr lang="en-IN" dirty="0" smtClean="0"/>
              <a:t>mutations</a:t>
            </a:r>
            <a:r>
              <a:rPr lang="en-IN" dirty="0"/>
              <a:t> or to the reduced health of the species, due to the breeding of related specimens. This is why many flowers that could potentially self-pollinate have a built-in mechanism to avoid it, or make it second choice at best. Genetic defects in self-pollinating plants cannot be eliminated by </a:t>
            </a:r>
            <a:r>
              <a:rPr lang="en-IN" dirty="0">
                <a:hlinkClick r:id="rId2" tooltip="Genetic recombination"/>
              </a:rPr>
              <a:t>genetic recombination</a:t>
            </a:r>
            <a:r>
              <a:rPr lang="en-IN" dirty="0"/>
              <a:t> and offspring can only avoid inheriting the deleterious attributes through a chance </a:t>
            </a:r>
            <a:r>
              <a:rPr lang="en-IN" dirty="0">
                <a:hlinkClick r:id="rId3" tooltip="Mutation"/>
              </a:rPr>
              <a:t>mutation</a:t>
            </a:r>
            <a:r>
              <a:rPr lang="en-IN" dirty="0"/>
              <a:t> arising in a </a:t>
            </a:r>
            <a:r>
              <a:rPr lang="en-IN" dirty="0">
                <a:hlinkClick r:id="rId4" tooltip="Gamete"/>
              </a:rPr>
              <a:t>gamete</a:t>
            </a:r>
            <a:r>
              <a:rPr lang="en-IN" dirty="0"/>
              <a:t>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345938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217</TotalTime>
  <Words>423</Words>
  <Application>Microsoft Office PowerPoint</Application>
  <PresentationFormat>Widescreen</PresentationFormat>
  <Paragraphs>78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Times New Roman</vt:lpstr>
      <vt:lpstr>Trebuchet MS</vt:lpstr>
      <vt:lpstr>Wingdings</vt:lpstr>
      <vt:lpstr>Wingdings 3</vt:lpstr>
      <vt:lpstr>Facet</vt:lpstr>
      <vt:lpstr>Pollination</vt:lpstr>
      <vt:lpstr>PowerPoint Presentation</vt:lpstr>
      <vt:lpstr> Types of Dehiscence</vt:lpstr>
      <vt:lpstr>Which Flowers self pollinate</vt:lpstr>
      <vt:lpstr>Factors affecting self pollination</vt:lpstr>
      <vt:lpstr>Viola flower can be both – chasmogamous and cleistogamous</vt:lpstr>
      <vt:lpstr>Chasmogamous flowers of Viola</vt:lpstr>
      <vt:lpstr>Advantages of Self Pollination</vt:lpstr>
      <vt:lpstr>Disadvantages of self-pollination </vt:lpstr>
      <vt:lpstr>Commelina benghalensis  shows both cleistogamous and Chasmogamous flowers</vt:lpstr>
      <vt:lpstr>Cleistogamy in Vigna</vt:lpstr>
      <vt:lpstr>Pollination in Okra</vt:lpstr>
      <vt:lpstr>Floral Mechanisms  favouring Cross Pollination </vt:lpstr>
      <vt:lpstr>Dichogamy</vt:lpstr>
      <vt:lpstr> Cross Pollination in Primula - Distyly</vt:lpstr>
      <vt:lpstr>Distyly and Tristyly</vt:lpstr>
      <vt:lpstr> Herkogamy: In bisexual flowers the essential organs, the stamens and stigmas,  are arranged in such a way that self-pollination becomes impossible.  For example in Gloriosa superba, the style is reflexed away from the stamens  and in Hibiscus the stigmas project far above the stamens  </vt:lpstr>
      <vt:lpstr>Advantages of Cross Pollination</vt:lpstr>
      <vt:lpstr>Disadvantages of Cross Pollination</vt:lpstr>
      <vt:lpstr>Pollen Storage</vt:lpstr>
      <vt:lpstr>Pollen Viability tests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Pollination</dc:title>
  <dc:creator>Microsoft account</dc:creator>
  <cp:lastModifiedBy>Microsoft account</cp:lastModifiedBy>
  <cp:revision>22</cp:revision>
  <cp:lastPrinted>2020-08-24T10:38:23Z</cp:lastPrinted>
  <dcterms:created xsi:type="dcterms:W3CDTF">2020-08-24T08:59:07Z</dcterms:created>
  <dcterms:modified xsi:type="dcterms:W3CDTF">2020-08-25T05:53:57Z</dcterms:modified>
</cp:coreProperties>
</file>