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71" r:id="rId4"/>
    <p:sldId id="272" r:id="rId5"/>
    <p:sldId id="265" r:id="rId6"/>
    <p:sldId id="266" r:id="rId7"/>
    <p:sldId id="258" r:id="rId8"/>
    <p:sldId id="267" r:id="rId9"/>
    <p:sldId id="268" r:id="rId10"/>
    <p:sldId id="269" r:id="rId11"/>
    <p:sldId id="270" r:id="rId12"/>
    <p:sldId id="288" r:id="rId13"/>
    <p:sldId id="289" r:id="rId14"/>
    <p:sldId id="290" r:id="rId15"/>
    <p:sldId id="291" r:id="rId16"/>
    <p:sldId id="273" r:id="rId17"/>
    <p:sldId id="274" r:id="rId18"/>
    <p:sldId id="277" r:id="rId19"/>
    <p:sldId id="279" r:id="rId20"/>
    <p:sldId id="280" r:id="rId21"/>
    <p:sldId id="281" r:id="rId22"/>
    <p:sldId id="282" r:id="rId23"/>
    <p:sldId id="284" r:id="rId24"/>
    <p:sldId id="285" r:id="rId25"/>
    <p:sldId id="286"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F745695-F315-4A3A-8EDD-97827841F5C3}" type="datetimeFigureOut">
              <a:rPr lang="en-IN" smtClean="0"/>
              <a:t>06/09/2019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B7353D5-A482-4F80-A0D9-4BFA74138CF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B7353D5-A482-4F80-A0D9-4BFA74138CF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B7353D5-A482-4F80-A0D9-4BFA74138CF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B7353D5-A482-4F80-A0D9-4BFA74138CFC}"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1B7353D5-A482-4F80-A0D9-4BFA74138CFC}"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B7353D5-A482-4F80-A0D9-4BFA74138CFC}"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1B7353D5-A482-4F80-A0D9-4BFA74138CF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1B7353D5-A482-4F80-A0D9-4BFA74138CFC}"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F745695-F315-4A3A-8EDD-97827841F5C3}" type="datetimeFigureOut">
              <a:rPr lang="en-IN" smtClean="0"/>
              <a:t>06/09/2019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1B7353D5-A482-4F80-A0D9-4BFA74138CF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F745695-F315-4A3A-8EDD-97827841F5C3}" type="datetimeFigureOut">
              <a:rPr lang="en-IN" smtClean="0"/>
              <a:t>06/09/2019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1B7353D5-A482-4F80-A0D9-4BFA74138CF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F745695-F315-4A3A-8EDD-97827841F5C3}" type="datetimeFigureOut">
              <a:rPr lang="en-IN" smtClean="0"/>
              <a:t>06/09/2019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B7353D5-A482-4F80-A0D9-4BFA74138CFC}"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F745695-F315-4A3A-8EDD-97827841F5C3}" type="datetimeFigureOut">
              <a:rPr lang="en-IN" smtClean="0"/>
              <a:t>06/09/2019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7353D5-A482-4F80-A0D9-4BFA74138CF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76672"/>
            <a:ext cx="6944816" cy="792088"/>
          </a:xfrm>
        </p:spPr>
        <p:txBody>
          <a:bodyPr>
            <a:noAutofit/>
          </a:bodyPr>
          <a:lstStyle/>
          <a:p>
            <a:pPr algn="ctr"/>
            <a:r>
              <a:rPr lang="en-IN" sz="5400" b="1" dirty="0">
                <a:solidFill>
                  <a:schemeClr val="tx1"/>
                </a:solidFill>
                <a:effectLst/>
                <a:latin typeface="Algerian" pitchFamily="82" charset="0"/>
              </a:rPr>
              <a:t>RETURN OF INCOME</a:t>
            </a:r>
            <a:endParaRPr lang="en-IN" sz="5400" dirty="0">
              <a:solidFill>
                <a:schemeClr val="tx1"/>
              </a:solidFill>
              <a:effectLst/>
              <a:latin typeface="Algerian"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060848"/>
            <a:ext cx="4608512" cy="3007618"/>
          </a:xfrm>
          <a:prstGeom prst="rect">
            <a:avLst/>
          </a:prstGeom>
        </p:spPr>
      </p:pic>
      <p:sp>
        <p:nvSpPr>
          <p:cNvPr id="3" name="TextBox 2"/>
          <p:cNvSpPr txBox="1"/>
          <p:nvPr/>
        </p:nvSpPr>
        <p:spPr>
          <a:xfrm>
            <a:off x="1691680" y="1196752"/>
            <a:ext cx="6264696" cy="646331"/>
          </a:xfrm>
          <a:prstGeom prst="rect">
            <a:avLst/>
          </a:prstGeom>
          <a:noFill/>
        </p:spPr>
        <p:txBody>
          <a:bodyPr wrap="square" rtlCol="0">
            <a:spAutoFit/>
          </a:bodyPr>
          <a:lstStyle/>
          <a:p>
            <a:pPr algn="ctr"/>
            <a:r>
              <a:rPr lang="en-IN" sz="3600" b="1" i="1" dirty="0" smtClean="0">
                <a:latin typeface="Algerian" pitchFamily="82" charset="0"/>
                <a:cs typeface="Times New Roman" pitchFamily="18" charset="0"/>
              </a:rPr>
              <a:t>Sections 139 to 140A</a:t>
            </a:r>
            <a:endParaRPr lang="en-IN" sz="3600" b="1" i="1" dirty="0">
              <a:latin typeface="Algerian" pitchFamily="82" charset="0"/>
              <a:cs typeface="Times New Roman" pitchFamily="18" charset="0"/>
            </a:endParaRPr>
          </a:p>
        </p:txBody>
      </p:sp>
    </p:spTree>
    <p:extLst>
      <p:ext uri="{BB962C8B-B14F-4D97-AF65-F5344CB8AC3E}">
        <p14:creationId xmlns:p14="http://schemas.microsoft.com/office/powerpoint/2010/main" val="316884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476672"/>
            <a:ext cx="8363272" cy="5530619"/>
          </a:xfrm>
        </p:spPr>
        <p:txBody>
          <a:bodyPr>
            <a:noAutofit/>
          </a:bodyPr>
          <a:lstStyle/>
          <a:p>
            <a:pPr marL="109728" indent="0" algn="just">
              <a:buNone/>
            </a:pPr>
            <a:r>
              <a:rPr lang="en-IN" sz="2300" b="1" dirty="0">
                <a:latin typeface="Times New Roman" pitchFamily="18" charset="0"/>
                <a:cs typeface="Times New Roman" pitchFamily="18" charset="0"/>
              </a:rPr>
              <a:t>4. Confidentiality</a:t>
            </a:r>
          </a:p>
          <a:p>
            <a:pPr marL="109728" indent="0" algn="just">
              <a:buNone/>
            </a:pPr>
            <a:r>
              <a:rPr lang="en-IN" sz="2300" dirty="0">
                <a:latin typeface="Times New Roman" pitchFamily="18" charset="0"/>
                <a:cs typeface="Times New Roman" pitchFamily="18" charset="0"/>
              </a:rPr>
              <a:t>Better security than paper filings since your data is not accessible to anyone either by design or by chance. With paper filings details of your income can fall in the wrong hands at your chartered accountant’s office or in the Income Tax Department’s office</a:t>
            </a:r>
            <a:r>
              <a:rPr lang="en-IN" sz="2300" dirty="0" smtClean="0">
                <a:latin typeface="Times New Roman" pitchFamily="18" charset="0"/>
                <a:cs typeface="Times New Roman" pitchFamily="18" charset="0"/>
              </a:rPr>
              <a:t>.</a:t>
            </a:r>
          </a:p>
          <a:p>
            <a:pPr marL="109728" indent="0" algn="just">
              <a:buNone/>
            </a:pPr>
            <a:endParaRPr lang="en-IN" sz="2300" dirty="0">
              <a:latin typeface="Times New Roman" pitchFamily="18" charset="0"/>
              <a:cs typeface="Times New Roman" pitchFamily="18" charset="0"/>
            </a:endParaRPr>
          </a:p>
          <a:p>
            <a:pPr marL="109728" indent="0" algn="just">
              <a:buNone/>
            </a:pPr>
            <a:r>
              <a:rPr lang="en-IN" sz="2300" b="1" dirty="0">
                <a:latin typeface="Times New Roman" pitchFamily="18" charset="0"/>
                <a:cs typeface="Times New Roman" pitchFamily="18" charset="0"/>
              </a:rPr>
              <a:t>5. Accessibility to past data</a:t>
            </a:r>
          </a:p>
          <a:p>
            <a:pPr marL="109728" indent="0" algn="just">
              <a:buNone/>
            </a:pPr>
            <a:r>
              <a:rPr lang="en-IN" sz="2300" dirty="0">
                <a:latin typeface="Times New Roman" pitchFamily="18" charset="0"/>
                <a:cs typeface="Times New Roman" pitchFamily="18" charset="0"/>
              </a:rPr>
              <a:t>You can easily access past data while filing returns. Most e-filing applications store data in a secure manner and allow for easy access at the time of filing subsequent returns</a:t>
            </a:r>
            <a:r>
              <a:rPr lang="en-IN" sz="2300" dirty="0" smtClean="0">
                <a:latin typeface="Times New Roman" pitchFamily="18" charset="0"/>
                <a:cs typeface="Times New Roman" pitchFamily="18" charset="0"/>
              </a:rPr>
              <a:t>.</a:t>
            </a:r>
          </a:p>
          <a:p>
            <a:pPr marL="109728" indent="0" algn="just">
              <a:buNone/>
            </a:pPr>
            <a:endParaRPr lang="en-IN" sz="2300" dirty="0">
              <a:latin typeface="Times New Roman" pitchFamily="18" charset="0"/>
              <a:cs typeface="Times New Roman" pitchFamily="18" charset="0"/>
            </a:endParaRPr>
          </a:p>
          <a:p>
            <a:pPr marL="109728" indent="0" algn="just">
              <a:buNone/>
            </a:pPr>
            <a:r>
              <a:rPr lang="en-IN" sz="2300" b="1" dirty="0">
                <a:latin typeface="Times New Roman" pitchFamily="18" charset="0"/>
                <a:cs typeface="Times New Roman" pitchFamily="18" charset="0"/>
              </a:rPr>
              <a:t>6. Proof of receipt</a:t>
            </a:r>
          </a:p>
          <a:p>
            <a:pPr marL="109728" indent="0" algn="just">
              <a:buNone/>
            </a:pPr>
            <a:r>
              <a:rPr lang="en-IN" sz="2300" dirty="0">
                <a:latin typeface="Times New Roman" pitchFamily="18" charset="0"/>
                <a:cs typeface="Times New Roman" pitchFamily="18" charset="0"/>
              </a:rPr>
              <a:t>You get prompt confirmation of filing, both at time of filing and subsequently, via email on your registered email </a:t>
            </a:r>
            <a:r>
              <a:rPr lang="en-IN" sz="2300" dirty="0" smtClean="0">
                <a:latin typeface="Times New Roman" pitchFamily="18" charset="0"/>
                <a:cs typeface="Times New Roman" pitchFamily="18" charset="0"/>
              </a:rPr>
              <a:t>id</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022435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548680"/>
            <a:ext cx="8291264" cy="5458611"/>
          </a:xfrm>
        </p:spPr>
        <p:txBody>
          <a:bodyPr/>
          <a:lstStyle/>
          <a:p>
            <a:pPr marL="109728" indent="0" algn="just">
              <a:buNone/>
            </a:pPr>
            <a:r>
              <a:rPr lang="en-IN" sz="2800" b="1" dirty="0" smtClean="0">
                <a:latin typeface="Times New Roman" pitchFamily="18" charset="0"/>
                <a:cs typeface="Times New Roman" pitchFamily="18" charset="0"/>
              </a:rPr>
              <a:t>7</a:t>
            </a:r>
            <a:r>
              <a:rPr lang="en-IN" sz="2800" b="1" dirty="0">
                <a:latin typeface="Times New Roman" pitchFamily="18" charset="0"/>
                <a:cs typeface="Times New Roman" pitchFamily="18" charset="0"/>
              </a:rPr>
              <a:t>. Ease of use</a:t>
            </a:r>
          </a:p>
          <a:p>
            <a:pPr marL="109728" indent="0" algn="just">
              <a:buNone/>
            </a:pPr>
            <a:r>
              <a:rPr lang="en-IN" sz="2800" dirty="0">
                <a:latin typeface="Times New Roman" pitchFamily="18" charset="0"/>
                <a:cs typeface="Times New Roman" pitchFamily="18" charset="0"/>
              </a:rPr>
              <a:t>E-filing is friendly and the detailed instructions make it easy even for individuals not very conversant with the internet</a:t>
            </a:r>
          </a:p>
          <a:p>
            <a:pPr marL="109728" indent="0" algn="just">
              <a:buNone/>
            </a:pPr>
            <a:r>
              <a:rPr lang="en-IN" sz="2800" b="1" dirty="0">
                <a:latin typeface="Times New Roman" pitchFamily="18" charset="0"/>
                <a:cs typeface="Times New Roman" pitchFamily="18" charset="0"/>
              </a:rPr>
              <a:t>8. Electronic banking</a:t>
            </a:r>
          </a:p>
          <a:p>
            <a:pPr marL="109728" indent="0" algn="just">
              <a:buNone/>
            </a:pPr>
            <a:r>
              <a:rPr lang="en-IN" sz="2800" dirty="0">
                <a:latin typeface="Times New Roman" pitchFamily="18" charset="0"/>
                <a:cs typeface="Times New Roman" pitchFamily="18" charset="0"/>
              </a:rPr>
              <a:t>Convenience of direct deposit for refund and direct debit for tax payments. You have the option to file now, pay later - decide what day to debit your bank account for tax payment, among other convenience features.</a:t>
            </a:r>
          </a:p>
          <a:p>
            <a:pPr marL="109728" indent="0">
              <a:buNone/>
            </a:pPr>
            <a:endParaRPr lang="en-IN" sz="2800" dirty="0"/>
          </a:p>
          <a:p>
            <a:pPr marL="109728" indent="0">
              <a:buNone/>
            </a:pPr>
            <a:endParaRPr lang="en-IN" dirty="0"/>
          </a:p>
        </p:txBody>
      </p:sp>
    </p:spTree>
    <p:extLst>
      <p:ext uri="{BB962C8B-B14F-4D97-AF65-F5344CB8AC3E}">
        <p14:creationId xmlns:p14="http://schemas.microsoft.com/office/powerpoint/2010/main" val="4124187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lstStyle/>
          <a:p>
            <a:pPr marL="109728" indent="0" algn="just">
              <a:buNone/>
            </a:pPr>
            <a:r>
              <a:rPr lang="en-IN" b="1" dirty="0" smtClean="0">
                <a:latin typeface="Times New Roman" pitchFamily="18" charset="0"/>
                <a:cs typeface="Times New Roman" pitchFamily="18" charset="0"/>
              </a:rPr>
              <a:t>ITR-1</a:t>
            </a:r>
          </a:p>
          <a:p>
            <a:pPr marL="109728" indent="0" algn="just">
              <a:buNone/>
            </a:pPr>
            <a:r>
              <a:rPr lang="en-IN" dirty="0">
                <a:latin typeface="Times New Roman" pitchFamily="18" charset="0"/>
                <a:cs typeface="Times New Roman" pitchFamily="18" charset="0"/>
              </a:rPr>
              <a:t>Also known as SAHAJ is applicable to an individual having salary or pension income or income from one house property (not a case of brought forward loss) or income from other sources (not being lottery winnings and income from race horses</a:t>
            </a:r>
            <a:r>
              <a:rPr lang="en-IN" dirty="0" smtClean="0">
                <a:latin typeface="Times New Roman" pitchFamily="18" charset="0"/>
                <a:cs typeface="Times New Roman" pitchFamily="18" charset="0"/>
              </a:rPr>
              <a:t>).</a:t>
            </a:r>
          </a:p>
          <a:p>
            <a:pPr marL="109728" indent="0" algn="just">
              <a:buNone/>
            </a:pPr>
            <a:endParaRPr lang="en-IN" dirty="0" smtClean="0">
              <a:latin typeface="Times New Roman" pitchFamily="18" charset="0"/>
              <a:cs typeface="Times New Roman" pitchFamily="18" charset="0"/>
            </a:endParaRPr>
          </a:p>
          <a:p>
            <a:pPr marL="109728" indent="0" algn="just">
              <a:buNone/>
            </a:pPr>
            <a:r>
              <a:rPr lang="en-IN" b="1" dirty="0">
                <a:latin typeface="Times New Roman" pitchFamily="18" charset="0"/>
                <a:cs typeface="Times New Roman" pitchFamily="18" charset="0"/>
              </a:rPr>
              <a:t>ITR-2</a:t>
            </a:r>
            <a:endParaRPr lang="en-IN" b="1" dirty="0"/>
          </a:p>
          <a:p>
            <a:pPr marL="109728" indent="0">
              <a:buNone/>
            </a:pPr>
            <a:r>
              <a:rPr lang="en-IN" sz="2800" dirty="0">
                <a:latin typeface="Times New Roman" pitchFamily="18" charset="0"/>
                <a:cs typeface="Times New Roman" pitchFamily="18" charset="0"/>
              </a:rPr>
              <a:t>It is applicable to an individual or a Hindu Undivided Family having income from any source other than "Profits and gains of business or profession".</a:t>
            </a:r>
          </a:p>
          <a:p>
            <a:pPr marL="109728" indent="0">
              <a:buNone/>
            </a:pPr>
            <a:endParaRPr lang="en-IN" dirty="0"/>
          </a:p>
        </p:txBody>
      </p:sp>
      <p:sp>
        <p:nvSpPr>
          <p:cNvPr id="3" name="Title 2"/>
          <p:cNvSpPr>
            <a:spLocks noGrp="1"/>
          </p:cNvSpPr>
          <p:nvPr>
            <p:ph type="title"/>
          </p:nvPr>
        </p:nvSpPr>
        <p:spPr>
          <a:xfrm>
            <a:off x="457200" y="274638"/>
            <a:ext cx="8229600" cy="850106"/>
          </a:xfrm>
        </p:spPr>
        <p:txBody>
          <a:bodyPr/>
          <a:lstStyle/>
          <a:p>
            <a:pPr algn="ctr"/>
            <a:r>
              <a:rPr lang="en-IN" dirty="0" smtClean="0">
                <a:solidFill>
                  <a:schemeClr val="tx1"/>
                </a:solidFill>
                <a:effectLst/>
                <a:latin typeface="Times New Roman" pitchFamily="18" charset="0"/>
                <a:cs typeface="Times New Roman" pitchFamily="18" charset="0"/>
              </a:rPr>
              <a:t>Types of ITR Forms</a:t>
            </a:r>
            <a:endParaRPr lang="en-IN"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154293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0648"/>
            <a:ext cx="8363272" cy="6120680"/>
          </a:xfrm>
        </p:spPr>
        <p:txBody>
          <a:bodyPr>
            <a:noAutofit/>
          </a:bodyPr>
          <a:lstStyle/>
          <a:p>
            <a:pPr marL="109728" indent="0">
              <a:buNone/>
            </a:pPr>
            <a:r>
              <a:rPr lang="en-IN" b="1" dirty="0" smtClean="0">
                <a:latin typeface="Times New Roman" pitchFamily="18" charset="0"/>
                <a:cs typeface="Times New Roman" pitchFamily="18" charset="0"/>
              </a:rPr>
              <a:t>ITR-2A</a:t>
            </a:r>
          </a:p>
          <a:p>
            <a:pPr marL="109728" indent="0" algn="just">
              <a:buNone/>
            </a:pPr>
            <a:r>
              <a:rPr lang="en-IN" sz="2300" dirty="0" smtClean="0">
                <a:latin typeface="Times New Roman" pitchFamily="18" charset="0"/>
                <a:cs typeface="Times New Roman" pitchFamily="18" charset="0"/>
              </a:rPr>
              <a:t>It is applicable to an individual or HUF whose total income does not include income from business or profession, capital gains. Further, an individual or HUF having any asset (including financial interest in any entity) located outside India or having any signing authority in any account located outside India or having income from any source outside India cannot use this form for filing of return of income.</a:t>
            </a:r>
          </a:p>
          <a:p>
            <a:pPr marL="109728" indent="0" algn="just">
              <a:buNone/>
            </a:pPr>
            <a:endParaRPr lang="en-IN" sz="1200" dirty="0" smtClean="0">
              <a:latin typeface="Times New Roman" pitchFamily="18" charset="0"/>
              <a:cs typeface="Times New Roman" pitchFamily="18" charset="0"/>
            </a:endParaRPr>
          </a:p>
          <a:p>
            <a:pPr marL="109728" indent="0">
              <a:buNone/>
            </a:pPr>
            <a:r>
              <a:rPr lang="en-IN" b="1" dirty="0" smtClean="0">
                <a:latin typeface="Times New Roman" pitchFamily="18" charset="0"/>
                <a:cs typeface="Times New Roman" pitchFamily="18" charset="0"/>
              </a:rPr>
              <a:t>ITR-3</a:t>
            </a:r>
          </a:p>
          <a:p>
            <a:pPr marL="109728" indent="0" algn="just">
              <a:buNone/>
            </a:pPr>
            <a:r>
              <a:rPr lang="en-IN" sz="2300" dirty="0">
                <a:latin typeface="Times New Roman" pitchFamily="18" charset="0"/>
                <a:cs typeface="Times New Roman" pitchFamily="18" charset="0"/>
              </a:rPr>
              <a:t>It is applicable to an individual or </a:t>
            </a:r>
            <a:r>
              <a:rPr lang="en-IN" sz="2300" dirty="0" smtClean="0">
                <a:latin typeface="Times New Roman" pitchFamily="18" charset="0"/>
                <a:cs typeface="Times New Roman" pitchFamily="18" charset="0"/>
              </a:rPr>
              <a:t>HUF </a:t>
            </a:r>
            <a:r>
              <a:rPr lang="en-IN" sz="2300" dirty="0">
                <a:latin typeface="Times New Roman" pitchFamily="18" charset="0"/>
                <a:cs typeface="Times New Roman" pitchFamily="18" charset="0"/>
              </a:rPr>
              <a:t>who is a partner in a firm and where income chargeable to tax under the head "Profits or gains of business or profession" does not include any income except the income by way of any interest, salary, bonus, commission or remuneration, by whatever name called, due to, or received by him from such firm.</a:t>
            </a:r>
          </a:p>
        </p:txBody>
      </p:sp>
    </p:spTree>
    <p:extLst>
      <p:ext uri="{BB962C8B-B14F-4D97-AF65-F5344CB8AC3E}">
        <p14:creationId xmlns:p14="http://schemas.microsoft.com/office/powerpoint/2010/main" val="3123994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lnSpcReduction="10000"/>
          </a:bodyPr>
          <a:lstStyle/>
          <a:p>
            <a:pPr marL="109728" indent="0" algn="just">
              <a:buNone/>
            </a:pPr>
            <a:r>
              <a:rPr lang="en-IN" b="1" dirty="0" smtClean="0">
                <a:latin typeface="Times New Roman" pitchFamily="18" charset="0"/>
                <a:cs typeface="Times New Roman" pitchFamily="18" charset="0"/>
              </a:rPr>
              <a:t>ITR-4</a:t>
            </a:r>
            <a:endParaRPr lang="en-IN" sz="2300" b="1" dirty="0" smtClean="0">
              <a:latin typeface="Times New Roman" pitchFamily="18" charset="0"/>
              <a:cs typeface="Times New Roman" pitchFamily="18" charset="0"/>
            </a:endParaRPr>
          </a:p>
          <a:p>
            <a:pPr marL="109728" indent="0" algn="just">
              <a:buNone/>
            </a:pPr>
            <a:r>
              <a:rPr lang="en-IN" sz="2300" dirty="0">
                <a:latin typeface="Times New Roman" pitchFamily="18" charset="0"/>
                <a:cs typeface="Times New Roman" pitchFamily="18" charset="0"/>
              </a:rPr>
              <a:t>It is applicable to an individual or a Hindu Undivided Family who is </a:t>
            </a:r>
            <a:r>
              <a:rPr lang="en-IN" sz="2300" dirty="0" smtClean="0">
                <a:latin typeface="Times New Roman" pitchFamily="18" charset="0"/>
                <a:cs typeface="Times New Roman" pitchFamily="18" charset="0"/>
              </a:rPr>
              <a:t>carrying </a:t>
            </a:r>
            <a:r>
              <a:rPr lang="en-IN" sz="2300" dirty="0">
                <a:latin typeface="Times New Roman" pitchFamily="18" charset="0"/>
                <a:cs typeface="Times New Roman" pitchFamily="18" charset="0"/>
              </a:rPr>
              <a:t>on a proprietary business or profession</a:t>
            </a:r>
            <a:r>
              <a:rPr lang="en-IN" sz="2300" dirty="0" smtClean="0">
                <a:latin typeface="Times New Roman" pitchFamily="18" charset="0"/>
                <a:cs typeface="Times New Roman" pitchFamily="18" charset="0"/>
              </a:rPr>
              <a:t>.</a:t>
            </a:r>
          </a:p>
          <a:p>
            <a:pPr marL="109728" indent="0" algn="just">
              <a:buNone/>
            </a:pPr>
            <a:endParaRPr lang="en-IN" sz="2300" dirty="0">
              <a:latin typeface="Times New Roman" pitchFamily="18" charset="0"/>
              <a:cs typeface="Times New Roman" pitchFamily="18" charset="0"/>
            </a:endParaRPr>
          </a:p>
          <a:p>
            <a:pPr marL="109728" indent="0" algn="just">
              <a:buNone/>
            </a:pPr>
            <a:r>
              <a:rPr lang="en-IN" b="1" dirty="0" smtClean="0">
                <a:latin typeface="Times New Roman" pitchFamily="18" charset="0"/>
                <a:cs typeface="Times New Roman" pitchFamily="18" charset="0"/>
              </a:rPr>
              <a:t>ITR-4S</a:t>
            </a:r>
            <a:endParaRPr lang="en-IN" sz="2300" b="1" dirty="0" smtClean="0">
              <a:latin typeface="Times New Roman" pitchFamily="18" charset="0"/>
              <a:cs typeface="Times New Roman" pitchFamily="18" charset="0"/>
            </a:endParaRPr>
          </a:p>
          <a:p>
            <a:pPr marL="109728" indent="0" algn="just">
              <a:buNone/>
            </a:pPr>
            <a:r>
              <a:rPr lang="en-IN" sz="2300" dirty="0">
                <a:latin typeface="Times New Roman" pitchFamily="18" charset="0"/>
                <a:cs typeface="Times New Roman" pitchFamily="18" charset="0"/>
              </a:rPr>
              <a:t>Also known as SUGAM is applicable to individuals or </a:t>
            </a:r>
            <a:r>
              <a:rPr lang="en-IN" sz="2300" dirty="0" smtClean="0">
                <a:latin typeface="Times New Roman" pitchFamily="18" charset="0"/>
                <a:cs typeface="Times New Roman" pitchFamily="18" charset="0"/>
              </a:rPr>
              <a:t>HUF </a:t>
            </a:r>
            <a:r>
              <a:rPr lang="en-IN" sz="2300" dirty="0">
                <a:latin typeface="Times New Roman" pitchFamily="18" charset="0"/>
                <a:cs typeface="Times New Roman" pitchFamily="18" charset="0"/>
              </a:rPr>
              <a:t>or partnership firm (other than limited liability partnership firm) who have opted for the presumptive taxation scheme of section </a:t>
            </a:r>
            <a:r>
              <a:rPr lang="en-IN" sz="2300" dirty="0" smtClean="0">
                <a:latin typeface="Times New Roman" pitchFamily="18" charset="0"/>
                <a:cs typeface="Times New Roman" pitchFamily="18" charset="0"/>
              </a:rPr>
              <a:t>44AD (</a:t>
            </a:r>
            <a:r>
              <a:rPr lang="en-IN" sz="2300" dirty="0">
                <a:latin typeface="Times New Roman" pitchFamily="18" charset="0"/>
                <a:cs typeface="Times New Roman" pitchFamily="18" charset="0"/>
              </a:rPr>
              <a:t>Presumptive computation of profits for taxation for </a:t>
            </a:r>
            <a:r>
              <a:rPr lang="en-IN" sz="2300" dirty="0" smtClean="0">
                <a:latin typeface="Times New Roman" pitchFamily="18" charset="0"/>
                <a:cs typeface="Times New Roman" pitchFamily="18" charset="0"/>
              </a:rPr>
              <a:t>business) or 44AE (</a:t>
            </a:r>
            <a:r>
              <a:rPr lang="en-IN" sz="2300" dirty="0">
                <a:latin typeface="Times New Roman" pitchFamily="18" charset="0"/>
                <a:cs typeface="Times New Roman" pitchFamily="18" charset="0"/>
              </a:rPr>
              <a:t>Business of plying, leasing or hiring </a:t>
            </a:r>
            <a:r>
              <a:rPr lang="en-IN" sz="2300" dirty="0" smtClean="0">
                <a:latin typeface="Times New Roman" pitchFamily="18" charset="0"/>
                <a:cs typeface="Times New Roman" pitchFamily="18" charset="0"/>
              </a:rPr>
              <a:t>trucks).</a:t>
            </a:r>
          </a:p>
          <a:p>
            <a:pPr marL="109728" indent="0" algn="just">
              <a:buNone/>
            </a:pPr>
            <a:endParaRPr lang="en-IN" sz="2300" dirty="0">
              <a:latin typeface="Times New Roman" pitchFamily="18" charset="0"/>
              <a:cs typeface="Times New Roman" pitchFamily="18" charset="0"/>
            </a:endParaRPr>
          </a:p>
          <a:p>
            <a:pPr marL="109728" indent="0" algn="just">
              <a:buNone/>
            </a:pPr>
            <a:r>
              <a:rPr lang="en-IN" sz="2900" b="1" dirty="0" smtClean="0">
                <a:latin typeface="Times New Roman" pitchFamily="18" charset="0"/>
                <a:cs typeface="Times New Roman" pitchFamily="18" charset="0"/>
              </a:rPr>
              <a:t>ITR-5</a:t>
            </a:r>
          </a:p>
          <a:p>
            <a:pPr marL="109728" indent="0" algn="just">
              <a:buNone/>
            </a:pPr>
            <a:r>
              <a:rPr lang="en-IN" sz="2500" dirty="0" smtClean="0">
                <a:latin typeface="Times New Roman" pitchFamily="18" charset="0"/>
                <a:cs typeface="Times New Roman" pitchFamily="18" charset="0"/>
              </a:rPr>
              <a:t>This </a:t>
            </a:r>
            <a:r>
              <a:rPr lang="en-IN" sz="2500" dirty="0">
                <a:latin typeface="Times New Roman" pitchFamily="18" charset="0"/>
                <a:cs typeface="Times New Roman" pitchFamily="18" charset="0"/>
              </a:rPr>
              <a:t>Form can be used by a person being a firm, LLP, AOP, BOI, artificial juridical </a:t>
            </a:r>
            <a:r>
              <a:rPr lang="en-IN" sz="2500" dirty="0" smtClean="0">
                <a:latin typeface="Times New Roman" pitchFamily="18" charset="0"/>
                <a:cs typeface="Times New Roman" pitchFamily="18" charset="0"/>
              </a:rPr>
              <a:t>person, </a:t>
            </a:r>
            <a:r>
              <a:rPr lang="en-IN" sz="2500" dirty="0">
                <a:latin typeface="Times New Roman" pitchFamily="18" charset="0"/>
                <a:cs typeface="Times New Roman" pitchFamily="18" charset="0"/>
              </a:rPr>
              <a:t>co-operative society and local authority. </a:t>
            </a:r>
          </a:p>
          <a:p>
            <a:pPr marL="109728" indent="0" algn="just">
              <a:buNone/>
            </a:pPr>
            <a:endParaRPr lang="en-IN" sz="23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55059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476672"/>
            <a:ext cx="8363272" cy="5530619"/>
          </a:xfrm>
        </p:spPr>
        <p:txBody>
          <a:bodyPr/>
          <a:lstStyle/>
          <a:p>
            <a:pPr marL="109728" indent="0">
              <a:buNone/>
            </a:pPr>
            <a:r>
              <a:rPr lang="en-IN" b="1" dirty="0" smtClean="0">
                <a:latin typeface="Times New Roman" pitchFamily="18" charset="0"/>
                <a:cs typeface="Times New Roman" pitchFamily="18" charset="0"/>
              </a:rPr>
              <a:t>ITR-6</a:t>
            </a:r>
          </a:p>
          <a:p>
            <a:pPr marL="109728" indent="0" algn="just">
              <a:buNone/>
            </a:pPr>
            <a:r>
              <a:rPr lang="en-IN" sz="2300" dirty="0">
                <a:latin typeface="Times New Roman" pitchFamily="18" charset="0"/>
                <a:cs typeface="Times New Roman" pitchFamily="18" charset="0"/>
              </a:rPr>
              <a:t>It is applicable to a company, other than a company claiming exemption under section </a:t>
            </a:r>
            <a:r>
              <a:rPr lang="en-IN" sz="2300" dirty="0" smtClean="0">
                <a:latin typeface="Times New Roman" pitchFamily="18" charset="0"/>
                <a:cs typeface="Times New Roman" pitchFamily="18" charset="0"/>
              </a:rPr>
              <a:t>11 i.e. exemption claimed </a:t>
            </a:r>
            <a:r>
              <a:rPr lang="en-IN" sz="2300" dirty="0">
                <a:latin typeface="Times New Roman" pitchFamily="18" charset="0"/>
                <a:cs typeface="Times New Roman" pitchFamily="18" charset="0"/>
              </a:rPr>
              <a:t>by charitable/religious </a:t>
            </a:r>
            <a:r>
              <a:rPr lang="en-IN" sz="2300" dirty="0" smtClean="0">
                <a:latin typeface="Times New Roman" pitchFamily="18" charset="0"/>
                <a:cs typeface="Times New Roman" pitchFamily="18" charset="0"/>
              </a:rPr>
              <a:t>trust</a:t>
            </a:r>
            <a:r>
              <a:rPr lang="en-IN" sz="2300" dirty="0">
                <a:latin typeface="Times New Roman" pitchFamily="18" charset="0"/>
                <a:cs typeface="Times New Roman" pitchFamily="18" charset="0"/>
              </a:rPr>
              <a:t>.</a:t>
            </a:r>
          </a:p>
          <a:p>
            <a:pPr marL="109728" indent="0" algn="just">
              <a:buNone/>
            </a:pPr>
            <a:endParaRPr lang="en-IN" sz="1100" dirty="0" smtClean="0">
              <a:latin typeface="Times New Roman" pitchFamily="18" charset="0"/>
              <a:cs typeface="Times New Roman" pitchFamily="18" charset="0"/>
            </a:endParaRPr>
          </a:p>
          <a:p>
            <a:pPr marL="109728" indent="0" algn="just">
              <a:buNone/>
            </a:pPr>
            <a:r>
              <a:rPr lang="en-IN" b="1" dirty="0" smtClean="0">
                <a:latin typeface="Times New Roman" pitchFamily="18" charset="0"/>
                <a:cs typeface="Times New Roman" pitchFamily="18" charset="0"/>
              </a:rPr>
              <a:t>ITR-7</a:t>
            </a:r>
          </a:p>
          <a:p>
            <a:pPr marL="109728" indent="0" algn="just">
              <a:buNone/>
            </a:pPr>
            <a:r>
              <a:rPr lang="en-IN" sz="2300" dirty="0" smtClean="0">
                <a:latin typeface="Times New Roman" pitchFamily="18" charset="0"/>
                <a:cs typeface="Times New Roman" pitchFamily="18" charset="0"/>
              </a:rPr>
              <a:t>It is applicable to a persons including companies who are required to furnish return under section 139(4A) or section 139(4B) or section 139(4C) or section 139(4D) or section 139(4E) or section 139(4F) (</a:t>
            </a:r>
            <a:r>
              <a:rPr lang="en-IN" sz="2300" i="1" dirty="0" smtClean="0">
                <a:latin typeface="Times New Roman" pitchFamily="18" charset="0"/>
                <a:cs typeface="Times New Roman" pitchFamily="18" charset="0"/>
              </a:rPr>
              <a:t>i.e.,</a:t>
            </a:r>
            <a:r>
              <a:rPr lang="en-IN" sz="2300" dirty="0" smtClean="0">
                <a:latin typeface="Times New Roman" pitchFamily="18" charset="0"/>
                <a:cs typeface="Times New Roman" pitchFamily="18" charset="0"/>
              </a:rPr>
              <a:t> trusts, political parties, institutions, colleges, investment fund, etc.).</a:t>
            </a:r>
          </a:p>
          <a:p>
            <a:pPr marL="109728" indent="0" algn="just">
              <a:buNone/>
            </a:pPr>
            <a:endParaRPr lang="en-IN" sz="1000" b="1" dirty="0">
              <a:latin typeface="Times New Roman" pitchFamily="18" charset="0"/>
              <a:cs typeface="Times New Roman" pitchFamily="18" charset="0"/>
            </a:endParaRPr>
          </a:p>
          <a:p>
            <a:pPr marL="109728" indent="0" algn="just">
              <a:buNone/>
            </a:pPr>
            <a:r>
              <a:rPr lang="en-IN" b="1" dirty="0" smtClean="0">
                <a:latin typeface="Times New Roman" pitchFamily="18" charset="0"/>
                <a:cs typeface="Times New Roman" pitchFamily="18" charset="0"/>
              </a:rPr>
              <a:t>ITR-V</a:t>
            </a:r>
          </a:p>
          <a:p>
            <a:pPr marL="109728" indent="0" algn="just">
              <a:buNone/>
            </a:pPr>
            <a:r>
              <a:rPr lang="en-IN" sz="2300" dirty="0">
                <a:latin typeface="Times New Roman" pitchFamily="18" charset="0"/>
                <a:cs typeface="Times New Roman" pitchFamily="18" charset="0"/>
              </a:rPr>
              <a:t>It is the acknowledgement of filing the return of income.</a:t>
            </a:r>
            <a:endParaRPr lang="en-IN" sz="2300" b="1" dirty="0">
              <a:latin typeface="Times New Roman" pitchFamily="18" charset="0"/>
              <a:cs typeface="Times New Roman" pitchFamily="18" charset="0"/>
            </a:endParaRPr>
          </a:p>
        </p:txBody>
      </p:sp>
    </p:spTree>
    <p:extLst>
      <p:ext uri="{BB962C8B-B14F-4D97-AF65-F5344CB8AC3E}">
        <p14:creationId xmlns:p14="http://schemas.microsoft.com/office/powerpoint/2010/main" val="2595915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548680"/>
            <a:ext cx="8229600" cy="576064"/>
          </a:xfrm>
        </p:spPr>
        <p:txBody>
          <a:bodyPr>
            <a:normAutofit fontScale="90000"/>
          </a:bodyPr>
          <a:lstStyle/>
          <a:p>
            <a:r>
              <a:rPr lang="en-IN" altLang="en-US" sz="3600" dirty="0" smtClean="0">
                <a:solidFill>
                  <a:srgbClr val="000000"/>
                </a:solidFill>
                <a:effectLst/>
                <a:latin typeface="Times New Roman" pitchFamily="18" charset="0"/>
                <a:cs typeface="Times New Roman" pitchFamily="18" charset="0"/>
              </a:rPr>
              <a:t>E-Filing </a:t>
            </a:r>
            <a:r>
              <a:rPr lang="en-IN" altLang="en-US" sz="3600" dirty="0">
                <a:solidFill>
                  <a:srgbClr val="000000"/>
                </a:solidFill>
                <a:effectLst/>
                <a:latin typeface="Times New Roman" pitchFamily="18" charset="0"/>
                <a:cs typeface="Times New Roman" pitchFamily="18" charset="0"/>
              </a:rPr>
              <a:t>of Returns/Forms is mandatory for : </a:t>
            </a:r>
            <a:r>
              <a:rPr lang="en-IN" altLang="en-US" sz="4400" dirty="0">
                <a:solidFill>
                  <a:srgbClr val="000000"/>
                </a:solidFill>
                <a:effectLst/>
                <a:latin typeface="Times New Roman" pitchFamily="18" charset="0"/>
                <a:cs typeface="Times New Roman" pitchFamily="18" charset="0"/>
              </a:rPr>
              <a:t/>
            </a:r>
            <a:br>
              <a:rPr lang="en-IN" altLang="en-US" sz="4400" dirty="0">
                <a:solidFill>
                  <a:srgbClr val="000000"/>
                </a:solidFill>
                <a:effectLst/>
                <a:latin typeface="Times New Roman" pitchFamily="18" charset="0"/>
                <a:cs typeface="Times New Roman" pitchFamily="18" charset="0"/>
              </a:rPr>
            </a:br>
            <a:r>
              <a:rPr lang="en-US" altLang="en-US" b="1" dirty="0">
                <a:solidFill>
                  <a:srgbClr val="000000"/>
                </a:solidFill>
                <a:effectLst/>
              </a:rPr>
              <a:t>	</a:t>
            </a:r>
            <a:endParaRPr lang="en-US" dirty="0">
              <a:effectLst/>
            </a:endParaRPr>
          </a:p>
        </p:txBody>
      </p:sp>
      <p:sp>
        <p:nvSpPr>
          <p:cNvPr id="4" name="Content Placeholder 3"/>
          <p:cNvSpPr>
            <a:spLocks noGrp="1"/>
          </p:cNvSpPr>
          <p:nvPr>
            <p:ph idx="1"/>
          </p:nvPr>
        </p:nvSpPr>
        <p:spPr>
          <a:xfrm>
            <a:off x="0" y="1100628"/>
            <a:ext cx="9144000" cy="5376372"/>
          </a:xfrm>
        </p:spPr>
        <p:txBody>
          <a:bodyPr>
            <a:noAutofit/>
          </a:bodyPr>
          <a:lstStyle/>
          <a:p>
            <a:pPr marL="109728" indent="0">
              <a:buNone/>
            </a:pPr>
            <a:r>
              <a:rPr lang="en-US" sz="2000" b="0" dirty="0" smtClean="0">
                <a:latin typeface="Times New Roman" pitchFamily="18" charset="0"/>
                <a:cs typeface="Times New Roman" pitchFamily="18" charset="0"/>
              </a:rPr>
              <a:t>(1) Any </a:t>
            </a:r>
            <a:r>
              <a:rPr lang="en-US" sz="2000" b="0" dirty="0" err="1" smtClean="0">
                <a:latin typeface="Times New Roman" pitchFamily="18" charset="0"/>
                <a:cs typeface="Times New Roman" pitchFamily="18" charset="0"/>
              </a:rPr>
              <a:t>assessee</a:t>
            </a:r>
            <a:r>
              <a:rPr lang="en-US" sz="2000" b="0" dirty="0" smtClean="0">
                <a:latin typeface="Times New Roman" pitchFamily="18" charset="0"/>
                <a:cs typeface="Times New Roman" pitchFamily="18" charset="0"/>
              </a:rPr>
              <a:t> </a:t>
            </a:r>
            <a:r>
              <a:rPr lang="en-US" sz="2000" b="0" dirty="0">
                <a:latin typeface="Times New Roman" pitchFamily="18" charset="0"/>
                <a:cs typeface="Times New Roman" pitchFamily="18" charset="0"/>
              </a:rPr>
              <a:t>filing ITR 1/2/2A (</a:t>
            </a:r>
            <a:r>
              <a:rPr lang="en-US" sz="2000" b="0" dirty="0" smtClean="0">
                <a:latin typeface="Times New Roman" pitchFamily="18" charset="0"/>
                <a:cs typeface="Times New Roman" pitchFamily="18" charset="0"/>
              </a:rPr>
              <a:t>other than </a:t>
            </a:r>
            <a:r>
              <a:rPr lang="en-US" sz="2000" b="0" dirty="0">
                <a:latin typeface="Times New Roman" pitchFamily="18" charset="0"/>
                <a:cs typeface="Times New Roman" pitchFamily="18" charset="0"/>
              </a:rPr>
              <a:t>an individual of the age of 80 years or more at anytime during the </a:t>
            </a:r>
            <a:r>
              <a:rPr lang="en-US" sz="2000" b="0" dirty="0" smtClean="0">
                <a:latin typeface="Times New Roman" pitchFamily="18" charset="0"/>
                <a:cs typeface="Times New Roman" pitchFamily="18" charset="0"/>
              </a:rPr>
              <a:t>previous year</a:t>
            </a:r>
            <a:r>
              <a:rPr lang="en-US" sz="2000" b="0" dirty="0">
                <a:latin typeface="Times New Roman" pitchFamily="18" charset="0"/>
                <a:cs typeface="Times New Roman" pitchFamily="18" charset="0"/>
              </a:rPr>
              <a:t>) having a refund claim in the return or having total income of more than </a:t>
            </a:r>
            <a:r>
              <a:rPr lang="en-US" sz="2000" b="0" dirty="0" smtClean="0">
                <a:latin typeface="Times New Roman" pitchFamily="18" charset="0"/>
                <a:cs typeface="Times New Roman" pitchFamily="18" charset="0"/>
              </a:rPr>
              <a:t>Rs.5,00,000 </a:t>
            </a:r>
            <a:r>
              <a:rPr lang="en-US" sz="2000" b="0" dirty="0">
                <a:latin typeface="Times New Roman" pitchFamily="18" charset="0"/>
                <a:cs typeface="Times New Roman" pitchFamily="18" charset="0"/>
              </a:rPr>
              <a:t>is required to furnish the return of income </a:t>
            </a:r>
            <a:r>
              <a:rPr lang="en-US" sz="2000" b="0" dirty="0" smtClean="0">
                <a:latin typeface="Times New Roman" pitchFamily="18" charset="0"/>
                <a:cs typeface="Times New Roman" pitchFamily="18" charset="0"/>
              </a:rPr>
              <a:t>electronically.</a:t>
            </a:r>
          </a:p>
          <a:p>
            <a:pPr marL="109728" indent="0">
              <a:buNone/>
            </a:pPr>
            <a:endParaRPr lang="en-US" sz="2000" b="0" dirty="0">
              <a:latin typeface="Times New Roman" pitchFamily="18" charset="0"/>
              <a:cs typeface="Times New Roman" pitchFamily="18" charset="0"/>
            </a:endParaRPr>
          </a:p>
          <a:p>
            <a:pPr marL="109728" indent="0">
              <a:buNone/>
            </a:pPr>
            <a:r>
              <a:rPr lang="en-US" sz="2000" b="0" dirty="0">
                <a:latin typeface="Times New Roman" pitchFamily="18" charset="0"/>
                <a:cs typeface="Times New Roman" pitchFamily="18" charset="0"/>
              </a:rPr>
              <a:t>(2) Every company shall furnish the return of income </a:t>
            </a:r>
            <a:r>
              <a:rPr lang="en-US" sz="2000" b="0" dirty="0" smtClean="0">
                <a:latin typeface="Times New Roman" pitchFamily="18" charset="0"/>
                <a:cs typeface="Times New Roman" pitchFamily="18" charset="0"/>
              </a:rPr>
              <a:t>electronically.</a:t>
            </a:r>
          </a:p>
          <a:p>
            <a:pPr marL="109728" indent="0">
              <a:buNone/>
            </a:pPr>
            <a:endParaRPr lang="en-US" sz="200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(3) A firm or an individual or </a:t>
            </a:r>
            <a:r>
              <a:rPr lang="en-US" sz="2000" dirty="0" smtClean="0">
                <a:latin typeface="Times New Roman" pitchFamily="18" charset="0"/>
                <a:cs typeface="Times New Roman" pitchFamily="18" charset="0"/>
              </a:rPr>
              <a:t>HUF </a:t>
            </a:r>
            <a:r>
              <a:rPr lang="en-US" sz="2000" dirty="0">
                <a:latin typeface="Times New Roman" pitchFamily="18" charset="0"/>
                <a:cs typeface="Times New Roman" pitchFamily="18" charset="0"/>
              </a:rPr>
              <a:t>whose books </a:t>
            </a:r>
            <a:r>
              <a:rPr lang="en-US" sz="2000" dirty="0" smtClean="0">
                <a:latin typeface="Times New Roman" pitchFamily="18" charset="0"/>
                <a:cs typeface="Times New Roman" pitchFamily="18" charset="0"/>
              </a:rPr>
              <a:t>of account </a:t>
            </a:r>
            <a:r>
              <a:rPr lang="en-US" sz="2000" dirty="0">
                <a:latin typeface="Times New Roman" pitchFamily="18" charset="0"/>
                <a:cs typeface="Times New Roman" pitchFamily="18" charset="0"/>
              </a:rPr>
              <a:t>are required to be audited under section 44AB shall furnish the return </a:t>
            </a:r>
            <a:r>
              <a:rPr lang="en-US" sz="2000" dirty="0" smtClean="0">
                <a:latin typeface="Times New Roman" pitchFamily="18" charset="0"/>
                <a:cs typeface="Times New Roman" pitchFamily="18" charset="0"/>
              </a:rPr>
              <a:t>of income electronically.</a:t>
            </a:r>
          </a:p>
          <a:p>
            <a:pPr marL="109728" indent="0">
              <a:buNone/>
            </a:pPr>
            <a:endParaRPr lang="en-US" sz="2000" b="0" dirty="0">
              <a:latin typeface="Times New Roman" pitchFamily="18" charset="0"/>
              <a:cs typeface="Times New Roman" pitchFamily="18" charset="0"/>
            </a:endParaRPr>
          </a:p>
          <a:p>
            <a:pPr marL="109728" indent="0">
              <a:buNone/>
            </a:pPr>
            <a:r>
              <a:rPr lang="en-US" sz="2000" dirty="0">
                <a:latin typeface="Times New Roman" pitchFamily="18" charset="0"/>
                <a:cs typeface="Times New Roman" pitchFamily="18" charset="0"/>
              </a:rPr>
              <a:t>(4) R</a:t>
            </a:r>
            <a:r>
              <a:rPr lang="en-US" sz="2000" dirty="0" smtClean="0">
                <a:latin typeface="Times New Roman" pitchFamily="18" charset="0"/>
                <a:cs typeface="Times New Roman" pitchFamily="18" charset="0"/>
              </a:rPr>
              <a:t>esident </a:t>
            </a:r>
            <a:r>
              <a:rPr lang="en-US" sz="2000" dirty="0" err="1">
                <a:latin typeface="Times New Roman" pitchFamily="18" charset="0"/>
                <a:cs typeface="Times New Roman" pitchFamily="18" charset="0"/>
              </a:rPr>
              <a:t>assessee</a:t>
            </a:r>
            <a:r>
              <a:rPr lang="en-US" sz="2000" dirty="0">
                <a:latin typeface="Times New Roman" pitchFamily="18" charset="0"/>
                <a:cs typeface="Times New Roman" pitchFamily="18" charset="0"/>
              </a:rPr>
              <a:t> having any assets </a:t>
            </a:r>
            <a:r>
              <a:rPr lang="en-US" sz="2000" dirty="0" smtClean="0">
                <a:latin typeface="Times New Roman" pitchFamily="18" charset="0"/>
                <a:cs typeface="Times New Roman" pitchFamily="18" charset="0"/>
              </a:rPr>
              <a:t>located </a:t>
            </a:r>
            <a:r>
              <a:rPr lang="en-US" sz="2000" dirty="0">
                <a:latin typeface="Times New Roman" pitchFamily="18" charset="0"/>
                <a:cs typeface="Times New Roman" pitchFamily="18" charset="0"/>
              </a:rPr>
              <a:t>outside India or signing authority in any account located outside India </a:t>
            </a:r>
            <a:r>
              <a:rPr lang="en-US" sz="2000" dirty="0" smtClean="0">
                <a:latin typeface="Times New Roman" pitchFamily="18" charset="0"/>
                <a:cs typeface="Times New Roman" pitchFamily="18" charset="0"/>
              </a:rPr>
              <a:t>or Income </a:t>
            </a:r>
            <a:r>
              <a:rPr lang="en-US" sz="2000" dirty="0">
                <a:latin typeface="Times New Roman" pitchFamily="18" charset="0"/>
                <a:cs typeface="Times New Roman" pitchFamily="18" charset="0"/>
              </a:rPr>
              <a:t>from any source outside India shall furnish the return of </a:t>
            </a:r>
            <a:r>
              <a:rPr lang="en-US" sz="2000" dirty="0" smtClean="0">
                <a:latin typeface="Times New Roman" pitchFamily="18" charset="0"/>
                <a:cs typeface="Times New Roman" pitchFamily="18" charset="0"/>
              </a:rPr>
              <a:t>income electronically.</a:t>
            </a:r>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606574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70" y="0"/>
            <a:ext cx="9021170" cy="2246769"/>
          </a:xfrm>
          <a:prstGeom prst="rect">
            <a:avLst/>
          </a:prstGeom>
        </p:spPr>
        <p:txBody>
          <a:bodyPr wrap="square">
            <a:spAutoFit/>
          </a:bodyPr>
          <a:lstStyle/>
          <a:p>
            <a:endParaRPr lang="en-US" sz="2000" dirty="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(5) Taxpayers claiming relief under section 90 (Double Tax Avoidance Agreement with other countries), 90A (Agreements between Specified Associations) or 91 (countries with which no agreements exists) shall furnish the return of income electronically.</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(6) A person who is required to file ITR - 5 shall file the same </a:t>
            </a:r>
            <a:r>
              <a:rPr lang="en-US" sz="2000" dirty="0" smtClean="0">
                <a:latin typeface="Times New Roman" pitchFamily="18" charset="0"/>
                <a:cs typeface="Times New Roman" pitchFamily="18" charset="0"/>
              </a:rPr>
              <a:t>electronically.</a:t>
            </a:r>
            <a:endParaRPr lang="en-US" sz="2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7107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823913" y="2908300"/>
            <a:ext cx="7772400"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IN" altLang="en-US"/>
          </a:p>
        </p:txBody>
      </p:sp>
      <p:pic>
        <p:nvPicPr>
          <p:cNvPr id="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725" y="476672"/>
            <a:ext cx="6715125" cy="54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813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7207073"/>
              </p:ext>
            </p:extLst>
          </p:nvPr>
        </p:nvGraphicFramePr>
        <p:xfrm>
          <a:off x="76200" y="914400"/>
          <a:ext cx="9067800" cy="5783869"/>
        </p:xfrm>
        <a:graphic>
          <a:graphicData uri="http://schemas.openxmlformats.org/drawingml/2006/table">
            <a:tbl>
              <a:tblPr firstRow="1" bandRow="1">
                <a:tableStyleId>{5C22544A-7EE6-4342-B048-85BDC9FD1C3A}</a:tableStyleId>
              </a:tblPr>
              <a:tblGrid>
                <a:gridCol w="2057400"/>
                <a:gridCol w="3987800"/>
                <a:gridCol w="3022600"/>
              </a:tblGrid>
              <a:tr h="724189">
                <a:tc>
                  <a:txBody>
                    <a:bodyPr/>
                    <a:lstStyle/>
                    <a:p>
                      <a:pPr algn="ctr"/>
                      <a:r>
                        <a:rPr lang="en-US" sz="2000" dirty="0" smtClean="0">
                          <a:latin typeface="Times New Roman" pitchFamily="18" charset="0"/>
                          <a:cs typeface="Times New Roman" pitchFamily="18" charset="0"/>
                        </a:rPr>
                        <a:t>PERSON</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CONDITIONS</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MODE OF FURNISHING RETURN</a:t>
                      </a:r>
                      <a:endParaRPr lang="en-US" sz="2000" dirty="0">
                        <a:latin typeface="Times New Roman" pitchFamily="18" charset="0"/>
                        <a:cs typeface="Times New Roman" pitchFamily="18" charset="0"/>
                      </a:endParaRPr>
                    </a:p>
                  </a:txBody>
                  <a:tcPr/>
                </a:tc>
              </a:tr>
              <a:tr h="876011">
                <a:tc rowSpan="2">
                  <a:txBody>
                    <a:bodyPr/>
                    <a:lstStyle/>
                    <a:p>
                      <a:pPr algn="ctr"/>
                      <a:r>
                        <a:rPr lang="en-US" sz="2000" dirty="0" smtClean="0">
                          <a:latin typeface="Times New Roman" pitchFamily="18" charset="0"/>
                          <a:cs typeface="Times New Roman" pitchFamily="18" charset="0"/>
                        </a:rPr>
                        <a:t>INDIVIDUAL/ HUF</a:t>
                      </a:r>
                      <a:endParaRPr lang="en-US" sz="2000" dirty="0">
                        <a:latin typeface="Times New Roman" pitchFamily="18" charset="0"/>
                        <a:cs typeface="Times New Roman" pitchFamily="18" charset="0"/>
                      </a:endParaRPr>
                    </a:p>
                  </a:txBody>
                  <a:tcPr/>
                </a:tc>
                <a:tc>
                  <a:txBody>
                    <a:bodyPr/>
                    <a:lstStyle/>
                    <a:p>
                      <a:pPr marL="285750" indent="-285750">
                        <a:buFont typeface="Wingdings" pitchFamily="2" charset="2"/>
                        <a:buChar char="q"/>
                      </a:pPr>
                      <a:r>
                        <a:rPr lang="en-US" sz="2000" dirty="0" smtClean="0">
                          <a:latin typeface="Times New Roman" pitchFamily="18" charset="0"/>
                          <a:cs typeface="Times New Roman" pitchFamily="18" charset="0"/>
                        </a:rPr>
                        <a:t>Accounts</a:t>
                      </a:r>
                      <a:r>
                        <a:rPr lang="en-US" sz="2000" baseline="0" dirty="0" smtClean="0">
                          <a:latin typeface="Times New Roman" pitchFamily="18" charset="0"/>
                          <a:cs typeface="Times New Roman" pitchFamily="18" charset="0"/>
                        </a:rPr>
                        <a:t> are required to be audited u/s 44 AB</a:t>
                      </a:r>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r>
                        <a:rPr lang="en-US" sz="2000" dirty="0" smtClean="0">
                          <a:latin typeface="Times New Roman" pitchFamily="18" charset="0"/>
                          <a:cs typeface="Times New Roman" pitchFamily="18" charset="0"/>
                        </a:rPr>
                        <a:t>Electronically with digital signature</a:t>
                      </a:r>
                    </a:p>
                    <a:p>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3827859">
                <a:tc vMerge="1">
                  <a:txBody>
                    <a:bodyPr/>
                    <a:lstStyle/>
                    <a:p>
                      <a:endParaRPr lang="en-US"/>
                    </a:p>
                  </a:txBody>
                  <a:tcPr/>
                </a:tc>
                <a:tc>
                  <a:txBody>
                    <a:bodyPr/>
                    <a:lstStyle/>
                    <a:p>
                      <a:pPr marL="285750" indent="-285750">
                        <a:buFont typeface="Wingdings" pitchFamily="2" charset="2"/>
                        <a:buChar char="q"/>
                      </a:pPr>
                      <a:r>
                        <a:rPr lang="en-US" sz="2000" baseline="0" dirty="0" smtClean="0">
                          <a:latin typeface="Times New Roman" pitchFamily="18" charset="0"/>
                          <a:cs typeface="Times New Roman" pitchFamily="18" charset="0"/>
                        </a:rPr>
                        <a:t>Accounts are not required to be audited u/s 44 AB but one or more of the conditions are satisfied-</a:t>
                      </a:r>
                    </a:p>
                    <a:p>
                      <a:pPr marL="342900" indent="-342900">
                        <a:buFont typeface="+mj-lt"/>
                        <a:buAutoNum type="arabicPeriod"/>
                      </a:pPr>
                      <a:r>
                        <a:rPr lang="en-US" sz="2000" baseline="0" dirty="0" smtClean="0">
                          <a:latin typeface="Times New Roman" pitchFamily="18" charset="0"/>
                          <a:cs typeface="Times New Roman" pitchFamily="18" charset="0"/>
                        </a:rPr>
                        <a:t>Return is furnished in ITR-3 or ITR-4.</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aseline="0" dirty="0" smtClean="0">
                          <a:latin typeface="Times New Roman" pitchFamily="18" charset="0"/>
                          <a:cs typeface="Times New Roman" pitchFamily="18" charset="0"/>
                        </a:rPr>
                        <a:t>A resident and ordinarily resident </a:t>
                      </a:r>
                      <a:r>
                        <a:rPr lang="en-US" sz="2000" baseline="0" dirty="0" err="1" smtClean="0">
                          <a:latin typeface="Times New Roman" pitchFamily="18" charset="0"/>
                          <a:cs typeface="Times New Roman" pitchFamily="18" charset="0"/>
                        </a:rPr>
                        <a:t>assessee</a:t>
                      </a:r>
                      <a:r>
                        <a:rPr lang="en-US" sz="2000" baseline="0" dirty="0" smtClean="0">
                          <a:latin typeface="Times New Roman" pitchFamily="18" charset="0"/>
                          <a:cs typeface="Times New Roman" pitchFamily="18" charset="0"/>
                        </a:rPr>
                        <a:t> has assets located outside </a:t>
                      </a:r>
                      <a:r>
                        <a:rPr lang="en-US" sz="2000" baseline="0" dirty="0" err="1" smtClean="0">
                          <a:latin typeface="Times New Roman" pitchFamily="18" charset="0"/>
                          <a:cs typeface="Times New Roman" pitchFamily="18" charset="0"/>
                        </a:rPr>
                        <a:t>india</a:t>
                      </a:r>
                      <a:r>
                        <a:rPr lang="en-US" sz="2000" baseline="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Or signing authority outside </a:t>
                      </a:r>
                      <a:r>
                        <a:rPr lang="en-US" sz="2000" dirty="0" err="1" smtClean="0">
                          <a:latin typeface="Times New Roman" pitchFamily="18" charset="0"/>
                          <a:cs typeface="Times New Roman" pitchFamily="18" charset="0"/>
                        </a:rPr>
                        <a:t>india</a:t>
                      </a:r>
                      <a:r>
                        <a:rPr lang="en-US" sz="2000" dirty="0" smtClean="0">
                          <a:latin typeface="Times New Roman" pitchFamily="18" charset="0"/>
                          <a:cs typeface="Times New Roman" pitchFamily="18" charset="0"/>
                        </a:rPr>
                        <a:t> or income from any source outside </a:t>
                      </a:r>
                      <a:r>
                        <a:rPr lang="en-US" sz="2000" dirty="0" err="1" smtClean="0">
                          <a:latin typeface="Times New Roman" pitchFamily="18" charset="0"/>
                          <a:cs typeface="Times New Roman" pitchFamily="18" charset="0"/>
                        </a:rPr>
                        <a:t>india</a:t>
                      </a:r>
                      <a:r>
                        <a:rPr lang="en-US" sz="2000" dirty="0" smtClean="0">
                          <a:latin typeface="Times New Roman" pitchFamily="18" charset="0"/>
                          <a:cs typeface="Times New Roman" pitchFamily="18" charset="0"/>
                        </a:rPr>
                        <a:t>.</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aseline="0" dirty="0" smtClean="0">
                          <a:latin typeface="Times New Roman" pitchFamily="18" charset="0"/>
                          <a:cs typeface="Times New Roman" pitchFamily="18" charset="0"/>
                        </a:rPr>
                        <a:t>Relief is claimed u/s 90; 90A or 91</a:t>
                      </a:r>
                    </a:p>
                    <a:p>
                      <a:pPr marL="0" indent="0">
                        <a:buFont typeface="+mj-lt"/>
                        <a:buNone/>
                      </a:pP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en-US" sz="2000" dirty="0" smtClean="0">
                          <a:latin typeface="Times New Roman" pitchFamily="18" charset="0"/>
                          <a:cs typeface="Times New Roman" pitchFamily="18" charset="0"/>
                        </a:rPr>
                        <a:t>Return can be submitted by using any one of the following electronic modes-</a:t>
                      </a:r>
                    </a:p>
                    <a:p>
                      <a:pPr marL="342900" indent="-342900">
                        <a:buFont typeface="+mj-lt"/>
                        <a:buAutoNum type="alphaUcPeriod"/>
                      </a:pPr>
                      <a:r>
                        <a:rPr lang="en-US" sz="2000" dirty="0" smtClean="0">
                          <a:latin typeface="Times New Roman" pitchFamily="18" charset="0"/>
                          <a:cs typeface="Times New Roman" pitchFamily="18" charset="0"/>
                        </a:rPr>
                        <a:t>Electronically under digital signature; or</a:t>
                      </a:r>
                    </a:p>
                    <a:p>
                      <a:pPr marL="342900" indent="-342900">
                        <a:buFont typeface="+mj-lt"/>
                        <a:buAutoNum type="alphaUcPeriod"/>
                      </a:pPr>
                      <a:r>
                        <a:rPr lang="en-US" sz="2000" dirty="0" smtClean="0">
                          <a:latin typeface="Times New Roman" pitchFamily="18" charset="0"/>
                          <a:cs typeface="Times New Roman" pitchFamily="18" charset="0"/>
                        </a:rPr>
                        <a:t>Transmitting the data in the return electronically under electronic</a:t>
                      </a:r>
                      <a:r>
                        <a:rPr lang="en-US" sz="2000" baseline="0" dirty="0" smtClean="0">
                          <a:latin typeface="Times New Roman" pitchFamily="18" charset="0"/>
                          <a:cs typeface="Times New Roman" pitchFamily="18" charset="0"/>
                        </a:rPr>
                        <a:t> verification code; or</a:t>
                      </a:r>
                    </a:p>
                    <a:p>
                      <a:pPr marL="342900" indent="-342900">
                        <a:buFont typeface="+mj-lt"/>
                        <a:buAutoNum type="alphaUcPeriod"/>
                      </a:pPr>
                      <a:r>
                        <a:rPr lang="en-US" sz="2000" dirty="0" smtClean="0">
                          <a:latin typeface="Times New Roman" pitchFamily="18" charset="0"/>
                          <a:cs typeface="Times New Roman" pitchFamily="18" charset="0"/>
                        </a:rPr>
                        <a:t>Transmitting the data in the return electronically and therefore submitting</a:t>
                      </a: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a:xfrm>
            <a:off x="457200" y="274638"/>
            <a:ext cx="8229600" cy="634082"/>
          </a:xfrm>
        </p:spPr>
        <p:txBody>
          <a:bodyPr/>
          <a:lstStyle/>
          <a:p>
            <a:pPr algn="ctr"/>
            <a:r>
              <a:rPr lang="en-US" sz="3200" b="1" dirty="0" smtClean="0">
                <a:latin typeface="Arial Black" pitchFamily="34" charset="0"/>
              </a:rPr>
              <a:t>MODE OF SUBMISSION</a:t>
            </a:r>
            <a:endParaRPr lang="en-US" sz="3200" b="1" dirty="0">
              <a:latin typeface="Arial Black" pitchFamily="34" charset="0"/>
            </a:endParaRPr>
          </a:p>
        </p:txBody>
      </p:sp>
    </p:spTree>
    <p:extLst>
      <p:ext uri="{BB962C8B-B14F-4D97-AF65-F5344CB8AC3E}">
        <p14:creationId xmlns:p14="http://schemas.microsoft.com/office/powerpoint/2010/main" val="2173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954555"/>
          </a:xfrm>
        </p:spPr>
        <p:txBody>
          <a:bodyPr>
            <a:noAutofit/>
          </a:bodyPr>
          <a:lstStyle/>
          <a:p>
            <a:pPr algn="just">
              <a:lnSpc>
                <a:spcPct val="120000"/>
              </a:lnSpc>
            </a:pPr>
            <a:r>
              <a:rPr lang="en-IN" sz="1800" dirty="0">
                <a:latin typeface="Times New Roman" pitchFamily="18" charset="0"/>
                <a:cs typeface="Times New Roman" pitchFamily="18" charset="0"/>
              </a:rPr>
              <a:t>Return of income is the format in which the </a:t>
            </a:r>
            <a:r>
              <a:rPr lang="en-IN" sz="1800" dirty="0" err="1">
                <a:latin typeface="Times New Roman" pitchFamily="18" charset="0"/>
                <a:cs typeface="Times New Roman" pitchFamily="18" charset="0"/>
              </a:rPr>
              <a:t>assessee</a:t>
            </a:r>
            <a:r>
              <a:rPr lang="en-IN" sz="1800" dirty="0">
                <a:latin typeface="Times New Roman" pitchFamily="18" charset="0"/>
                <a:cs typeface="Times New Roman" pitchFamily="18" charset="0"/>
              </a:rPr>
              <a:t> furnishes information as to his total income and tax payable. In short, a return of income is the declaration of income by the </a:t>
            </a:r>
            <a:r>
              <a:rPr lang="en-IN" sz="1800" dirty="0" err="1">
                <a:latin typeface="Times New Roman" pitchFamily="18" charset="0"/>
                <a:cs typeface="Times New Roman" pitchFamily="18" charset="0"/>
              </a:rPr>
              <a:t>assessee</a:t>
            </a:r>
            <a:r>
              <a:rPr lang="en-IN" sz="1800" dirty="0">
                <a:latin typeface="Times New Roman" pitchFamily="18" charset="0"/>
                <a:cs typeface="Times New Roman" pitchFamily="18" charset="0"/>
              </a:rPr>
              <a:t> in the prescribed format</a:t>
            </a:r>
            <a:r>
              <a:rPr lang="en-IN" sz="1800" dirty="0" smtClean="0">
                <a:latin typeface="Times New Roman" pitchFamily="18" charset="0"/>
                <a:cs typeface="Times New Roman" pitchFamily="18" charset="0"/>
              </a:rPr>
              <a:t>.</a:t>
            </a:r>
          </a:p>
          <a:p>
            <a:pPr marL="109728" indent="0" algn="just">
              <a:lnSpc>
                <a:spcPct val="120000"/>
              </a:lnSpc>
              <a:buNone/>
            </a:pPr>
            <a:endParaRPr lang="en-IN" sz="1800" dirty="0">
              <a:latin typeface="Times New Roman" pitchFamily="18" charset="0"/>
              <a:cs typeface="Times New Roman" pitchFamily="18" charset="0"/>
            </a:endParaRPr>
          </a:p>
          <a:p>
            <a:pPr algn="just">
              <a:lnSpc>
                <a:spcPct val="120000"/>
              </a:lnSpc>
            </a:pPr>
            <a:r>
              <a:rPr lang="en-IN" sz="1800" dirty="0">
                <a:latin typeface="Times New Roman" pitchFamily="18" charset="0"/>
                <a:cs typeface="Times New Roman" pitchFamily="18" charset="0"/>
              </a:rPr>
              <a:t>The particulars of income earned under different heads, gross total income, deductions from gross total income, total income and tax payable by the </a:t>
            </a:r>
            <a:r>
              <a:rPr lang="en-IN" sz="1800" dirty="0" err="1">
                <a:latin typeface="Times New Roman" pitchFamily="18" charset="0"/>
                <a:cs typeface="Times New Roman" pitchFamily="18" charset="0"/>
              </a:rPr>
              <a:t>assessee</a:t>
            </a:r>
            <a:r>
              <a:rPr lang="en-IN" sz="1800" dirty="0">
                <a:latin typeface="Times New Roman" pitchFamily="18" charset="0"/>
                <a:cs typeface="Times New Roman" pitchFamily="18" charset="0"/>
              </a:rPr>
              <a:t> are required to be furnished in a return of income. </a:t>
            </a:r>
          </a:p>
          <a:p>
            <a:pPr marL="109728" indent="0" algn="just">
              <a:lnSpc>
                <a:spcPct val="120000"/>
              </a:lnSpc>
              <a:buNone/>
            </a:pPr>
            <a:endParaRPr lang="en-IN" sz="1800" dirty="0">
              <a:latin typeface="Times New Roman" pitchFamily="18" charset="0"/>
              <a:cs typeface="Times New Roman" pitchFamily="18" charset="0"/>
            </a:endParaRPr>
          </a:p>
          <a:p>
            <a:pPr algn="just">
              <a:lnSpc>
                <a:spcPct val="120000"/>
              </a:lnSpc>
            </a:pPr>
            <a:r>
              <a:rPr lang="en-IN" sz="1800" dirty="0">
                <a:latin typeface="Times New Roman" pitchFamily="18" charset="0"/>
                <a:cs typeface="Times New Roman" pitchFamily="18" charset="0"/>
              </a:rPr>
              <a:t>The Act has prescribed due dates for filing return of income in case of different </a:t>
            </a:r>
            <a:r>
              <a:rPr lang="en-IN" sz="1800" dirty="0" err="1">
                <a:latin typeface="Times New Roman" pitchFamily="18" charset="0"/>
                <a:cs typeface="Times New Roman" pitchFamily="18" charset="0"/>
              </a:rPr>
              <a:t>assessees</a:t>
            </a:r>
            <a:r>
              <a:rPr lang="en-IN" sz="1800" dirty="0">
                <a:latin typeface="Times New Roman" pitchFamily="18" charset="0"/>
                <a:cs typeface="Times New Roman" pitchFamily="18" charset="0"/>
              </a:rPr>
              <a:t>. All companies and firms have to mandatorily file their return of income before the due date. </a:t>
            </a:r>
          </a:p>
          <a:p>
            <a:pPr marL="109728" indent="0" algn="just">
              <a:lnSpc>
                <a:spcPct val="120000"/>
              </a:lnSpc>
              <a:buNone/>
            </a:pPr>
            <a:endParaRPr lang="en-IN" sz="1800" dirty="0">
              <a:latin typeface="Times New Roman" pitchFamily="18" charset="0"/>
              <a:cs typeface="Times New Roman" pitchFamily="18" charset="0"/>
            </a:endParaRPr>
          </a:p>
          <a:p>
            <a:pPr algn="just">
              <a:lnSpc>
                <a:spcPct val="120000"/>
              </a:lnSpc>
            </a:pPr>
            <a:r>
              <a:rPr lang="en-IN" sz="1800" dirty="0">
                <a:latin typeface="Times New Roman" pitchFamily="18" charset="0"/>
                <a:cs typeface="Times New Roman" pitchFamily="18" charset="0"/>
              </a:rPr>
              <a:t>Other persons have to file a return of income if their total income exceeds the basic exemption limit.</a:t>
            </a:r>
          </a:p>
          <a:p>
            <a:pPr marL="109728" indent="0" algn="just">
              <a:lnSpc>
                <a:spcPct val="120000"/>
              </a:lnSpc>
              <a:buNone/>
            </a:pPr>
            <a:endParaRPr lang="en-IN" sz="1800" dirty="0" smtClean="0">
              <a:solidFill>
                <a:srgbClr val="000000"/>
              </a:solidFill>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850106"/>
          </a:xfrm>
        </p:spPr>
        <p:txBody>
          <a:bodyPr/>
          <a:lstStyle/>
          <a:p>
            <a:pPr algn="ctr"/>
            <a:r>
              <a:rPr lang="en-IN" dirty="0" smtClean="0">
                <a:solidFill>
                  <a:schemeClr val="tx1"/>
                </a:solidFill>
                <a:effectLst/>
                <a:latin typeface="Times New Roman" pitchFamily="18" charset="0"/>
                <a:cs typeface="Times New Roman" pitchFamily="18" charset="0"/>
              </a:rPr>
              <a:t>MEANING</a:t>
            </a:r>
            <a:endParaRPr lang="en-IN"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44533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78786743"/>
              </p:ext>
            </p:extLst>
          </p:nvPr>
        </p:nvGraphicFramePr>
        <p:xfrm>
          <a:off x="0" y="304801"/>
          <a:ext cx="8991600" cy="5792179"/>
        </p:xfrm>
        <a:graphic>
          <a:graphicData uri="http://schemas.openxmlformats.org/drawingml/2006/table">
            <a:tbl>
              <a:tblPr firstRow="1" bandRow="1">
                <a:tableStyleId>{5C22544A-7EE6-4342-B048-85BDC9FD1C3A}</a:tableStyleId>
              </a:tblPr>
              <a:tblGrid>
                <a:gridCol w="2057400"/>
                <a:gridCol w="3937000"/>
                <a:gridCol w="2997200"/>
              </a:tblGrid>
              <a:tr h="669612">
                <a:tc>
                  <a:txBody>
                    <a:bodyPr/>
                    <a:lstStyle/>
                    <a:p>
                      <a:pPr algn="ctr"/>
                      <a:r>
                        <a:rPr lang="en-US" sz="2000" dirty="0" smtClean="0">
                          <a:latin typeface="Times New Roman" pitchFamily="18" charset="0"/>
                          <a:cs typeface="Times New Roman" pitchFamily="18" charset="0"/>
                        </a:rPr>
                        <a:t>PERSON</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CONDITIONS</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MODE OF FURNISHING RETURN</a:t>
                      </a:r>
                      <a:endParaRPr lang="en-US" sz="2000" dirty="0">
                        <a:latin typeface="Times New Roman" pitchFamily="18" charset="0"/>
                        <a:cs typeface="Times New Roman" pitchFamily="18" charset="0"/>
                      </a:endParaRPr>
                    </a:p>
                  </a:txBody>
                  <a:tcPr/>
                </a:tc>
              </a:tr>
              <a:tr h="2675791">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INDIVIDUAL/ HUF</a:t>
                      </a:r>
                    </a:p>
                    <a:p>
                      <a:endParaRPr lang="en-US" sz="2000" dirty="0">
                        <a:latin typeface="Times New Roman" pitchFamily="18" charset="0"/>
                        <a:cs typeface="Times New Roman" pitchFamily="18" charset="0"/>
                      </a:endParaRPr>
                    </a:p>
                  </a:txBody>
                  <a:tcPr/>
                </a:tc>
                <a:tc>
                  <a:txBody>
                    <a:bodyPr/>
                    <a:lstStyle/>
                    <a:p>
                      <a:r>
                        <a:rPr lang="en-US" sz="2000" baseline="0" dirty="0" smtClean="0">
                          <a:latin typeface="Times New Roman" pitchFamily="18" charset="0"/>
                          <a:cs typeface="Times New Roman" pitchFamily="18" charset="0"/>
                        </a:rPr>
                        <a:t>4. Total income assessable exceeds Rs. 500,000 or any refund is claimed in the return(this condition is not applicable to super senior citizen  of 80 years or more who furnishes return in ITR-1 or ITR-2)</a:t>
                      </a:r>
                      <a:endParaRPr lang="en-US" sz="2000" dirty="0" smtClean="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the verification of the return in Form ITR-V</a:t>
                      </a:r>
                    </a:p>
                    <a:p>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883888">
                <a:tc vMerge="1">
                  <a:txBody>
                    <a:bodyPr/>
                    <a:lstStyle/>
                    <a:p>
                      <a:endParaRPr lang="en-US"/>
                    </a:p>
                  </a:txBody>
                  <a:tcPr/>
                </a:tc>
                <a:tc>
                  <a:txBody>
                    <a:bodyPr/>
                    <a:lstStyle/>
                    <a:p>
                      <a:r>
                        <a:rPr lang="en-US" sz="2000" dirty="0" smtClean="0">
                          <a:latin typeface="Times New Roman" pitchFamily="18" charset="0"/>
                          <a:cs typeface="Times New Roman" pitchFamily="18" charset="0"/>
                        </a:rPr>
                        <a:t>Any other case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Wingdings" pitchFamily="2" charset="2"/>
                        <a:buChar char="q"/>
                      </a:pPr>
                      <a:r>
                        <a:rPr lang="en-US" sz="2000" dirty="0" smtClean="0">
                          <a:latin typeface="Times New Roman" pitchFamily="18" charset="0"/>
                          <a:cs typeface="Times New Roman" pitchFamily="18" charset="0"/>
                        </a:rPr>
                        <a:t>Electronic mode</a:t>
                      </a:r>
                      <a:r>
                        <a:rPr lang="en-US" sz="2000" baseline="0" dirty="0" smtClean="0">
                          <a:latin typeface="Times New Roman" pitchFamily="18" charset="0"/>
                          <a:cs typeface="Times New Roman" pitchFamily="18" charset="0"/>
                        </a:rPr>
                        <a:t> given in case 2; or</a:t>
                      </a:r>
                    </a:p>
                    <a:p>
                      <a:pPr marL="342900" indent="-342900">
                        <a:buFont typeface="Wingdings" pitchFamily="2" charset="2"/>
                        <a:buChar char="q"/>
                      </a:pPr>
                      <a:r>
                        <a:rPr lang="en-US" sz="2000" baseline="0" dirty="0" smtClean="0">
                          <a:latin typeface="Times New Roman" pitchFamily="18" charset="0"/>
                          <a:cs typeface="Times New Roman" pitchFamily="18" charset="0"/>
                        </a:rPr>
                        <a:t>Paper format</a:t>
                      </a: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508">
                <a:tc>
                  <a:txBody>
                    <a:bodyPr/>
                    <a:lstStyle/>
                    <a:p>
                      <a:r>
                        <a:rPr lang="en-US" sz="2000" dirty="0" smtClean="0">
                          <a:latin typeface="Times New Roman" pitchFamily="18" charset="0"/>
                          <a:cs typeface="Times New Roman" pitchFamily="18" charset="0"/>
                        </a:rPr>
                        <a:t>COMPANY</a:t>
                      </a:r>
                      <a:endParaRPr lang="en-US" sz="2000" dirty="0">
                        <a:latin typeface="Times New Roman" pitchFamily="18" charset="0"/>
                        <a:cs typeface="Times New Roman" pitchFamily="18" charset="0"/>
                      </a:endParaRPr>
                    </a:p>
                  </a:txBody>
                  <a:tcPr/>
                </a:tc>
                <a:tc>
                  <a:txBody>
                    <a:bodyPr/>
                    <a:lstStyle/>
                    <a:p>
                      <a:r>
                        <a:rPr lang="en-US" sz="2000" baseline="0" dirty="0" smtClean="0">
                          <a:latin typeface="Times New Roman" pitchFamily="18" charset="0"/>
                          <a:cs typeface="Times New Roman" pitchFamily="18" charset="0"/>
                        </a:rPr>
                        <a:t>Any company</a:t>
                      </a:r>
                      <a:endParaRPr lang="en-US" sz="2000" dirty="0" smtClean="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2000" dirty="0" smtClean="0">
                          <a:latin typeface="Times New Roman" pitchFamily="18" charset="0"/>
                          <a:cs typeface="Times New Roman" pitchFamily="18" charset="0"/>
                        </a:rPr>
                        <a:t>Electronically with digital signature</a:t>
                      </a:r>
                    </a:p>
                    <a:p>
                      <a:pPr marL="0" indent="0">
                        <a:buFont typeface="Wingdings" pitchFamily="2" charset="2"/>
                        <a:buNone/>
                      </a:pP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625404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5506776"/>
              </p:ext>
            </p:extLst>
          </p:nvPr>
        </p:nvGraphicFramePr>
        <p:xfrm>
          <a:off x="152400" y="228601"/>
          <a:ext cx="8991600" cy="6930736"/>
        </p:xfrm>
        <a:graphic>
          <a:graphicData uri="http://schemas.openxmlformats.org/drawingml/2006/table">
            <a:tbl>
              <a:tblPr firstRow="1" bandRow="1">
                <a:tableStyleId>{5C22544A-7EE6-4342-B048-85BDC9FD1C3A}</a:tableStyleId>
              </a:tblPr>
              <a:tblGrid>
                <a:gridCol w="2228007"/>
                <a:gridCol w="3182867"/>
                <a:gridCol w="3580726"/>
              </a:tblGrid>
              <a:tr h="956656">
                <a:tc>
                  <a:txBody>
                    <a:bodyPr/>
                    <a:lstStyle/>
                    <a:p>
                      <a:pPr algn="ctr"/>
                      <a:r>
                        <a:rPr lang="en-US" sz="2000" dirty="0" smtClean="0">
                          <a:latin typeface="Times New Roman" pitchFamily="18" charset="0"/>
                          <a:cs typeface="Times New Roman" pitchFamily="18" charset="0"/>
                        </a:rPr>
                        <a:t>PERSON</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CONDITIONS</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MODE OF FURNISHING RETURN</a:t>
                      </a:r>
                      <a:endParaRPr lang="en-US" sz="2000" dirty="0">
                        <a:latin typeface="Times New Roman" pitchFamily="18" charset="0"/>
                        <a:cs typeface="Times New Roman" pitchFamily="18" charset="0"/>
                      </a:endParaRPr>
                    </a:p>
                  </a:txBody>
                  <a:tcPr/>
                </a:tc>
              </a:tr>
              <a:tr h="903787">
                <a:tc rowSpan="2">
                  <a:txBody>
                    <a:bodyPr/>
                    <a:lstStyle/>
                    <a:p>
                      <a:r>
                        <a:rPr lang="en-US" sz="2000" dirty="0" smtClean="0">
                          <a:latin typeface="Times New Roman" pitchFamily="18" charset="0"/>
                          <a:cs typeface="Times New Roman" pitchFamily="18" charset="0"/>
                        </a:rPr>
                        <a:t>Person</a:t>
                      </a:r>
                      <a:r>
                        <a:rPr lang="en-US" sz="2000" baseline="0" dirty="0" smtClean="0">
                          <a:latin typeface="Times New Roman" pitchFamily="18" charset="0"/>
                          <a:cs typeface="Times New Roman" pitchFamily="18" charset="0"/>
                        </a:rPr>
                        <a:t> required to furnish return in ITR-7</a:t>
                      </a:r>
                      <a:endParaRPr lang="en-US" sz="2000" dirty="0">
                        <a:latin typeface="Times New Roman" pitchFamily="18" charset="0"/>
                        <a:cs typeface="Times New Roman" pitchFamily="18" charset="0"/>
                      </a:endParaRPr>
                    </a:p>
                  </a:txBody>
                  <a:tcPr/>
                </a:tc>
                <a:tc>
                  <a:txBody>
                    <a:bodyPr/>
                    <a:lstStyle/>
                    <a:p>
                      <a:pPr marL="0" indent="0">
                        <a:buFont typeface="Wingdings" pitchFamily="2" charset="2"/>
                        <a:buNone/>
                      </a:pPr>
                      <a:r>
                        <a:rPr lang="en-US" sz="2000" baseline="0" dirty="0" smtClean="0">
                          <a:latin typeface="Times New Roman" pitchFamily="18" charset="0"/>
                          <a:cs typeface="Times New Roman" pitchFamily="18" charset="0"/>
                        </a:rPr>
                        <a:t>Political Party</a:t>
                      </a:r>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itchFamily="18" charset="0"/>
                          <a:cs typeface="Times New Roman" pitchFamily="18" charset="0"/>
                        </a:rPr>
                        <a:t>Electronically with digital signature</a:t>
                      </a:r>
                    </a:p>
                    <a:p>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4464158">
                <a:tc vMerge="1">
                  <a:txBody>
                    <a:bodyPr/>
                    <a:lstStyle/>
                    <a:p>
                      <a:endParaRPr lang="en-US"/>
                    </a:p>
                  </a:txBody>
                  <a:tcPr/>
                </a:tc>
                <a:tc>
                  <a:txBody>
                    <a:bodyPr/>
                    <a:lstStyle/>
                    <a:p>
                      <a:pPr marL="0" indent="0">
                        <a:buFont typeface="Wingdings" pitchFamily="2" charset="2"/>
                        <a:buNone/>
                      </a:pPr>
                      <a:r>
                        <a:rPr lang="en-US" sz="2000" baseline="0" dirty="0" smtClean="0">
                          <a:latin typeface="Times New Roman" pitchFamily="18" charset="0"/>
                          <a:cs typeface="Times New Roman" pitchFamily="18" charset="0"/>
                        </a:rPr>
                        <a:t>Any other case</a:t>
                      </a: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en-US" sz="2000" dirty="0" smtClean="0">
                          <a:latin typeface="Times New Roman" pitchFamily="18" charset="0"/>
                          <a:cs typeface="Times New Roman" pitchFamily="18" charset="0"/>
                        </a:rPr>
                        <a:t>Return can be submitted by using any one of the following electronic modes-</a:t>
                      </a:r>
                    </a:p>
                    <a:p>
                      <a:pPr marL="342900" indent="-342900">
                        <a:buFont typeface="+mj-lt"/>
                        <a:buAutoNum type="alphaUcPeriod"/>
                      </a:pPr>
                      <a:r>
                        <a:rPr lang="en-US" sz="2000" dirty="0" smtClean="0">
                          <a:latin typeface="Times New Roman" pitchFamily="18" charset="0"/>
                          <a:cs typeface="Times New Roman" pitchFamily="18" charset="0"/>
                        </a:rPr>
                        <a:t>Electronically under digital signature; or</a:t>
                      </a:r>
                    </a:p>
                    <a:p>
                      <a:pPr marL="342900" indent="-342900">
                        <a:buFont typeface="+mj-lt"/>
                        <a:buAutoNum type="alphaUcPeriod"/>
                      </a:pPr>
                      <a:r>
                        <a:rPr lang="en-US" sz="2000" dirty="0" smtClean="0">
                          <a:latin typeface="Times New Roman" pitchFamily="18" charset="0"/>
                          <a:cs typeface="Times New Roman" pitchFamily="18" charset="0"/>
                        </a:rPr>
                        <a:t>Transmitting the data in the return electronically under electronic</a:t>
                      </a:r>
                      <a:r>
                        <a:rPr lang="en-US" sz="2000" baseline="0" dirty="0" smtClean="0">
                          <a:latin typeface="Times New Roman" pitchFamily="18" charset="0"/>
                          <a:cs typeface="Times New Roman" pitchFamily="18" charset="0"/>
                        </a:rPr>
                        <a:t> verification code; or</a:t>
                      </a:r>
                    </a:p>
                    <a:p>
                      <a:pPr marL="342900" marR="0" indent="-342900" algn="l" defTabSz="914400" rtl="0" eaLnBrk="1" fontAlgn="auto" latinLnBrk="0" hangingPunct="1">
                        <a:lnSpc>
                          <a:spcPct val="100000"/>
                        </a:lnSpc>
                        <a:spcBef>
                          <a:spcPts val="0"/>
                        </a:spcBef>
                        <a:spcAft>
                          <a:spcPts val="0"/>
                        </a:spcAft>
                        <a:buClrTx/>
                        <a:buSzTx/>
                        <a:buFont typeface="+mj-lt"/>
                        <a:buAutoNum type="alphaUcPeriod"/>
                        <a:tabLst/>
                        <a:defRPr/>
                      </a:pPr>
                      <a:r>
                        <a:rPr lang="en-US" sz="2000" dirty="0" smtClean="0">
                          <a:latin typeface="Times New Roman" pitchFamily="18" charset="0"/>
                          <a:cs typeface="Times New Roman" pitchFamily="18" charset="0"/>
                        </a:rPr>
                        <a:t>Transmitting the data in the return electronically and therefore submitting the verification of the return in Form ITR-V</a:t>
                      </a:r>
                    </a:p>
                    <a:p>
                      <a:pPr marL="342900" indent="-342900">
                        <a:buFont typeface="+mj-lt"/>
                        <a:buAutoNum type="alphaUcPeriod"/>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1040463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97185159"/>
              </p:ext>
            </p:extLst>
          </p:nvPr>
        </p:nvGraphicFramePr>
        <p:xfrm>
          <a:off x="0" y="0"/>
          <a:ext cx="8915400" cy="7345680"/>
        </p:xfrm>
        <a:graphic>
          <a:graphicData uri="http://schemas.openxmlformats.org/drawingml/2006/table">
            <a:tbl>
              <a:tblPr firstRow="1" bandRow="1">
                <a:tableStyleId>{5C22544A-7EE6-4342-B048-85BDC9FD1C3A}</a:tableStyleId>
              </a:tblPr>
              <a:tblGrid>
                <a:gridCol w="2362200"/>
                <a:gridCol w="3124200"/>
                <a:gridCol w="3429000"/>
              </a:tblGrid>
              <a:tr h="762000">
                <a:tc>
                  <a:txBody>
                    <a:bodyPr/>
                    <a:lstStyle/>
                    <a:p>
                      <a:pPr algn="ctr"/>
                      <a:r>
                        <a:rPr lang="en-US" sz="2000" dirty="0" smtClean="0">
                          <a:latin typeface="Times New Roman" pitchFamily="18" charset="0"/>
                          <a:cs typeface="Times New Roman" pitchFamily="18" charset="0"/>
                        </a:rPr>
                        <a:t>PERSON</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CONDITIONS</a:t>
                      </a:r>
                      <a:endParaRPr lang="en-US" sz="2000"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MODE OF FURNISHING RETURN</a:t>
                      </a:r>
                      <a:endParaRPr lang="en-US" sz="2000" dirty="0">
                        <a:latin typeface="Times New Roman" pitchFamily="18" charset="0"/>
                        <a:cs typeface="Times New Roman" pitchFamily="18" charset="0"/>
                      </a:endParaRPr>
                    </a:p>
                  </a:txBody>
                  <a:tcPr/>
                </a:tc>
              </a:tr>
              <a:tr h="975432">
                <a:tc rowSpan="2">
                  <a:txBody>
                    <a:bodyPr/>
                    <a:lstStyle/>
                    <a:p>
                      <a:r>
                        <a:rPr lang="en-US" sz="2000" dirty="0" smtClean="0">
                          <a:latin typeface="Times New Roman" pitchFamily="18" charset="0"/>
                          <a:cs typeface="Times New Roman" pitchFamily="18" charset="0"/>
                        </a:rPr>
                        <a:t>Firm, LLP or any person (not mentioned above) required to furnish return in ITR-5</a:t>
                      </a:r>
                      <a:endParaRPr lang="en-US" sz="2000" dirty="0">
                        <a:latin typeface="Times New Roman" pitchFamily="18" charset="0"/>
                        <a:cs typeface="Times New Roman" pitchFamily="18" charset="0"/>
                      </a:endParaRPr>
                    </a:p>
                  </a:txBody>
                  <a:tcPr/>
                </a:tc>
                <a:tc>
                  <a:txBody>
                    <a:bodyPr/>
                    <a:lstStyle/>
                    <a:p>
                      <a:pPr marL="285750" indent="-285750">
                        <a:buFont typeface="Wingdings" pitchFamily="2" charset="2"/>
                        <a:buChar char="q"/>
                      </a:pPr>
                      <a:r>
                        <a:rPr lang="en-US" sz="2000" dirty="0" smtClean="0">
                          <a:latin typeface="Times New Roman" pitchFamily="18" charset="0"/>
                          <a:cs typeface="Times New Roman" pitchFamily="18" charset="0"/>
                        </a:rPr>
                        <a:t>accounts are required to be audited under section 44 AB</a:t>
                      </a:r>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r>
                        <a:rPr lang="en-US" sz="2000" dirty="0" smtClean="0">
                          <a:latin typeface="Times New Roman" pitchFamily="18" charset="0"/>
                          <a:cs typeface="Times New Roman" pitchFamily="18" charset="0"/>
                        </a:rPr>
                        <a:t>Electronically with digital signature</a:t>
                      </a:r>
                    </a:p>
                    <a:p>
                      <a:pPr marL="0" indent="0">
                        <a:buFont typeface="Wingdings" pitchFamily="2" charset="2"/>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r>
              <a:tr h="975432">
                <a:tc vMerge="1">
                  <a:txBody>
                    <a:bodyPr/>
                    <a:lstStyle/>
                    <a:p>
                      <a:endParaRPr lang="en-US"/>
                    </a:p>
                  </a:txBody>
                  <a:tcPr/>
                </a:tc>
                <a:tc>
                  <a:txBody>
                    <a:bodyPr/>
                    <a:lstStyle/>
                    <a:p>
                      <a:pPr marL="285750" indent="-285750">
                        <a:buFont typeface="Wingdings" pitchFamily="2" charset="2"/>
                        <a:buChar char="q"/>
                      </a:pPr>
                      <a:r>
                        <a:rPr lang="en-US" sz="2000" dirty="0" smtClean="0">
                          <a:latin typeface="Times New Roman" pitchFamily="18" charset="0"/>
                          <a:cs typeface="Times New Roman" pitchFamily="18" charset="0"/>
                        </a:rPr>
                        <a:t>any other case</a:t>
                      </a:r>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en-US" sz="2000" dirty="0" smtClean="0">
                          <a:latin typeface="Times New Roman" pitchFamily="18" charset="0"/>
                          <a:cs typeface="Times New Roman" pitchFamily="18" charset="0"/>
                        </a:rPr>
                        <a:t>Return can be submitted by using any one of the following electronic modes-</a:t>
                      </a:r>
                    </a:p>
                    <a:p>
                      <a:pPr marL="342900" indent="-342900">
                        <a:buFont typeface="+mj-lt"/>
                        <a:buAutoNum type="alphaUcPeriod"/>
                      </a:pPr>
                      <a:r>
                        <a:rPr lang="en-US" sz="2000" dirty="0" smtClean="0">
                          <a:latin typeface="Times New Roman" pitchFamily="18" charset="0"/>
                          <a:cs typeface="Times New Roman" pitchFamily="18" charset="0"/>
                        </a:rPr>
                        <a:t>Electronically under digital signature; or</a:t>
                      </a:r>
                    </a:p>
                    <a:p>
                      <a:pPr marL="342900" indent="-342900">
                        <a:buFont typeface="+mj-lt"/>
                        <a:buAutoNum type="alphaUcPeriod"/>
                      </a:pPr>
                      <a:r>
                        <a:rPr lang="en-US" sz="2000" dirty="0" smtClean="0">
                          <a:latin typeface="Times New Roman" pitchFamily="18" charset="0"/>
                          <a:cs typeface="Times New Roman" pitchFamily="18" charset="0"/>
                        </a:rPr>
                        <a:t>Transmitting the data in the return electronically under electronic</a:t>
                      </a:r>
                      <a:r>
                        <a:rPr lang="en-US" sz="2000" baseline="0" dirty="0" smtClean="0">
                          <a:latin typeface="Times New Roman" pitchFamily="18" charset="0"/>
                          <a:cs typeface="Times New Roman" pitchFamily="18" charset="0"/>
                        </a:rPr>
                        <a:t> verification code; or</a:t>
                      </a:r>
                    </a:p>
                    <a:p>
                      <a:pPr marL="342900" marR="0" indent="-342900" algn="l" defTabSz="914400" rtl="0" eaLnBrk="1" fontAlgn="auto" latinLnBrk="0" hangingPunct="1">
                        <a:lnSpc>
                          <a:spcPct val="100000"/>
                        </a:lnSpc>
                        <a:spcBef>
                          <a:spcPts val="0"/>
                        </a:spcBef>
                        <a:spcAft>
                          <a:spcPts val="0"/>
                        </a:spcAft>
                        <a:buClrTx/>
                        <a:buSzTx/>
                        <a:buFont typeface="+mj-lt"/>
                        <a:buAutoNum type="alphaUcPeriod"/>
                        <a:tabLst/>
                        <a:defRPr/>
                      </a:pPr>
                      <a:r>
                        <a:rPr lang="en-US" sz="2000" dirty="0" smtClean="0">
                          <a:latin typeface="Times New Roman" pitchFamily="18" charset="0"/>
                          <a:cs typeface="Times New Roman" pitchFamily="18" charset="0"/>
                        </a:rPr>
                        <a:t>Transmitting the data in the return electronically and therefore submitting the verification of the return in Form ITR-V</a:t>
                      </a:r>
                    </a:p>
                    <a:p>
                      <a:pPr marL="342900" indent="-342900">
                        <a:buFont typeface="+mj-lt"/>
                        <a:buAutoNum type="alphaUcPeriod"/>
                      </a:pP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665205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51621" y="2905126"/>
            <a:ext cx="7772400"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IN" altLang="en-US"/>
          </a:p>
        </p:txBody>
      </p:sp>
      <p:sp>
        <p:nvSpPr>
          <p:cNvPr id="4" name="Text Box 3"/>
          <p:cNvSpPr txBox="1">
            <a:spLocks noChangeArrowheads="1"/>
          </p:cNvSpPr>
          <p:nvPr/>
        </p:nvSpPr>
        <p:spPr bwMode="auto">
          <a:xfrm>
            <a:off x="286508" y="273051"/>
            <a:ext cx="8705092" cy="461962"/>
          </a:xfrm>
          <a:prstGeom prst="rect">
            <a:avLst/>
          </a:prstGeom>
          <a:noFill/>
          <a:ln w="9360" cap="sq">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pitchFamily="34" charset="-122"/>
              </a:defRPr>
            </a:lvl9pPr>
          </a:lstStyle>
          <a:p>
            <a:pPr eaLnBrk="1" hangingPunct="1">
              <a:buClrTx/>
              <a:buFontTx/>
              <a:buNone/>
            </a:pPr>
            <a:r>
              <a:rPr lang="en-US" altLang="en-US" sz="2400" b="1" dirty="0">
                <a:solidFill>
                  <a:srgbClr val="000000"/>
                </a:solidFill>
                <a:latin typeface="Arial Black" pitchFamily="34" charset="0"/>
                <a:cs typeface="Arial" charset="0"/>
              </a:rPr>
              <a:t>Pre-requisite for registration in e-Filing application</a:t>
            </a:r>
          </a:p>
        </p:txBody>
      </p:sp>
      <p:sp>
        <p:nvSpPr>
          <p:cNvPr id="5" name="Rectangle 4"/>
          <p:cNvSpPr>
            <a:spLocks noChangeArrowheads="1"/>
          </p:cNvSpPr>
          <p:nvPr/>
        </p:nvSpPr>
        <p:spPr bwMode="auto">
          <a:xfrm>
            <a:off x="152400" y="950912"/>
            <a:ext cx="8839199" cy="5526087"/>
          </a:xfrm>
          <a:prstGeom prst="rect">
            <a:avLst/>
          </a:prstGeom>
          <a:noFill/>
          <a:ln w="9525">
            <a:noFill/>
            <a:round/>
            <a:headEnd/>
            <a:tailEnd/>
          </a:ln>
        </p:spPr>
        <p:txBody>
          <a:bodyPr lIns="90000" tIns="46800" rIns="90000" bIns="46800"/>
          <a:lstStyle/>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b="1" dirty="0">
                <a:solidFill>
                  <a:srgbClr val="000000"/>
                </a:solidFill>
                <a:latin typeface="Times New Roman" pitchFamily="18" charset="0"/>
                <a:cs typeface="Times New Roman" pitchFamily="18" charset="0"/>
              </a:rPr>
              <a:t>A user must register at </a:t>
            </a:r>
            <a:r>
              <a:rPr lang="en-US" sz="2000" b="1" dirty="0">
                <a:solidFill>
                  <a:srgbClr val="0070C0"/>
                </a:solidFill>
                <a:latin typeface="Times New Roman" pitchFamily="18" charset="0"/>
                <a:cs typeface="Times New Roman" pitchFamily="18" charset="0"/>
              </a:rPr>
              <a:t>www.incometaxindiaefiling.gov.in</a:t>
            </a: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000" dirty="0">
              <a:solidFill>
                <a:srgbClr val="3333CC"/>
              </a:solidFill>
              <a:latin typeface="Times New Roman" pitchFamily="18" charset="0"/>
              <a:cs typeface="Times New Roman" pitchFamily="18" charset="0"/>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b="1" dirty="0">
                <a:solidFill>
                  <a:srgbClr val="000000"/>
                </a:solidFill>
                <a:latin typeface="Times New Roman" pitchFamily="18" charset="0"/>
                <a:cs typeface="Times New Roman" pitchFamily="18" charset="0"/>
              </a:rPr>
              <a:t>Pre-requisites to register</a:t>
            </a:r>
          </a:p>
          <a:p>
            <a:pPr marL="546100" lvl="1" indent="0" eaLnBrk="1" hangingPunct="1">
              <a:buClrTx/>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PAN (Permanent Account Number)</a:t>
            </a:r>
          </a:p>
          <a:p>
            <a:pPr marL="546100" lvl="1" indent="0" eaLnBrk="1" hangingPunct="1">
              <a:buClrTx/>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TAN (Tax Deduction Account Number)</a:t>
            </a:r>
          </a:p>
          <a:p>
            <a:pPr marL="546100" lvl="1" indent="0" eaLnBrk="1" hangingPunct="1">
              <a:buClrTx/>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Membership with ICAI - For Chartered Accountant</a:t>
            </a:r>
          </a:p>
          <a:p>
            <a:pPr marL="546100" lvl="1" indent="0"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000" dirty="0">
              <a:solidFill>
                <a:srgbClr val="000000"/>
              </a:solidFill>
              <a:latin typeface="Times New Roman" pitchFamily="18" charset="0"/>
              <a:cs typeface="Times New Roman" pitchFamily="18" charset="0"/>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b="1" dirty="0">
                <a:solidFill>
                  <a:srgbClr val="000000"/>
                </a:solidFill>
                <a:latin typeface="Times New Roman" pitchFamily="18" charset="0"/>
                <a:cs typeface="Times New Roman" pitchFamily="18" charset="0"/>
              </a:rPr>
              <a:t>Registration process</a:t>
            </a:r>
          </a:p>
          <a:p>
            <a:pPr marL="546100" lvl="1" indent="0" algn="just" eaLnBrk="1" hangingPunct="1">
              <a:buClrTx/>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Provide PAN / TAN, Password details, Personal details as per PAN / TAN, Contact details and Digital signature (if available and applicable)</a:t>
            </a:r>
          </a:p>
          <a:p>
            <a:pPr marL="546100" lvl="1" indent="0" eaLnBrk="1" hangingPunct="1">
              <a:buClrTx/>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Submit request</a:t>
            </a:r>
          </a:p>
          <a:p>
            <a:pPr marL="542925" lvl="1" indent="0" algn="just" eaLnBrk="1" hangingPunct="1">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dirty="0">
                <a:solidFill>
                  <a:srgbClr val="000000"/>
                </a:solidFill>
                <a:latin typeface="Times New Roman" pitchFamily="18" charset="0"/>
                <a:cs typeface="Times New Roman" pitchFamily="18" charset="0"/>
              </a:rPr>
              <a:t> On success, Activation link is sent to user through e-mail and a mobile PIN to mobile number. Click on the activation link and provide Mobile PIN to activate e-Filing account.</a:t>
            </a:r>
          </a:p>
          <a:p>
            <a:pPr marL="546100" lvl="1" indent="0"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2000" dirty="0">
              <a:solidFill>
                <a:srgbClr val="000000"/>
              </a:solidFill>
              <a:latin typeface="Times New Roman" pitchFamily="18" charset="0"/>
              <a:cs typeface="Times New Roman" pitchFamily="18" charset="0"/>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2000" b="1" dirty="0">
                <a:solidFill>
                  <a:srgbClr val="000000"/>
                </a:solidFill>
                <a:latin typeface="Times New Roman" pitchFamily="18" charset="0"/>
                <a:cs typeface="Times New Roman" pitchFamily="18" charset="0"/>
              </a:rPr>
              <a:t>Once registered, LOGIN using User ID, Password ,Date of Birth/ Incorporation and Captcha code</a:t>
            </a:r>
          </a:p>
        </p:txBody>
      </p:sp>
    </p:spTree>
    <p:extLst>
      <p:ext uri="{BB962C8B-B14F-4D97-AF65-F5344CB8AC3E}">
        <p14:creationId xmlns:p14="http://schemas.microsoft.com/office/powerpoint/2010/main" val="2086686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What is pan?</a:t>
            </a:r>
            <a:endParaRPr lang="en-US" dirty="0">
              <a:latin typeface="Arial Black" pitchFamily="34" charset="0"/>
            </a:endParaRPr>
          </a:p>
        </p:txBody>
      </p:sp>
      <p:pic>
        <p:nvPicPr>
          <p:cNvPr id="1026" name="Picture 2" descr="C:\Users\harman\Desktop\income tax\PAN_Card-300x1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371600"/>
            <a:ext cx="57912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966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371600"/>
            <a:ext cx="8382000" cy="3170099"/>
          </a:xfrm>
          <a:prstGeom prst="rect">
            <a:avLst/>
          </a:prstGeom>
        </p:spPr>
        <p:txBody>
          <a:bodyPr wrap="square">
            <a:spAutoFit/>
          </a:bodyPr>
          <a:lstStyle/>
          <a:p>
            <a:pPr marL="285750" indent="-285750">
              <a:buFont typeface="Wingdings" pitchFamily="2" charset="2"/>
              <a:buChar char="q"/>
            </a:pPr>
            <a:r>
              <a:rPr lang="en-US" sz="2000" dirty="0">
                <a:latin typeface="Times New Roman" pitchFamily="18" charset="0"/>
                <a:cs typeface="Times New Roman" pitchFamily="18" charset="0"/>
              </a:rPr>
              <a:t>Permanent Account Number (PAN) is a ten-digit alphanumeric identifier, issued by Income Tax Department. Each </a:t>
            </a:r>
            <a:r>
              <a:rPr lang="en-US" sz="2000" dirty="0" err="1">
                <a:latin typeface="Times New Roman" pitchFamily="18" charset="0"/>
                <a:cs typeface="Times New Roman" pitchFamily="18" charset="0"/>
              </a:rPr>
              <a:t>assessee</a:t>
            </a:r>
            <a:r>
              <a:rPr lang="en-US" sz="2000" dirty="0">
                <a:latin typeface="Times New Roman" pitchFamily="18" charset="0"/>
                <a:cs typeface="Times New Roman" pitchFamily="18" charset="0"/>
              </a:rPr>
              <a:t> (e.g. individual, firm, company etc.) is issued a unique PAN</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pPr marL="285750" indent="-285750">
              <a:buFont typeface="Wingdings" pitchFamily="2" charset="2"/>
              <a:buChar char="q"/>
            </a:pPr>
            <a:r>
              <a:rPr lang="en-US" sz="2000" dirty="0">
                <a:latin typeface="Times New Roman" pitchFamily="18" charset="0"/>
                <a:cs typeface="Times New Roman" pitchFamily="18" charset="0"/>
              </a:rPr>
              <a:t>All existing </a:t>
            </a:r>
            <a:r>
              <a:rPr lang="en-US" sz="2000" dirty="0" err="1">
                <a:latin typeface="Times New Roman" pitchFamily="18" charset="0"/>
                <a:cs typeface="Times New Roman" pitchFamily="18" charset="0"/>
              </a:rPr>
              <a:t>assessees</a:t>
            </a:r>
            <a:r>
              <a:rPr lang="en-US" sz="2000" dirty="0">
                <a:latin typeface="Times New Roman" pitchFamily="18" charset="0"/>
                <a:cs typeface="Times New Roman" pitchFamily="18" charset="0"/>
              </a:rPr>
              <a:t> or taxpayers or persons who are required to file a return of income, even on behalf of others, must have a PAN. Any person, who intends to enter into economic or financial transactions where quoting PAN is mandatory, must also have a PAN</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pPr marL="285750" indent="-285750">
              <a:buFont typeface="Wingdings" pitchFamily="2" charset="2"/>
              <a:buChar char="q"/>
            </a:pPr>
            <a:r>
              <a:rPr lang="en-US" sz="2000" dirty="0">
                <a:latin typeface="Times New Roman" pitchFamily="18" charset="0"/>
                <a:cs typeface="Times New Roman" pitchFamily="18" charset="0"/>
              </a:rPr>
              <a:t>it is compulsory to quote PAN on return of income</a:t>
            </a:r>
          </a:p>
        </p:txBody>
      </p:sp>
      <p:sp>
        <p:nvSpPr>
          <p:cNvPr id="5" name="Rectangle 4"/>
          <p:cNvSpPr/>
          <p:nvPr/>
        </p:nvSpPr>
        <p:spPr>
          <a:xfrm>
            <a:off x="1295400" y="381000"/>
            <a:ext cx="6629400" cy="523220"/>
          </a:xfrm>
          <a:prstGeom prst="rect">
            <a:avLst/>
          </a:prstGeom>
        </p:spPr>
        <p:txBody>
          <a:bodyPr wrap="square">
            <a:spAutoFit/>
          </a:bodyPr>
          <a:lstStyle/>
          <a:p>
            <a:r>
              <a:rPr lang="en-US" sz="2800" dirty="0" smtClean="0">
                <a:latin typeface="Arial Black" pitchFamily="34" charset="0"/>
              </a:rPr>
              <a:t>WHAT IS PAN?</a:t>
            </a:r>
            <a:endParaRPr lang="en-US" sz="2800" dirty="0"/>
          </a:p>
        </p:txBody>
      </p:sp>
    </p:spTree>
    <p:extLst>
      <p:ext uri="{BB962C8B-B14F-4D97-AF65-F5344CB8AC3E}">
        <p14:creationId xmlns:p14="http://schemas.microsoft.com/office/powerpoint/2010/main" val="3445244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harman\Desktop\income tax\Know-your-10-digit-P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609600"/>
            <a:ext cx="69342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59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noAutofit/>
          </a:bodyPr>
          <a:lstStyle/>
          <a:p>
            <a:pPr algn="ctr"/>
            <a:r>
              <a:rPr lang="en-IN" sz="3500" dirty="0" smtClean="0">
                <a:solidFill>
                  <a:schemeClr val="tx1"/>
                </a:solidFill>
                <a:effectLst/>
                <a:latin typeface="Times New Roman" pitchFamily="18" charset="0"/>
                <a:cs typeface="Times New Roman" pitchFamily="18" charset="0"/>
              </a:rPr>
              <a:t/>
            </a:r>
            <a:br>
              <a:rPr lang="en-IN" sz="3500" dirty="0" smtClean="0">
                <a:solidFill>
                  <a:schemeClr val="tx1"/>
                </a:solidFill>
                <a:effectLst/>
                <a:latin typeface="Times New Roman" pitchFamily="18" charset="0"/>
                <a:cs typeface="Times New Roman" pitchFamily="18" charset="0"/>
              </a:rPr>
            </a:br>
            <a:r>
              <a:rPr lang="en-IN" sz="3500" dirty="0" smtClean="0">
                <a:solidFill>
                  <a:schemeClr val="tx1"/>
                </a:solidFill>
                <a:effectLst/>
                <a:latin typeface="Times New Roman" pitchFamily="18" charset="0"/>
                <a:cs typeface="Times New Roman" pitchFamily="18" charset="0"/>
              </a:rPr>
              <a:t>Due Date of Furnishing Return of Income</a:t>
            </a:r>
            <a:br>
              <a:rPr lang="en-IN" sz="3500" dirty="0" smtClean="0">
                <a:solidFill>
                  <a:schemeClr val="tx1"/>
                </a:solidFill>
                <a:effectLst/>
                <a:latin typeface="Times New Roman" pitchFamily="18" charset="0"/>
                <a:cs typeface="Times New Roman" pitchFamily="18" charset="0"/>
              </a:rPr>
            </a:br>
            <a:r>
              <a:rPr lang="en-IN" sz="2400" i="1" dirty="0" smtClean="0">
                <a:solidFill>
                  <a:schemeClr val="tx1"/>
                </a:solidFill>
                <a:effectLst/>
                <a:latin typeface="Times New Roman" pitchFamily="18" charset="0"/>
                <a:cs typeface="Times New Roman" pitchFamily="18" charset="0"/>
              </a:rPr>
              <a:t>Section 139 (1)</a:t>
            </a:r>
            <a:br>
              <a:rPr lang="en-IN" sz="2400" i="1" dirty="0" smtClean="0">
                <a:solidFill>
                  <a:schemeClr val="tx1"/>
                </a:solidFill>
                <a:effectLst/>
                <a:latin typeface="Times New Roman" pitchFamily="18" charset="0"/>
                <a:cs typeface="Times New Roman" pitchFamily="18" charset="0"/>
              </a:rPr>
            </a:br>
            <a:endParaRPr lang="en-IN" sz="3500" i="1" dirty="0">
              <a:solidFill>
                <a:schemeClr val="tx1"/>
              </a:solidFill>
              <a:effectLst/>
              <a:latin typeface="Times New Roman" pitchFamily="18" charset="0"/>
              <a:cs typeface="Times New Roman" pitchFamily="18" charset="0"/>
            </a:endParaRPr>
          </a:p>
        </p:txBody>
      </p:sp>
      <p:sp>
        <p:nvSpPr>
          <p:cNvPr id="5" name="TextBox 4"/>
          <p:cNvSpPr txBox="1"/>
          <p:nvPr/>
        </p:nvSpPr>
        <p:spPr>
          <a:xfrm>
            <a:off x="2600073" y="1268760"/>
            <a:ext cx="5932365" cy="1754326"/>
          </a:xfrm>
          <a:prstGeom prst="rect">
            <a:avLst/>
          </a:prstGeom>
          <a:noFill/>
        </p:spPr>
        <p:txBody>
          <a:bodyPr wrap="square" rtlCol="0">
            <a:spAutoFit/>
          </a:bodyPr>
          <a:lstStyle/>
          <a:p>
            <a:r>
              <a:rPr lang="en-IN" b="1" dirty="0" smtClean="0"/>
              <a:t>30</a:t>
            </a:r>
            <a:r>
              <a:rPr lang="en-IN" b="1" baseline="30000" dirty="0" smtClean="0"/>
              <a:t>th</a:t>
            </a:r>
            <a:r>
              <a:rPr lang="en-IN" b="1" dirty="0" smtClean="0"/>
              <a:t> Sept. of the assessment year</a:t>
            </a:r>
            <a:endParaRPr lang="en-IN" dirty="0"/>
          </a:p>
          <a:p>
            <a:pPr marL="285750" indent="-285750">
              <a:buFont typeface="Arial" pitchFamily="34" charset="0"/>
              <a:buChar char="•"/>
            </a:pPr>
            <a:r>
              <a:rPr lang="en-IN" dirty="0" smtClean="0"/>
              <a:t>Company</a:t>
            </a:r>
          </a:p>
          <a:p>
            <a:pPr marL="285750" indent="-285750">
              <a:buFont typeface="Arial" pitchFamily="34" charset="0"/>
              <a:buChar char="•"/>
            </a:pPr>
            <a:r>
              <a:rPr lang="en-IN" dirty="0" smtClean="0"/>
              <a:t>Person (other than a company) whose accounts are required to be audited</a:t>
            </a:r>
          </a:p>
          <a:p>
            <a:pPr marL="285750" indent="-285750">
              <a:buFont typeface="Arial" pitchFamily="34" charset="0"/>
              <a:buChar char="•"/>
            </a:pPr>
            <a:r>
              <a:rPr lang="en-IN" dirty="0" smtClean="0"/>
              <a:t>Working partner of a firm whose accounts are required to be audited</a:t>
            </a:r>
            <a:endParaRPr lang="en-IN"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1322354"/>
            <a:ext cx="1442728" cy="1367192"/>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2204" y="3287588"/>
            <a:ext cx="1451873" cy="1375859"/>
          </a:xfrm>
          <a:prstGeom prst="rect">
            <a:avLst/>
          </a:prstGeom>
        </p:spPr>
      </p:pic>
      <p:sp>
        <p:nvSpPr>
          <p:cNvPr id="10" name="TextBox 9"/>
          <p:cNvSpPr txBox="1"/>
          <p:nvPr/>
        </p:nvSpPr>
        <p:spPr>
          <a:xfrm>
            <a:off x="1259632" y="3359525"/>
            <a:ext cx="5400600" cy="923330"/>
          </a:xfrm>
          <a:prstGeom prst="rect">
            <a:avLst/>
          </a:prstGeom>
          <a:noFill/>
        </p:spPr>
        <p:txBody>
          <a:bodyPr wrap="square" rtlCol="0">
            <a:spAutoFit/>
          </a:bodyPr>
          <a:lstStyle/>
          <a:p>
            <a:r>
              <a:rPr lang="en-IN" b="1" dirty="0"/>
              <a:t>30</a:t>
            </a:r>
            <a:r>
              <a:rPr lang="en-IN" b="1" baseline="30000" dirty="0"/>
              <a:t>th</a:t>
            </a:r>
            <a:r>
              <a:rPr lang="en-IN" b="1" dirty="0"/>
              <a:t> </a:t>
            </a:r>
            <a:r>
              <a:rPr lang="en-IN" b="1" dirty="0" smtClean="0"/>
              <a:t>Nov. </a:t>
            </a:r>
            <a:r>
              <a:rPr lang="en-IN" b="1" dirty="0"/>
              <a:t>of the assessment </a:t>
            </a:r>
            <a:r>
              <a:rPr lang="en-IN" b="1" dirty="0" smtClean="0"/>
              <a:t>year</a:t>
            </a:r>
          </a:p>
          <a:p>
            <a:pPr marL="285750" indent="-285750">
              <a:buFont typeface="Arial" pitchFamily="34" charset="0"/>
              <a:buChar char="•"/>
            </a:pPr>
            <a:r>
              <a:rPr lang="en-IN" dirty="0" err="1" smtClean="0"/>
              <a:t>Assessee</a:t>
            </a:r>
            <a:r>
              <a:rPr lang="en-IN" dirty="0" smtClean="0"/>
              <a:t> who is required to furnish a report of chartered accountant</a:t>
            </a:r>
          </a:p>
        </p:txBody>
      </p:sp>
      <p:pic>
        <p:nvPicPr>
          <p:cNvPr id="11" name="Content Placeholder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968" y="4653136"/>
            <a:ext cx="1442728" cy="1367192"/>
          </a:xfrm>
          <a:prstGeom prst="rect">
            <a:avLst/>
          </a:prstGeom>
        </p:spPr>
      </p:pic>
      <p:sp>
        <p:nvSpPr>
          <p:cNvPr id="12" name="TextBox 11"/>
          <p:cNvSpPr txBox="1"/>
          <p:nvPr/>
        </p:nvSpPr>
        <p:spPr>
          <a:xfrm>
            <a:off x="2594243" y="4797152"/>
            <a:ext cx="4852247" cy="646331"/>
          </a:xfrm>
          <a:prstGeom prst="rect">
            <a:avLst/>
          </a:prstGeom>
          <a:noFill/>
        </p:spPr>
        <p:txBody>
          <a:bodyPr wrap="square" rtlCol="0">
            <a:spAutoFit/>
          </a:bodyPr>
          <a:lstStyle/>
          <a:p>
            <a:r>
              <a:rPr lang="en-IN" b="1" dirty="0" smtClean="0"/>
              <a:t>31</a:t>
            </a:r>
            <a:r>
              <a:rPr lang="en-IN" b="1" baseline="30000" dirty="0" smtClean="0"/>
              <a:t>st</a:t>
            </a:r>
            <a:r>
              <a:rPr lang="en-IN" b="1" dirty="0" smtClean="0"/>
              <a:t> July of the assessment year</a:t>
            </a:r>
          </a:p>
          <a:p>
            <a:pPr marL="285750" indent="-285750">
              <a:buFont typeface="Arial" pitchFamily="34" charset="0"/>
              <a:buChar char="•"/>
            </a:pPr>
            <a:r>
              <a:rPr lang="en-IN" dirty="0" smtClean="0"/>
              <a:t>Any other </a:t>
            </a:r>
            <a:r>
              <a:rPr lang="en-IN" dirty="0" err="1" smtClean="0"/>
              <a:t>assessee</a:t>
            </a:r>
            <a:endParaRPr lang="en-IN" dirty="0"/>
          </a:p>
        </p:txBody>
      </p:sp>
    </p:spTree>
    <p:extLst>
      <p:ext uri="{BB962C8B-B14F-4D97-AF65-F5344CB8AC3E}">
        <p14:creationId xmlns:p14="http://schemas.microsoft.com/office/powerpoint/2010/main" val="23331108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28800"/>
            <a:ext cx="8229600" cy="4378491"/>
          </a:xfrm>
        </p:spPr>
        <p:txBody>
          <a:bodyPr>
            <a:normAutofit/>
          </a:bodyPr>
          <a:lstStyle/>
          <a:p>
            <a:pPr marL="109728" indent="0">
              <a:buNone/>
            </a:pPr>
            <a:r>
              <a:rPr lang="en-IN" sz="2800" dirty="0" smtClean="0">
                <a:latin typeface="Times New Roman" pitchFamily="18" charset="0"/>
                <a:cs typeface="Times New Roman" pitchFamily="18" charset="0"/>
              </a:rPr>
              <a:t>Belated return can be filed at any time:</a:t>
            </a:r>
          </a:p>
          <a:p>
            <a:pPr marL="109728" indent="0">
              <a:buNone/>
            </a:pP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a) Before </a:t>
            </a:r>
            <a:r>
              <a:rPr lang="en-IN" sz="2800" smtClean="0">
                <a:latin typeface="Times New Roman" pitchFamily="18" charset="0"/>
                <a:cs typeface="Times New Roman" pitchFamily="18" charset="0"/>
              </a:rPr>
              <a:t>the </a:t>
            </a:r>
            <a:r>
              <a:rPr lang="en-IN" sz="2800" smtClean="0">
                <a:latin typeface="Times New Roman" pitchFamily="18" charset="0"/>
                <a:cs typeface="Times New Roman" pitchFamily="18" charset="0"/>
              </a:rPr>
              <a:t>end </a:t>
            </a:r>
            <a:r>
              <a:rPr lang="en-IN" sz="2800" dirty="0" smtClean="0">
                <a:latin typeface="Times New Roman" pitchFamily="18" charset="0"/>
                <a:cs typeface="Times New Roman" pitchFamily="18" charset="0"/>
              </a:rPr>
              <a:t>of the relevant assessment year</a:t>
            </a:r>
          </a:p>
          <a:p>
            <a:pPr marL="109728" indent="0" algn="ctr">
              <a:buNone/>
            </a:pPr>
            <a:r>
              <a:rPr lang="en-IN" sz="2800" dirty="0" smtClean="0">
                <a:latin typeface="Times New Roman" pitchFamily="18" charset="0"/>
                <a:cs typeface="Times New Roman" pitchFamily="18" charset="0"/>
              </a:rPr>
              <a:t>OR</a:t>
            </a:r>
          </a:p>
          <a:p>
            <a:pPr marL="109728" indent="0">
              <a:buNone/>
            </a:pPr>
            <a:r>
              <a:rPr lang="en-IN" sz="2800" dirty="0" smtClean="0">
                <a:latin typeface="Times New Roman" pitchFamily="18" charset="0"/>
                <a:cs typeface="Times New Roman" pitchFamily="18" charset="0"/>
              </a:rPr>
              <a:t>b) Before the completion of the assessment</a:t>
            </a:r>
          </a:p>
          <a:p>
            <a:pPr marL="109728" indent="0">
              <a:buNone/>
            </a:pPr>
            <a:endParaRPr lang="en-IN" sz="2800" dirty="0">
              <a:latin typeface="Times New Roman" pitchFamily="18" charset="0"/>
              <a:cs typeface="Times New Roman" pitchFamily="18" charset="0"/>
            </a:endParaRPr>
          </a:p>
          <a:p>
            <a:pPr marL="109728" indent="0" algn="ctr">
              <a:buNone/>
            </a:pPr>
            <a:r>
              <a:rPr lang="en-IN" sz="2800" dirty="0" smtClean="0">
                <a:latin typeface="Times New Roman" pitchFamily="18" charset="0"/>
                <a:cs typeface="Times New Roman" pitchFamily="18" charset="0"/>
              </a:rPr>
              <a:t>WHICHEVER IS EARLIER</a:t>
            </a:r>
            <a:endParaRPr lang="en-IN"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IN" dirty="0" smtClean="0">
                <a:solidFill>
                  <a:schemeClr val="tx1"/>
                </a:solidFill>
                <a:effectLst/>
                <a:latin typeface="Times New Roman" pitchFamily="18" charset="0"/>
                <a:cs typeface="Times New Roman" pitchFamily="18" charset="0"/>
              </a:rPr>
              <a:t>Belated/Late Return</a:t>
            </a:r>
            <a:br>
              <a:rPr lang="en-IN" dirty="0" smtClean="0">
                <a:solidFill>
                  <a:schemeClr val="tx1"/>
                </a:solidFill>
                <a:effectLst/>
                <a:latin typeface="Times New Roman" pitchFamily="18" charset="0"/>
                <a:cs typeface="Times New Roman" pitchFamily="18" charset="0"/>
              </a:rPr>
            </a:br>
            <a:r>
              <a:rPr lang="en-IN" sz="2800" i="1" dirty="0" smtClean="0">
                <a:solidFill>
                  <a:schemeClr val="tx1"/>
                </a:solidFill>
                <a:effectLst/>
                <a:latin typeface="Times New Roman" pitchFamily="18" charset="0"/>
                <a:cs typeface="Times New Roman" pitchFamily="18" charset="0"/>
              </a:rPr>
              <a:t>Section 139 (4)</a:t>
            </a:r>
            <a:endParaRPr lang="en-IN" sz="2800" i="1" dirty="0">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21631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09728" indent="0" algn="just">
              <a:buNone/>
            </a:pPr>
            <a:r>
              <a:rPr lang="en-IN" sz="2300" dirty="0">
                <a:latin typeface="Times New Roman" pitchFamily="18" charset="0"/>
                <a:cs typeface="Times New Roman" pitchFamily="18" charset="0"/>
              </a:rPr>
              <a:t>S</a:t>
            </a:r>
            <a:r>
              <a:rPr lang="en-IN" sz="2300" dirty="0" smtClean="0">
                <a:latin typeface="Times New Roman" pitchFamily="18" charset="0"/>
                <a:cs typeface="Times New Roman" pitchFamily="18" charset="0"/>
              </a:rPr>
              <a:t>tandard </a:t>
            </a:r>
            <a:r>
              <a:rPr lang="en-IN" sz="2300" dirty="0">
                <a:latin typeface="Times New Roman" pitchFamily="18" charset="0"/>
                <a:cs typeface="Times New Roman" pitchFamily="18" charset="0"/>
              </a:rPr>
              <a:t>income </a:t>
            </a:r>
            <a:r>
              <a:rPr lang="en-IN" sz="2300" dirty="0" smtClean="0">
                <a:latin typeface="Times New Roman" pitchFamily="18" charset="0"/>
                <a:cs typeface="Times New Roman" pitchFamily="18" charset="0"/>
              </a:rPr>
              <a:t>proof</a:t>
            </a:r>
          </a:p>
          <a:p>
            <a:pPr marL="109728" indent="0" algn="just">
              <a:buNone/>
            </a:pPr>
            <a:endParaRPr lang="en-IN" sz="2000" dirty="0" smtClean="0">
              <a:latin typeface="Times New Roman" pitchFamily="18" charset="0"/>
              <a:cs typeface="Times New Roman" pitchFamily="18" charset="0"/>
            </a:endParaRPr>
          </a:p>
          <a:p>
            <a:pPr marL="109728" indent="0">
              <a:buNone/>
            </a:pPr>
            <a:r>
              <a:rPr lang="en-IN" sz="2300" dirty="0" smtClean="0">
                <a:latin typeface="Times New Roman" pitchFamily="18" charset="0"/>
                <a:cs typeface="Times New Roman" pitchFamily="18" charset="0"/>
              </a:rPr>
              <a:t>Loans </a:t>
            </a:r>
            <a:r>
              <a:rPr lang="en-IN" sz="2300" dirty="0">
                <a:latin typeface="Times New Roman" pitchFamily="18" charset="0"/>
                <a:cs typeface="Times New Roman" pitchFamily="18" charset="0"/>
              </a:rPr>
              <a:t>sanctioned quickly and </a:t>
            </a:r>
            <a:r>
              <a:rPr lang="en-IN" sz="2300" dirty="0" smtClean="0">
                <a:latin typeface="Times New Roman" pitchFamily="18" charset="0"/>
                <a:cs typeface="Times New Roman" pitchFamily="18" charset="0"/>
              </a:rPr>
              <a:t>easily</a:t>
            </a:r>
          </a:p>
          <a:p>
            <a:pPr marL="109728" indent="0">
              <a:buNone/>
            </a:pPr>
            <a:r>
              <a:rPr lang="en-IN" sz="2300" dirty="0">
                <a:latin typeface="Times New Roman" pitchFamily="18" charset="0"/>
                <a:cs typeface="Times New Roman" pitchFamily="18" charset="0"/>
              </a:rPr>
              <a:t/>
            </a:r>
            <a:br>
              <a:rPr lang="en-IN" sz="2300" dirty="0">
                <a:latin typeface="Times New Roman" pitchFamily="18" charset="0"/>
                <a:cs typeface="Times New Roman" pitchFamily="18" charset="0"/>
              </a:rPr>
            </a:br>
            <a:r>
              <a:rPr lang="en-IN" sz="2300" dirty="0" smtClean="0">
                <a:latin typeface="Times New Roman" pitchFamily="18" charset="0"/>
                <a:cs typeface="Times New Roman" pitchFamily="18" charset="0"/>
              </a:rPr>
              <a:t>Claim refunds </a:t>
            </a:r>
            <a:r>
              <a:rPr lang="en-IN" sz="2300" dirty="0">
                <a:latin typeface="Times New Roman" pitchFamily="18" charset="0"/>
                <a:cs typeface="Times New Roman" pitchFamily="18" charset="0"/>
              </a:rPr>
              <a:t>for taxes deducted or paid in excess of your tax </a:t>
            </a:r>
            <a:r>
              <a:rPr lang="en-IN" sz="2300" dirty="0" smtClean="0">
                <a:latin typeface="Times New Roman" pitchFamily="18" charset="0"/>
                <a:cs typeface="Times New Roman" pitchFamily="18" charset="0"/>
              </a:rPr>
              <a:t>liabilities</a:t>
            </a:r>
          </a:p>
          <a:p>
            <a:pPr marL="109728" indent="0">
              <a:buNone/>
            </a:pPr>
            <a:r>
              <a:rPr lang="en-IN" sz="2300" dirty="0">
                <a:latin typeface="Times New Roman" pitchFamily="18" charset="0"/>
                <a:cs typeface="Times New Roman" pitchFamily="18" charset="0"/>
              </a:rPr>
              <a:t/>
            </a:r>
            <a:br>
              <a:rPr lang="en-IN" sz="2300" dirty="0">
                <a:latin typeface="Times New Roman" pitchFamily="18" charset="0"/>
                <a:cs typeface="Times New Roman" pitchFamily="18" charset="0"/>
              </a:rPr>
            </a:br>
            <a:r>
              <a:rPr lang="en-IN" sz="2300" dirty="0">
                <a:latin typeface="Times New Roman" pitchFamily="18" charset="0"/>
                <a:cs typeface="Times New Roman" pitchFamily="18" charset="0"/>
              </a:rPr>
              <a:t>Many foreign countries want to know </a:t>
            </a:r>
            <a:r>
              <a:rPr lang="en-IN" sz="2300" dirty="0" smtClean="0">
                <a:latin typeface="Times New Roman" pitchFamily="18" charset="0"/>
                <a:cs typeface="Times New Roman" pitchFamily="18" charset="0"/>
              </a:rPr>
              <a:t>the financial worth of the applicant before granting visa</a:t>
            </a:r>
            <a:r>
              <a:rPr lang="en-IN" sz="2300" dirty="0">
                <a:latin typeface="Times New Roman" pitchFamily="18" charset="0"/>
                <a:cs typeface="Times New Roman" pitchFamily="18" charset="0"/>
              </a:rPr>
              <a:t/>
            </a:r>
            <a:br>
              <a:rPr lang="en-IN" sz="2300" dirty="0">
                <a:latin typeface="Times New Roman" pitchFamily="18" charset="0"/>
                <a:cs typeface="Times New Roman" pitchFamily="18" charset="0"/>
              </a:rPr>
            </a:br>
            <a:r>
              <a:rPr lang="en-IN" sz="2300" dirty="0">
                <a:latin typeface="Times New Roman" pitchFamily="18" charset="0"/>
                <a:cs typeface="Times New Roman" pitchFamily="18" charset="0"/>
              </a:rPr>
              <a:t/>
            </a:r>
            <a:br>
              <a:rPr lang="en-IN" sz="2300" dirty="0">
                <a:latin typeface="Times New Roman" pitchFamily="18" charset="0"/>
                <a:cs typeface="Times New Roman" pitchFamily="18" charset="0"/>
              </a:rPr>
            </a:br>
            <a:r>
              <a:rPr lang="en-IN" sz="2300" dirty="0">
                <a:latin typeface="Times New Roman" pitchFamily="18" charset="0"/>
                <a:cs typeface="Times New Roman" pitchFamily="18" charset="0"/>
              </a:rPr>
              <a:t>For professionals and business organisations, Income tax returns are </a:t>
            </a:r>
            <a:r>
              <a:rPr lang="en-IN" sz="2300" dirty="0" smtClean="0">
                <a:latin typeface="Times New Roman" pitchFamily="18" charset="0"/>
                <a:cs typeface="Times New Roman" pitchFamily="18" charset="0"/>
              </a:rPr>
              <a:t>must </a:t>
            </a:r>
            <a:r>
              <a:rPr lang="en-IN" sz="2300" dirty="0">
                <a:latin typeface="Times New Roman" pitchFamily="18" charset="0"/>
                <a:cs typeface="Times New Roman" pitchFamily="18" charset="0"/>
              </a:rPr>
              <a:t>to become eligible to secure certain tenders.</a:t>
            </a:r>
            <a:br>
              <a:rPr lang="en-IN" sz="2300" dirty="0">
                <a:latin typeface="Times New Roman" pitchFamily="18" charset="0"/>
                <a:cs typeface="Times New Roman" pitchFamily="18" charset="0"/>
              </a:rPr>
            </a:br>
            <a:endParaRPr lang="en-IN" sz="2300" dirty="0"/>
          </a:p>
        </p:txBody>
      </p:sp>
      <p:sp>
        <p:nvSpPr>
          <p:cNvPr id="3" name="Title 2"/>
          <p:cNvSpPr>
            <a:spLocks noGrp="1"/>
          </p:cNvSpPr>
          <p:nvPr>
            <p:ph type="title"/>
          </p:nvPr>
        </p:nvSpPr>
        <p:spPr>
          <a:xfrm>
            <a:off x="457200" y="274638"/>
            <a:ext cx="8229600" cy="706090"/>
          </a:xfrm>
        </p:spPr>
        <p:txBody>
          <a:bodyPr>
            <a:noAutofit/>
          </a:bodyPr>
          <a:lstStyle/>
          <a:p>
            <a:pPr algn="ctr"/>
            <a:r>
              <a:rPr lang="en-IN" sz="2700" cap="all" dirty="0" smtClean="0">
                <a:solidFill>
                  <a:schemeClr val="tx1"/>
                </a:solidFill>
                <a:effectLst/>
                <a:latin typeface="Times New Roman" pitchFamily="18" charset="0"/>
                <a:cs typeface="Times New Roman" pitchFamily="18" charset="0"/>
              </a:rPr>
              <a:t/>
            </a:r>
            <a:br>
              <a:rPr lang="en-IN" sz="2700" cap="all" dirty="0" smtClean="0">
                <a:solidFill>
                  <a:schemeClr val="tx1"/>
                </a:solidFill>
                <a:effectLst/>
                <a:latin typeface="Times New Roman" pitchFamily="18" charset="0"/>
                <a:cs typeface="Times New Roman" pitchFamily="18" charset="0"/>
              </a:rPr>
            </a:br>
            <a:r>
              <a:rPr lang="en-IN" sz="2700" cap="all" dirty="0" smtClean="0">
                <a:solidFill>
                  <a:schemeClr val="tx1"/>
                </a:solidFill>
                <a:effectLst/>
                <a:latin typeface="Times New Roman" pitchFamily="18" charset="0"/>
                <a:cs typeface="Times New Roman" pitchFamily="18" charset="0"/>
              </a:rPr>
              <a:t>ADVANTAGES </a:t>
            </a:r>
            <a:r>
              <a:rPr lang="en-IN" sz="2700" cap="all" dirty="0">
                <a:solidFill>
                  <a:schemeClr val="tx1"/>
                </a:solidFill>
                <a:effectLst/>
                <a:latin typeface="Times New Roman" pitchFamily="18" charset="0"/>
                <a:cs typeface="Times New Roman" pitchFamily="18" charset="0"/>
              </a:rPr>
              <a:t>OF FILING </a:t>
            </a:r>
            <a:r>
              <a:rPr lang="en-IN" sz="2700" cap="all" dirty="0" smtClean="0">
                <a:solidFill>
                  <a:schemeClr val="tx1"/>
                </a:solidFill>
                <a:effectLst/>
                <a:latin typeface="Times New Roman" pitchFamily="18" charset="0"/>
                <a:cs typeface="Times New Roman" pitchFamily="18" charset="0"/>
              </a:rPr>
              <a:t>INCOME </a:t>
            </a:r>
            <a:r>
              <a:rPr lang="en-IN" sz="2700" cap="all" dirty="0">
                <a:solidFill>
                  <a:schemeClr val="tx1"/>
                </a:solidFill>
                <a:effectLst/>
                <a:latin typeface="Times New Roman" pitchFamily="18" charset="0"/>
                <a:cs typeface="Times New Roman" pitchFamily="18" charset="0"/>
              </a:rPr>
              <a:t>TAX </a:t>
            </a:r>
            <a:r>
              <a:rPr lang="en-IN" sz="2700" cap="all" dirty="0" smtClean="0">
                <a:solidFill>
                  <a:schemeClr val="tx1"/>
                </a:solidFill>
                <a:effectLst/>
                <a:latin typeface="Times New Roman" pitchFamily="18" charset="0"/>
                <a:cs typeface="Times New Roman" pitchFamily="18" charset="0"/>
              </a:rPr>
              <a:t>RETURN</a:t>
            </a:r>
            <a:r>
              <a:rPr lang="en-IN" sz="2300" cap="all" dirty="0">
                <a:solidFill>
                  <a:schemeClr val="tx1"/>
                </a:solidFill>
                <a:effectLst/>
                <a:latin typeface="Times New Roman" pitchFamily="18" charset="0"/>
                <a:cs typeface="Times New Roman" pitchFamily="18" charset="0"/>
              </a:rPr>
              <a:t/>
            </a:r>
            <a:br>
              <a:rPr lang="en-IN" sz="2300" cap="all" dirty="0">
                <a:solidFill>
                  <a:schemeClr val="tx1"/>
                </a:solidFill>
                <a:effectLst/>
                <a:latin typeface="Times New Roman" pitchFamily="18" charset="0"/>
                <a:cs typeface="Times New Roman" pitchFamily="18" charset="0"/>
              </a:rPr>
            </a:br>
            <a:endParaRPr lang="en-IN" sz="23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62257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4810539"/>
          </a:xfrm>
        </p:spPr>
        <p:txBody>
          <a:bodyPr>
            <a:normAutofit/>
          </a:bodyPr>
          <a:lstStyle/>
          <a:p>
            <a:pPr>
              <a:lnSpc>
                <a:spcPct val="150000"/>
              </a:lnSpc>
            </a:pPr>
            <a:r>
              <a:rPr lang="en-IN" sz="2300" dirty="0">
                <a:latin typeface="Times New Roman" pitchFamily="18" charset="0"/>
                <a:cs typeface="Times New Roman" pitchFamily="18" charset="0"/>
              </a:rPr>
              <a:t>If you don’t file your return in time, you will have to pay interest on your tax dues when you file at a later date</a:t>
            </a:r>
            <a:r>
              <a:rPr lang="en-IN" sz="2300" dirty="0" smtClean="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a:lnSpc>
                <a:spcPct val="150000"/>
              </a:lnSpc>
            </a:pPr>
            <a:r>
              <a:rPr lang="en-IN" sz="2300" dirty="0">
                <a:latin typeface="Times New Roman" pitchFamily="18" charset="0"/>
                <a:cs typeface="Times New Roman" pitchFamily="18" charset="0"/>
              </a:rPr>
              <a:t>If you have incurred losses, you can not carry forward the same to subsequent years if you do not file your return.</a:t>
            </a:r>
          </a:p>
          <a:p>
            <a:pPr>
              <a:lnSpc>
                <a:spcPct val="150000"/>
              </a:lnSpc>
            </a:pPr>
            <a:r>
              <a:rPr lang="en-IN" sz="2300" dirty="0">
                <a:latin typeface="Times New Roman" pitchFamily="18" charset="0"/>
                <a:cs typeface="Times New Roman" pitchFamily="18" charset="0"/>
              </a:rPr>
              <a:t>You could become liable for a penalty or Prosecution by the Income Tax Department if you conceal or fail to disclose your income.</a:t>
            </a:r>
          </a:p>
          <a:p>
            <a:pPr marL="109728" indent="0">
              <a:lnSpc>
                <a:spcPct val="150000"/>
              </a:lnSpc>
              <a:buNone/>
            </a:pPr>
            <a:endParaRPr lang="en-IN" sz="23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22114"/>
          </a:xfrm>
        </p:spPr>
        <p:txBody>
          <a:bodyPr>
            <a:noAutofit/>
          </a:bodyPr>
          <a:lstStyle/>
          <a:p>
            <a:r>
              <a:rPr lang="en-IN" sz="2300" cap="all" dirty="0">
                <a:solidFill>
                  <a:schemeClr val="tx1"/>
                </a:solidFill>
                <a:effectLst/>
                <a:latin typeface="Times New Roman" pitchFamily="18" charset="0"/>
                <a:cs typeface="Times New Roman" pitchFamily="18" charset="0"/>
              </a:rPr>
              <a:t/>
            </a:r>
            <a:br>
              <a:rPr lang="en-IN" sz="2300" cap="all" dirty="0">
                <a:solidFill>
                  <a:schemeClr val="tx1"/>
                </a:solidFill>
                <a:effectLst/>
                <a:latin typeface="Times New Roman" pitchFamily="18" charset="0"/>
                <a:cs typeface="Times New Roman" pitchFamily="18" charset="0"/>
              </a:rPr>
            </a:br>
            <a:r>
              <a:rPr lang="en-IN" sz="2300" cap="all" dirty="0" smtClean="0">
                <a:solidFill>
                  <a:schemeClr val="tx1"/>
                </a:solidFill>
                <a:effectLst/>
                <a:latin typeface="Times New Roman" pitchFamily="18" charset="0"/>
                <a:cs typeface="Times New Roman" pitchFamily="18" charset="0"/>
              </a:rPr>
              <a:t>DISADVANTAGES OF NOT FILING INCOME TAX RETURN</a:t>
            </a:r>
            <a:r>
              <a:rPr lang="en-IN" sz="2300" cap="all" dirty="0">
                <a:solidFill>
                  <a:schemeClr val="tx1"/>
                </a:solidFill>
                <a:effectLst/>
                <a:latin typeface="Times New Roman" pitchFamily="18" charset="0"/>
                <a:cs typeface="Times New Roman" pitchFamily="18" charset="0"/>
              </a:rPr>
              <a:t/>
            </a:r>
            <a:br>
              <a:rPr lang="en-IN" sz="2300" cap="all" dirty="0">
                <a:solidFill>
                  <a:schemeClr val="tx1"/>
                </a:solidFill>
                <a:effectLst/>
                <a:latin typeface="Times New Roman" pitchFamily="18" charset="0"/>
                <a:cs typeface="Times New Roman" pitchFamily="18" charset="0"/>
              </a:rPr>
            </a:br>
            <a:endParaRPr lang="en-IN" sz="2300" dirty="0"/>
          </a:p>
        </p:txBody>
      </p:sp>
    </p:spTree>
    <p:extLst>
      <p:ext uri="{BB962C8B-B14F-4D97-AF65-F5344CB8AC3E}">
        <p14:creationId xmlns:p14="http://schemas.microsoft.com/office/powerpoint/2010/main" val="3756907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lstStyle/>
          <a:p>
            <a:pPr marL="109728" indent="0" algn="just">
              <a:buNone/>
            </a:pPr>
            <a:endParaRPr lang="en-IN" altLang="en-US" sz="2800" dirty="0" smtClean="0">
              <a:solidFill>
                <a:srgbClr val="000000"/>
              </a:solidFill>
            </a:endParaRPr>
          </a:p>
          <a:p>
            <a:pPr marL="109728" indent="0" algn="just">
              <a:buNone/>
            </a:pPr>
            <a:endParaRPr lang="en-IN" altLang="en-US" sz="2800" dirty="0">
              <a:solidFill>
                <a:srgbClr val="000000"/>
              </a:solidFill>
            </a:endParaRPr>
          </a:p>
          <a:p>
            <a:pPr marL="109728" indent="0" algn="just">
              <a:buNone/>
            </a:pPr>
            <a:r>
              <a:rPr lang="en-IN" altLang="en-US" sz="2800" dirty="0" smtClean="0">
                <a:solidFill>
                  <a:srgbClr val="000000"/>
                </a:solidFill>
              </a:rPr>
              <a:t>The </a:t>
            </a:r>
            <a:r>
              <a:rPr lang="en-IN" altLang="en-US" sz="2800" dirty="0">
                <a:solidFill>
                  <a:srgbClr val="000000"/>
                </a:solidFill>
              </a:rPr>
              <a:t>process of electronically filing Income tax returns through the internet is known as    E</a:t>
            </a:r>
            <a:r>
              <a:rPr lang="en-IN" altLang="en-US" sz="2800" dirty="0" smtClean="0">
                <a:solidFill>
                  <a:srgbClr val="000000"/>
                </a:solidFill>
              </a:rPr>
              <a:t>-Filing</a:t>
            </a:r>
            <a:r>
              <a:rPr lang="en-IN" altLang="en-US" sz="2800" dirty="0">
                <a:solidFill>
                  <a:srgbClr val="000000"/>
                </a:solidFill>
              </a:rPr>
              <a:t>.</a:t>
            </a:r>
          </a:p>
          <a:p>
            <a:pPr marL="109728" indent="0">
              <a:buNone/>
            </a:pPr>
            <a:endParaRPr lang="en-IN" dirty="0" smtClean="0"/>
          </a:p>
          <a:p>
            <a:pPr marL="109728" indent="0">
              <a:buNone/>
            </a:pPr>
            <a:endParaRPr lang="en-IN" dirty="0"/>
          </a:p>
        </p:txBody>
      </p:sp>
      <p:sp>
        <p:nvSpPr>
          <p:cNvPr id="3" name="Title 2"/>
          <p:cNvSpPr>
            <a:spLocks noGrp="1"/>
          </p:cNvSpPr>
          <p:nvPr>
            <p:ph type="title"/>
          </p:nvPr>
        </p:nvSpPr>
        <p:spPr>
          <a:xfrm>
            <a:off x="457200" y="274638"/>
            <a:ext cx="8229600" cy="850106"/>
          </a:xfrm>
        </p:spPr>
        <p:txBody>
          <a:bodyPr>
            <a:normAutofit fontScale="90000"/>
          </a:bodyPr>
          <a:lstStyle/>
          <a:p>
            <a:pPr algn="ctr"/>
            <a:r>
              <a:rPr lang="en-US" altLang="en-US" sz="4000" dirty="0" smtClean="0">
                <a:solidFill>
                  <a:srgbClr val="000000"/>
                </a:solidFill>
                <a:latin typeface="Times New Roman" pitchFamily="18" charset="0"/>
                <a:cs typeface="Times New Roman" pitchFamily="18" charset="0"/>
              </a:rPr>
              <a:t/>
            </a:r>
            <a:br>
              <a:rPr lang="en-US" altLang="en-US" sz="4000" dirty="0" smtClean="0">
                <a:solidFill>
                  <a:srgbClr val="000000"/>
                </a:solidFill>
                <a:latin typeface="Times New Roman" pitchFamily="18" charset="0"/>
                <a:cs typeface="Times New Roman" pitchFamily="18" charset="0"/>
              </a:rPr>
            </a:br>
            <a:r>
              <a:rPr lang="en-US" altLang="en-US" sz="4000" dirty="0">
                <a:solidFill>
                  <a:srgbClr val="000000"/>
                </a:solidFill>
                <a:latin typeface="Times New Roman" pitchFamily="18" charset="0"/>
                <a:cs typeface="Times New Roman" pitchFamily="18" charset="0"/>
              </a:rPr>
              <a:t/>
            </a:r>
            <a:br>
              <a:rPr lang="en-US" altLang="en-US" sz="4000" dirty="0">
                <a:solidFill>
                  <a:srgbClr val="000000"/>
                </a:solidFill>
                <a:latin typeface="Times New Roman" pitchFamily="18" charset="0"/>
                <a:cs typeface="Times New Roman" pitchFamily="18" charset="0"/>
              </a:rPr>
            </a:br>
            <a:r>
              <a:rPr lang="en-US" altLang="en-US" sz="4000" dirty="0" smtClean="0">
                <a:solidFill>
                  <a:srgbClr val="000000"/>
                </a:solidFill>
                <a:latin typeface="Times New Roman" pitchFamily="18" charset="0"/>
                <a:cs typeface="Times New Roman" pitchFamily="18" charset="0"/>
              </a:rPr>
              <a:t/>
            </a:r>
            <a:br>
              <a:rPr lang="en-US" altLang="en-US" sz="4000" dirty="0" smtClean="0">
                <a:solidFill>
                  <a:srgbClr val="000000"/>
                </a:solidFill>
                <a:latin typeface="Times New Roman" pitchFamily="18" charset="0"/>
                <a:cs typeface="Times New Roman" pitchFamily="18" charset="0"/>
              </a:rPr>
            </a:br>
            <a:r>
              <a:rPr lang="en-US" altLang="en-US" sz="4000" dirty="0" smtClean="0">
                <a:solidFill>
                  <a:srgbClr val="000000"/>
                </a:solidFill>
                <a:latin typeface="Times New Roman" pitchFamily="18" charset="0"/>
                <a:cs typeface="Times New Roman" pitchFamily="18" charset="0"/>
              </a:rPr>
              <a:t>What </a:t>
            </a:r>
            <a:r>
              <a:rPr lang="en-US" altLang="en-US" sz="4000" dirty="0">
                <a:solidFill>
                  <a:srgbClr val="000000"/>
                </a:solidFill>
                <a:latin typeface="Times New Roman" pitchFamily="18" charset="0"/>
                <a:cs typeface="Times New Roman" pitchFamily="18" charset="0"/>
              </a:rPr>
              <a:t>is </a:t>
            </a:r>
            <a:r>
              <a:rPr lang="en-US" altLang="en-US" sz="4000" dirty="0" smtClean="0">
                <a:solidFill>
                  <a:srgbClr val="000000"/>
                </a:solidFill>
                <a:latin typeface="Times New Roman" pitchFamily="18" charset="0"/>
                <a:cs typeface="Times New Roman" pitchFamily="18" charset="0"/>
              </a:rPr>
              <a:t>E-Filing</a:t>
            </a:r>
            <a:r>
              <a:rPr lang="en-US" altLang="en-US" sz="4000" dirty="0">
                <a:solidFill>
                  <a:srgbClr val="000000"/>
                </a:solidFill>
                <a:latin typeface="Times New Roman" pitchFamily="18" charset="0"/>
                <a:cs typeface="Times New Roman" pitchFamily="18" charset="0"/>
              </a:rPr>
              <a:t>?	</a:t>
            </a:r>
            <a:r>
              <a:rPr lang="en-US" altLang="en-US" sz="4400" dirty="0">
                <a:solidFill>
                  <a:srgbClr val="000000"/>
                </a:solidFill>
              </a:rPr>
              <a:t>	</a:t>
            </a:r>
            <a:endParaRPr lang="en-IN" dirty="0"/>
          </a:p>
        </p:txBody>
      </p:sp>
    </p:spTree>
    <p:extLst>
      <p:ext uri="{BB962C8B-B14F-4D97-AF65-F5344CB8AC3E}">
        <p14:creationId xmlns:p14="http://schemas.microsoft.com/office/powerpoint/2010/main" val="3751569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2869" y="2309019"/>
            <a:ext cx="6429375" cy="3305175"/>
          </a:xfrm>
        </p:spPr>
      </p:pic>
      <p:sp>
        <p:nvSpPr>
          <p:cNvPr id="3" name="Title 2"/>
          <p:cNvSpPr>
            <a:spLocks noGrp="1"/>
          </p:cNvSpPr>
          <p:nvPr>
            <p:ph type="title"/>
          </p:nvPr>
        </p:nvSpPr>
        <p:spPr>
          <a:xfrm>
            <a:off x="457200" y="274638"/>
            <a:ext cx="8229600" cy="1498178"/>
          </a:xfrm>
        </p:spPr>
        <p:txBody>
          <a:bodyPr>
            <a:normAutofit fontScale="90000"/>
          </a:bodyPr>
          <a:lstStyle/>
          <a:p>
            <a:pPr algn="ctr"/>
            <a:r>
              <a:rPr lang="en-IN" dirty="0" smtClean="0">
                <a:solidFill>
                  <a:schemeClr val="tx1"/>
                </a:solidFill>
                <a:effectLst/>
                <a:latin typeface="Times New Roman" pitchFamily="18" charset="0"/>
                <a:cs typeface="Times New Roman" pitchFamily="18" charset="0"/>
              </a:rPr>
              <a:t/>
            </a:r>
            <a:br>
              <a:rPr lang="en-IN" dirty="0" smtClean="0">
                <a:solidFill>
                  <a:schemeClr val="tx1"/>
                </a:solidFill>
                <a:effectLst/>
                <a:latin typeface="Times New Roman" pitchFamily="18" charset="0"/>
                <a:cs typeface="Times New Roman" pitchFamily="18" charset="0"/>
              </a:rPr>
            </a:br>
            <a:r>
              <a:rPr lang="en-IN" dirty="0" smtClean="0">
                <a:solidFill>
                  <a:schemeClr val="tx1"/>
                </a:solidFill>
                <a:effectLst/>
                <a:latin typeface="Times New Roman" pitchFamily="18" charset="0"/>
                <a:cs typeface="Times New Roman" pitchFamily="18" charset="0"/>
              </a:rPr>
              <a:t/>
            </a:r>
            <a:br>
              <a:rPr lang="en-IN" dirty="0" smtClean="0">
                <a:solidFill>
                  <a:schemeClr val="tx1"/>
                </a:solidFill>
                <a:effectLst/>
                <a:latin typeface="Times New Roman" pitchFamily="18" charset="0"/>
                <a:cs typeface="Times New Roman" pitchFamily="18" charset="0"/>
              </a:rPr>
            </a:br>
            <a:r>
              <a:rPr lang="en-IN" dirty="0">
                <a:solidFill>
                  <a:schemeClr val="tx1"/>
                </a:solidFill>
                <a:effectLst/>
                <a:latin typeface="Times New Roman" pitchFamily="18" charset="0"/>
                <a:cs typeface="Times New Roman" pitchFamily="18" charset="0"/>
              </a:rPr>
              <a:t/>
            </a:r>
            <a:br>
              <a:rPr lang="en-IN" dirty="0">
                <a:solidFill>
                  <a:schemeClr val="tx1"/>
                </a:solidFill>
                <a:effectLst/>
                <a:latin typeface="Times New Roman" pitchFamily="18" charset="0"/>
                <a:cs typeface="Times New Roman" pitchFamily="18" charset="0"/>
              </a:rPr>
            </a:br>
            <a:r>
              <a:rPr lang="en-IN" dirty="0" smtClean="0">
                <a:solidFill>
                  <a:schemeClr val="tx1"/>
                </a:solidFill>
                <a:effectLst/>
                <a:latin typeface="Times New Roman" pitchFamily="18" charset="0"/>
                <a:cs typeface="Times New Roman" pitchFamily="18" charset="0"/>
              </a:rPr>
              <a:t>Benefits of E-Filing Income Tax Returns</a:t>
            </a:r>
            <a:r>
              <a:rPr lang="en-IN" dirty="0">
                <a:solidFill>
                  <a:schemeClr val="tx1"/>
                </a:solidFill>
                <a:effectLst/>
              </a:rPr>
              <a:t/>
            </a:r>
            <a:br>
              <a:rPr lang="en-IN" dirty="0">
                <a:solidFill>
                  <a:schemeClr val="tx1"/>
                </a:solidFill>
                <a:effectLst/>
              </a:rPr>
            </a:br>
            <a:r>
              <a:rPr lang="en-IN" b="0" dirty="0">
                <a:solidFill>
                  <a:schemeClr val="tx1"/>
                </a:solidFill>
                <a:effectLst/>
              </a:rPr>
              <a:t/>
            </a:r>
            <a:br>
              <a:rPr lang="en-IN" b="0" dirty="0">
                <a:solidFill>
                  <a:schemeClr val="tx1"/>
                </a:solidFill>
                <a:effectLst/>
              </a:rPr>
            </a:br>
            <a:endParaRPr lang="en-IN" dirty="0">
              <a:solidFill>
                <a:schemeClr val="tx1"/>
              </a:solidFill>
            </a:endParaRPr>
          </a:p>
        </p:txBody>
      </p:sp>
    </p:spTree>
    <p:extLst>
      <p:ext uri="{BB962C8B-B14F-4D97-AF65-F5344CB8AC3E}">
        <p14:creationId xmlns:p14="http://schemas.microsoft.com/office/powerpoint/2010/main" val="281414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0648"/>
            <a:ext cx="8291264" cy="6120680"/>
          </a:xfrm>
        </p:spPr>
        <p:txBody>
          <a:bodyPr>
            <a:noAutofit/>
          </a:bodyPr>
          <a:lstStyle/>
          <a:p>
            <a:pPr marL="109728" indent="0" algn="just">
              <a:buNone/>
            </a:pPr>
            <a:r>
              <a:rPr lang="en-IN" sz="2300" b="1" dirty="0" smtClean="0">
                <a:latin typeface="Times New Roman" pitchFamily="18" charset="0"/>
                <a:cs typeface="Times New Roman" pitchFamily="18" charset="0"/>
              </a:rPr>
              <a:t>1. Prompt processing</a:t>
            </a:r>
          </a:p>
          <a:p>
            <a:pPr marL="109728" indent="0" algn="just">
              <a:buNone/>
            </a:pPr>
            <a:r>
              <a:rPr lang="en-IN" sz="2300" dirty="0" smtClean="0">
                <a:latin typeface="Times New Roman" pitchFamily="18" charset="0"/>
                <a:cs typeface="Times New Roman" pitchFamily="18" charset="0"/>
              </a:rPr>
              <a:t>The </a:t>
            </a:r>
            <a:r>
              <a:rPr lang="en-IN" sz="2300" dirty="0">
                <a:latin typeface="Times New Roman" pitchFamily="18" charset="0"/>
                <a:cs typeface="Times New Roman" pitchFamily="18" charset="0"/>
              </a:rPr>
              <a:t>acknowledgment of Income Tax Return (ITR) is quick. More importantly, refunds, if any, are processed faster than paper-filed returns</a:t>
            </a:r>
            <a:r>
              <a:rPr lang="en-IN" sz="2300" dirty="0" smtClean="0">
                <a:latin typeface="Times New Roman" pitchFamily="18" charset="0"/>
                <a:cs typeface="Times New Roman" pitchFamily="18" charset="0"/>
              </a:rPr>
              <a:t>.</a:t>
            </a:r>
          </a:p>
          <a:p>
            <a:pPr marL="109728" indent="0" algn="just">
              <a:buNone/>
            </a:pPr>
            <a:endParaRPr lang="en-IN" sz="1400" dirty="0">
              <a:latin typeface="Times New Roman" pitchFamily="18" charset="0"/>
              <a:cs typeface="Times New Roman" pitchFamily="18" charset="0"/>
            </a:endParaRPr>
          </a:p>
          <a:p>
            <a:pPr marL="109728" indent="0" algn="just">
              <a:buNone/>
            </a:pPr>
            <a:r>
              <a:rPr lang="en-IN" sz="2300" b="1" dirty="0">
                <a:latin typeface="Times New Roman" pitchFamily="18" charset="0"/>
                <a:cs typeface="Times New Roman" pitchFamily="18" charset="0"/>
              </a:rPr>
              <a:t>2. Better accuracy</a:t>
            </a:r>
          </a:p>
          <a:p>
            <a:pPr marL="109728" indent="0" algn="just">
              <a:buNone/>
            </a:pPr>
            <a:r>
              <a:rPr lang="en-IN" sz="2300" dirty="0">
                <a:latin typeface="Times New Roman" pitchFamily="18" charset="0"/>
                <a:cs typeface="Times New Roman" pitchFamily="18" charset="0"/>
              </a:rPr>
              <a:t>E-filing software with built-in validations and electronic connectivity is seamless and minimizes errors considerably. Paper-filings can be prone to errors. Also, when any paper-based form is migrated to the electronic system, there is a possibility of human error in data entry</a:t>
            </a:r>
            <a:r>
              <a:rPr lang="en-IN" sz="2300" dirty="0" smtClean="0">
                <a:latin typeface="Times New Roman" pitchFamily="18" charset="0"/>
                <a:cs typeface="Times New Roman" pitchFamily="18" charset="0"/>
              </a:rPr>
              <a:t>.</a:t>
            </a:r>
          </a:p>
          <a:p>
            <a:pPr marL="109728" indent="0" algn="just">
              <a:buNone/>
            </a:pPr>
            <a:endParaRPr lang="en-IN" sz="1050" dirty="0">
              <a:latin typeface="Times New Roman" pitchFamily="18" charset="0"/>
              <a:cs typeface="Times New Roman" pitchFamily="18" charset="0"/>
            </a:endParaRPr>
          </a:p>
          <a:p>
            <a:pPr marL="109728" indent="0" algn="just">
              <a:buNone/>
            </a:pPr>
            <a:r>
              <a:rPr lang="en-IN" sz="2300" b="1" dirty="0">
                <a:latin typeface="Times New Roman" pitchFamily="18" charset="0"/>
                <a:cs typeface="Times New Roman" pitchFamily="18" charset="0"/>
              </a:rPr>
              <a:t>3. Convenience</a:t>
            </a:r>
          </a:p>
          <a:p>
            <a:pPr marL="109728" indent="0" algn="just">
              <a:buNone/>
            </a:pPr>
            <a:r>
              <a:rPr lang="en-IN" sz="2300" dirty="0">
                <a:latin typeface="Times New Roman" pitchFamily="18" charset="0"/>
                <a:cs typeface="Times New Roman" pitchFamily="18" charset="0"/>
              </a:rPr>
              <a:t>No time and place constraint in filing returns online. E-filing facility is available 24/7 and you can file anytime, anywhere at your convenience</a:t>
            </a:r>
            <a:r>
              <a:rPr lang="en-IN" sz="2300" dirty="0" smtClean="0">
                <a:latin typeface="Times New Roman" pitchFamily="18" charset="0"/>
                <a:cs typeface="Times New Roman" pitchFamily="18" charset="0"/>
              </a:rPr>
              <a:t>.</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22043752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282</TotalTime>
  <Words>1817</Words>
  <Application>Microsoft Office PowerPoint</Application>
  <PresentationFormat>On-screen Show (4:3)</PresentationFormat>
  <Paragraphs>173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RETURN OF INCOME</vt:lpstr>
      <vt:lpstr>MEANING</vt:lpstr>
      <vt:lpstr> Due Date of Furnishing Return of Income Section 139 (1) </vt:lpstr>
      <vt:lpstr>Belated/Late Return Section 139 (4)</vt:lpstr>
      <vt:lpstr> ADVANTAGES OF FILING INCOME TAX RETURN </vt:lpstr>
      <vt:lpstr> DISADVANTAGES OF NOT FILING INCOME TAX RETURN </vt:lpstr>
      <vt:lpstr>   What is E-Filing?  </vt:lpstr>
      <vt:lpstr>   Benefits of E-Filing Income Tax Returns  </vt:lpstr>
      <vt:lpstr>PowerPoint Presentation</vt:lpstr>
      <vt:lpstr>PowerPoint Presentation</vt:lpstr>
      <vt:lpstr>PowerPoint Presentation</vt:lpstr>
      <vt:lpstr>Types of ITR Forms</vt:lpstr>
      <vt:lpstr>PowerPoint Presentation</vt:lpstr>
      <vt:lpstr>PowerPoint Presentation</vt:lpstr>
      <vt:lpstr>PowerPoint Presentation</vt:lpstr>
      <vt:lpstr>E-Filing of Returns/Forms is mandatory for :   </vt:lpstr>
      <vt:lpstr>PowerPoint Presentation</vt:lpstr>
      <vt:lpstr>PowerPoint Presentation</vt:lpstr>
      <vt:lpstr>MODE OF SUBMISSION</vt:lpstr>
      <vt:lpstr>PowerPoint Presentation</vt:lpstr>
      <vt:lpstr>PowerPoint Presentation</vt:lpstr>
      <vt:lpstr>PowerPoint Presentation</vt:lpstr>
      <vt:lpstr>PowerPoint Presentation</vt:lpstr>
      <vt:lpstr>What is pan?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OF INCOME</dc:title>
  <dc:creator>Manisha</dc:creator>
  <cp:lastModifiedBy>Manisha</cp:lastModifiedBy>
  <cp:revision>103</cp:revision>
  <dcterms:created xsi:type="dcterms:W3CDTF">2016-07-24T17:23:03Z</dcterms:created>
  <dcterms:modified xsi:type="dcterms:W3CDTF">2019-09-06T09:55:27Z</dcterms:modified>
</cp:coreProperties>
</file>