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Liberal Theory of Citizenship: Introduction</a:t>
            </a:r>
            <a:endParaRPr lang="en-US" dirty="0"/>
          </a:p>
        </p:txBody>
      </p:sp>
      <p:sp>
        <p:nvSpPr>
          <p:cNvPr id="3" name="Content Placeholder 2"/>
          <p:cNvSpPr>
            <a:spLocks noGrp="1"/>
          </p:cNvSpPr>
          <p:nvPr>
            <p:ph idx="1"/>
          </p:nvPr>
        </p:nvSpPr>
        <p:spPr>
          <a:xfrm>
            <a:off x="457200" y="1600200"/>
            <a:ext cx="8229600" cy="5257800"/>
          </a:xfrm>
        </p:spPr>
        <p:txBody>
          <a:bodyPr>
            <a:normAutofit fontScale="85000" lnSpcReduction="20000"/>
          </a:bodyPr>
          <a:lstStyle/>
          <a:p>
            <a:r>
              <a:rPr lang="en-US" dirty="0" smtClean="0"/>
              <a:t>Citizenship referring to ‘full and equal membership to a political community has three essential components- right, responsibility and identity.</a:t>
            </a:r>
          </a:p>
          <a:p>
            <a:r>
              <a:rPr lang="en-US" dirty="0" smtClean="0"/>
              <a:t>Full membership to a community is a necessary condition for a good life.</a:t>
            </a:r>
          </a:p>
          <a:p>
            <a:r>
              <a:rPr lang="en-US" dirty="0" smtClean="0"/>
              <a:t>Pre-capitalist societies were feudal, and were hierarchically ordained. One’s work and one’s destiny were situated in one’s station in the social hierarchy. </a:t>
            </a:r>
          </a:p>
          <a:p>
            <a:r>
              <a:rPr lang="en-US" dirty="0" smtClean="0"/>
              <a:t>It was capitalism which facilitated the emergence of liberal citizenship.</a:t>
            </a:r>
          </a:p>
          <a:p>
            <a:r>
              <a:rPr lang="en-US" dirty="0" smtClean="0"/>
              <a:t>When compared to republican citizenship the liberal variant does not demand too many obligations from citizens. It has a very weak and loose sense of membership.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Social Rights and the Egalitarian thrust to Liberal Citizenship</a:t>
            </a:r>
            <a:endParaRPr lang="en-US" dirty="0"/>
          </a:p>
        </p:txBody>
      </p:sp>
      <p:sp>
        <p:nvSpPr>
          <p:cNvPr id="3" name="Content Placeholder 2"/>
          <p:cNvSpPr>
            <a:spLocks noGrp="1"/>
          </p:cNvSpPr>
          <p:nvPr>
            <p:ph idx="1"/>
          </p:nvPr>
        </p:nvSpPr>
        <p:spPr>
          <a:xfrm>
            <a:off x="457200" y="1600200"/>
            <a:ext cx="8229600" cy="5257800"/>
          </a:xfrm>
        </p:spPr>
        <p:txBody>
          <a:bodyPr>
            <a:normAutofit fontScale="92500" lnSpcReduction="20000"/>
          </a:bodyPr>
          <a:lstStyle/>
          <a:p>
            <a:r>
              <a:rPr lang="en-US" dirty="0" smtClean="0"/>
              <a:t>The addition of social rights to the fold of liberal citizenship curbed the latter’s individualist obsessions and provided an egalitarian thrust to it.</a:t>
            </a:r>
          </a:p>
          <a:p>
            <a:r>
              <a:rPr lang="en-US" dirty="0" smtClean="0"/>
              <a:t>Thus, the relationship between citizenship and capitalism started fraying. The modern State is caught in the middle.</a:t>
            </a:r>
          </a:p>
          <a:p>
            <a:r>
              <a:rPr lang="en-US" dirty="0" smtClean="0"/>
              <a:t>The normative question that arises here is what should the state do in this context. </a:t>
            </a:r>
          </a:p>
          <a:p>
            <a:r>
              <a:rPr lang="en-US" dirty="0" smtClean="0"/>
              <a:t>Prof. T.H. Marshall in his celebrated essay titled ‘Citizenship and Social Class’ addresses this question on a sound theoretical basis.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Foundations of Social Citizenship in the Tradition of Classical Liberalism</a:t>
            </a:r>
            <a:endParaRPr lang="en-US" dirty="0"/>
          </a:p>
        </p:txBody>
      </p:sp>
      <p:sp>
        <p:nvSpPr>
          <p:cNvPr id="3" name="Content Placeholder 2"/>
          <p:cNvSpPr>
            <a:spLocks noGrp="1"/>
          </p:cNvSpPr>
          <p:nvPr>
            <p:ph idx="1"/>
          </p:nvPr>
        </p:nvSpPr>
        <p:spPr>
          <a:xfrm>
            <a:off x="457200" y="1600200"/>
            <a:ext cx="8229600" cy="5257800"/>
          </a:xfrm>
        </p:spPr>
        <p:txBody>
          <a:bodyPr>
            <a:normAutofit fontScale="92500" lnSpcReduction="20000"/>
          </a:bodyPr>
          <a:lstStyle/>
          <a:p>
            <a:r>
              <a:rPr lang="en-US" dirty="0" smtClean="0"/>
              <a:t>Prior to Marshall, J.S. Mill and T.H. Green had sparked a rethinking of classical liberal theory.</a:t>
            </a:r>
          </a:p>
          <a:p>
            <a:r>
              <a:rPr lang="en-US" dirty="0" smtClean="0"/>
              <a:t>The critical question for Mill was how to reconcile the social and individual aspects of human life. Mill argues that important freedoms must be situated in a social context.</a:t>
            </a:r>
          </a:p>
          <a:p>
            <a:r>
              <a:rPr lang="en-US" dirty="0" smtClean="0"/>
              <a:t>Mill recognizes the worth of the community in promoting the good of citizens.</a:t>
            </a:r>
          </a:p>
          <a:p>
            <a:r>
              <a:rPr lang="en-US" dirty="0" smtClean="0"/>
              <a:t>Likewise, Green does not consider individuals to have rights against the state, rather, it is the state which provides social recognition to rights and removes the hindrances to good life.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Marshall’s Tripartite Analysis of Citizenship</a:t>
            </a:r>
            <a:endParaRPr lang="en-US" dirty="0"/>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pPr>
              <a:buNone/>
            </a:pPr>
            <a:r>
              <a:rPr lang="en-US" dirty="0" smtClean="0"/>
              <a:t>Drawing on Mill and Green, later social liberals hoped that this theory would have the potential to reduce the conflicting relationship between capitalism and citizenship. T.H. Marshall is the most prominent among these thinkers.</a:t>
            </a:r>
          </a:p>
          <a:p>
            <a:pPr marL="571500" indent="-571500">
              <a:buNone/>
            </a:pPr>
            <a:r>
              <a:rPr lang="en-US" dirty="0" smtClean="0"/>
              <a:t>Marshall’s tripartite analysis of citizenship is divided into civil, political and social components:</a:t>
            </a:r>
          </a:p>
          <a:p>
            <a:pPr marL="571500" indent="-571500">
              <a:buFont typeface="+mj-lt"/>
              <a:buAutoNum type="romanLcPeriod"/>
            </a:pPr>
            <a:r>
              <a:rPr lang="en-US" dirty="0" smtClean="0"/>
              <a:t>Civil- Rights necessary for individual freedom, e.g. liberty of person, freedom of speech, thought and faith, right to own property and enter into contracts, and the right to justice.</a:t>
            </a:r>
          </a:p>
          <a:p>
            <a:pPr marL="571500" indent="-571500">
              <a:buFont typeface="+mj-lt"/>
              <a:buAutoNum type="romanLcPeriod"/>
            </a:pPr>
            <a:r>
              <a:rPr lang="en-US" dirty="0" smtClean="0"/>
              <a:t>Political- the right to participate in the political process, e.g. right to franchise, right to contest and to hold public office etc. as a member of a political community.</a:t>
            </a:r>
          </a:p>
          <a:p>
            <a:pPr marL="571500" indent="-571500">
              <a:buFont typeface="+mj-lt"/>
              <a:buAutoNum type="romanLcPeriod"/>
            </a:pPr>
            <a:r>
              <a:rPr lang="en-US" dirty="0" smtClean="0"/>
              <a:t>Social- a whole range of rights, from the right to a modicum of economic welfare and security to the right to share to the full in the social heritage and to live the life of a civilized being according to the standards prevailing in the society. </a:t>
            </a:r>
          </a:p>
          <a:p>
            <a:pPr marL="571500" indent="-571500">
              <a:buFont typeface="+mj-lt"/>
              <a:buAutoNum type="romanLcPeriod"/>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Evolution of Civil, Political and Social Rights over three Successive Centuries</a:t>
            </a:r>
            <a:endParaRPr lang="en-US" dirty="0"/>
          </a:p>
        </p:txBody>
      </p:sp>
      <p:sp>
        <p:nvSpPr>
          <p:cNvPr id="3" name="Content Placeholder 2"/>
          <p:cNvSpPr>
            <a:spLocks noGrp="1"/>
          </p:cNvSpPr>
          <p:nvPr>
            <p:ph idx="1"/>
          </p:nvPr>
        </p:nvSpPr>
        <p:spPr>
          <a:xfrm>
            <a:off x="457200" y="1600200"/>
            <a:ext cx="8229600" cy="5257800"/>
          </a:xfrm>
        </p:spPr>
        <p:txBody>
          <a:bodyPr>
            <a:normAutofit fontScale="92500" lnSpcReduction="20000"/>
          </a:bodyPr>
          <a:lstStyle/>
          <a:p>
            <a:r>
              <a:rPr lang="en-US" dirty="0" smtClean="0"/>
              <a:t>According to Marshall civil, political and social rights evolved in the eighteenth, nineteenth and twentieth centuries, respectively.</a:t>
            </a:r>
          </a:p>
          <a:p>
            <a:r>
              <a:rPr lang="en-US" dirty="0" smtClean="0"/>
              <a:t>The process of evolution followed a sequential logic. One set of rights set the stage for the rise of the next set in a sequential order.</a:t>
            </a:r>
          </a:p>
          <a:p>
            <a:r>
              <a:rPr lang="en-US" dirty="0" smtClean="0"/>
              <a:t>For Marshall citizenship is not simply a conjunction of civil and political rights. It is not enough to have merely an ‘equal moral worth’, which civil rights ensured.</a:t>
            </a:r>
          </a:p>
          <a:p>
            <a:r>
              <a:rPr lang="en-US" dirty="0" smtClean="0"/>
              <a:t>Civil rights were dispensed with a presupposition that one was equipped with the means to protect oneself against social and economic insecurities.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Social Citizenship- a Vital Underpinning for the </a:t>
            </a:r>
            <a:r>
              <a:rPr lang="en-US" dirty="0" smtClean="0"/>
              <a:t>o</a:t>
            </a:r>
            <a:r>
              <a:rPr lang="en-US" dirty="0" smtClean="0"/>
              <a:t>ther Two</a:t>
            </a:r>
            <a:endParaRPr lang="en-US" dirty="0"/>
          </a:p>
        </p:txBody>
      </p:sp>
      <p:sp>
        <p:nvSpPr>
          <p:cNvPr id="3" name="Content Placeholder 2"/>
          <p:cNvSpPr>
            <a:spLocks noGrp="1"/>
          </p:cNvSpPr>
          <p:nvPr>
            <p:ph idx="1"/>
          </p:nvPr>
        </p:nvSpPr>
        <p:spPr/>
        <p:txBody>
          <a:bodyPr/>
          <a:lstStyle/>
          <a:p>
            <a:r>
              <a:rPr lang="en-US" dirty="0" smtClean="0"/>
              <a:t>Marshall argued that civil rights were meaningless unless buttressed by social rights.</a:t>
            </a:r>
          </a:p>
          <a:p>
            <a:r>
              <a:rPr lang="en-US" dirty="0" smtClean="0"/>
              <a:t>Social rights provide ‘equal social worth’, which is at the heart of social citizenship. It gave a direct sense of community membership based on loyalty to a civilization, which was a common possession.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State’s Mediation between Citizenship and Capitalism</a:t>
            </a:r>
            <a:endParaRPr lang="en-US" dirty="0"/>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r>
              <a:rPr lang="en-US" dirty="0" smtClean="0"/>
              <a:t>Citizenship is a principle by which social life is organized on the basis of equality.</a:t>
            </a:r>
          </a:p>
          <a:p>
            <a:r>
              <a:rPr lang="en-US" dirty="0" smtClean="0"/>
              <a:t>In contrast, capitalism is a system of class inequalities. The ethic of capitalism entails the maximization of profit, regardless of whether it endangers community membership.</a:t>
            </a:r>
          </a:p>
          <a:p>
            <a:r>
              <a:rPr lang="en-US" dirty="0" smtClean="0"/>
              <a:t>Such a tendency legitimizes the need for state intervention. Marshall invested the state with the power to deliver welfare functions.</a:t>
            </a:r>
          </a:p>
          <a:p>
            <a:r>
              <a:rPr lang="en-US" dirty="0" smtClean="0"/>
              <a:t>In the schema of a welfare state, welfare is considered a social right. The state bears an obligation to guarantee a minimum supply of goods and services to the people, referred to as ‘social security’.</a:t>
            </a:r>
          </a:p>
          <a:p>
            <a:r>
              <a:rPr lang="en-US" dirty="0" smtClean="0"/>
              <a:t>The state also assures persons of their right to a share in the social heritage, which gives them a sense of being citizens.</a:t>
            </a:r>
          </a:p>
          <a:p>
            <a:r>
              <a:rPr lang="en-US" dirty="0" smtClean="0"/>
              <a:t>Marshall’s chief concern was to moderate, reform and civilize the liberal-capitalist society, and he believed that social citizenship could do the job.</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454</TotalTime>
  <Words>825</Words>
  <Application>Microsoft Office PowerPoint</Application>
  <PresentationFormat>On-screen Show (4:3)</PresentationFormat>
  <Paragraphs>37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Liberal Theory of Citizenship: Introduction</vt:lpstr>
      <vt:lpstr>Social Rights and the Egalitarian thrust to Liberal Citizenship</vt:lpstr>
      <vt:lpstr>The Foundations of Social Citizenship in the Tradition of Classical Liberalism</vt:lpstr>
      <vt:lpstr>Marshall’s Tripartite Analysis of Citizenship</vt:lpstr>
      <vt:lpstr>Evolution of Civil, Political and Social Rights over three Successive Centuries</vt:lpstr>
      <vt:lpstr>Social Citizenship- a Vital Underpinning for the other Two</vt:lpstr>
      <vt:lpstr>State’s Mediation between Citizenship and Capitalism</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dc:title>
  <dc:creator>Superman</dc:creator>
  <cp:lastModifiedBy>Superman</cp:lastModifiedBy>
  <cp:revision>37</cp:revision>
  <dcterms:created xsi:type="dcterms:W3CDTF">2006-08-16T00:00:00Z</dcterms:created>
  <dcterms:modified xsi:type="dcterms:W3CDTF">2020-09-23T19:43:17Z</dcterms:modified>
</cp:coreProperties>
</file>