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DCE5F3-00B6-4BCE-83EA-B44A698D2AC1}" type="datetimeFigureOut">
              <a:rPr lang="en-US" smtClean="0"/>
              <a:pPr/>
              <a:t>9/4/2020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5CB63A-47A2-41EA-9CCD-E20942953C3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5CB63A-47A2-41EA-9CCD-E20942953C32}"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Globalization Debate</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The Central Questions animating the entire study:</a:t>
            </a:r>
          </a:p>
          <a:p>
            <a:r>
              <a:rPr lang="en-US" dirty="0" smtClean="0"/>
              <a:t>What is Globalization? How should it be conceptualized?</a:t>
            </a:r>
          </a:p>
          <a:p>
            <a:r>
              <a:rPr lang="en-US" dirty="0" smtClean="0"/>
              <a:t>Does contemporary globalization represent a novel condition?</a:t>
            </a:r>
          </a:p>
          <a:p>
            <a:r>
              <a:rPr lang="en-US" dirty="0" smtClean="0"/>
              <a:t>Is globalization associated with the demise, the resurgence or the transformation of state power?</a:t>
            </a:r>
          </a:p>
          <a:p>
            <a:r>
              <a:rPr lang="en-US" dirty="0" smtClean="0"/>
              <a:t>Does contemporary globalization impose new limits to politics? How can globalization be ‘civilized’ and democratized?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Sceptical</a:t>
            </a:r>
            <a:r>
              <a:rPr lang="en-US" dirty="0" smtClean="0"/>
              <a:t> Thesis (contd.)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deepening of global inequalities, the </a:t>
            </a:r>
            <a:r>
              <a:rPr lang="en-US" dirty="0" err="1" smtClean="0"/>
              <a:t>realpolitik</a:t>
            </a:r>
            <a:r>
              <a:rPr lang="en-US" dirty="0" smtClean="0"/>
              <a:t> of international relations and the ‘clash of civilizations’ expose the illusory nature of ‘global governance’ in so far as the management of world order remains, as it has since the last century, overwhelmingly the preserve of Western states.</a:t>
            </a:r>
          </a:p>
          <a:p>
            <a:r>
              <a:rPr lang="en-US" dirty="0" smtClean="0"/>
              <a:t>Thus,  global governance and economic internationalization are conceived by </a:t>
            </a:r>
            <a:r>
              <a:rPr lang="en-US" dirty="0" err="1" smtClean="0"/>
              <a:t>sceptics</a:t>
            </a:r>
            <a:r>
              <a:rPr lang="en-US" dirty="0" smtClean="0"/>
              <a:t> as primarily Western projects, the main object of which is to sustain the primacy of the West in world affairs.</a:t>
            </a:r>
          </a:p>
          <a:p>
            <a:r>
              <a:rPr lang="en-US" dirty="0" smtClean="0"/>
              <a:t>According to E.H. Carr ‘international </a:t>
            </a:r>
            <a:r>
              <a:rPr lang="en-US" smtClean="0"/>
              <a:t>order  </a:t>
            </a:r>
            <a:r>
              <a:rPr lang="en-US" dirty="0" smtClean="0"/>
              <a:t>and “international solidarity” will always be slogans of those who feel strong enough to impose them </a:t>
            </a:r>
            <a:r>
              <a:rPr lang="en-US" smtClean="0"/>
              <a:t>on others’.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t>
            </a:r>
            <a:r>
              <a:rPr lang="en-US" dirty="0" err="1" smtClean="0"/>
              <a:t>Transformationalists</a:t>
            </a:r>
            <a:r>
              <a:rPr lang="en-US" dirty="0" smtClean="0"/>
              <a:t>’ Perspective</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r>
              <a:rPr lang="en-US" dirty="0" smtClean="0"/>
              <a:t>Reject both the </a:t>
            </a:r>
            <a:r>
              <a:rPr lang="en-US" dirty="0" err="1" smtClean="0"/>
              <a:t>hyperglobalist</a:t>
            </a:r>
            <a:r>
              <a:rPr lang="en-US" dirty="0" smtClean="0"/>
              <a:t> rhetoric of the end of the sovereign nation-state and the </a:t>
            </a:r>
            <a:r>
              <a:rPr lang="en-US" dirty="0" err="1" smtClean="0"/>
              <a:t>sceptics’</a:t>
            </a:r>
            <a:r>
              <a:rPr lang="en-US" dirty="0" smtClean="0"/>
              <a:t> claim that nothing much has changed. They argue that globalization is transforming or reconstituting  the power and authority of national governments.</a:t>
            </a:r>
          </a:p>
          <a:p>
            <a:r>
              <a:rPr lang="en-US" dirty="0" smtClean="0"/>
              <a:t>The doctrine of sovereign statehood has always readily adapted to changing historical realities. So a new ‘sovereignty regime’ is displacing traditional conceptions of statehood as an absolute, indivisible, territorially exclusive and zero-sum form of public power.</a:t>
            </a:r>
          </a:p>
          <a:p>
            <a:r>
              <a:rPr lang="en-US" dirty="0" smtClean="0"/>
              <a:t>The emergence of powerful new non-territorial forms of economic and political organization in the global domain- such as MNCs, transnational social movements, international regulatory agencies, etc.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t>
            </a:r>
            <a:r>
              <a:rPr lang="en-US" dirty="0" err="1" smtClean="0"/>
              <a:t>Transformationalists</a:t>
            </a:r>
            <a:r>
              <a:rPr lang="en-US" dirty="0" smtClean="0"/>
              <a:t>’ Perspective (contd.)</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n-US" dirty="0" smtClean="0"/>
              <a:t>World order can no longer be conceived as purely state-centric or even primarily state-governed as authority has become increasingly diffused among public and private agencies at the local, national, regional and global levels.</a:t>
            </a:r>
          </a:p>
          <a:p>
            <a:r>
              <a:rPr lang="en-US" dirty="0" smtClean="0"/>
              <a:t>In this changing global order, the form and functions of the state are having to adapt as governments seek coherent strategies of engaging with a globalizing world. Distinctive strategies are being followed from the model of the neoliberal minimal state to the models of the developmental state (government as the central promoter of economic expansion) and the catalytic state (government as facilitator of coordinated and collective action)</a:t>
            </a:r>
          </a:p>
          <a:p>
            <a:r>
              <a:rPr lang="en-US" dirty="0" smtClean="0"/>
              <a:t>Governments have become increasingly outward looking as they seek to pursue cooperative strategies and to construct international regulatory regimes to manage more effectively the growing array of cross-border issues.</a:t>
            </a:r>
          </a:p>
          <a:p>
            <a:r>
              <a:rPr lang="en-US" dirty="0" smtClean="0"/>
              <a:t>Thus rather than globalization bringing about the ‘end of the state’ it has encouraged a spectrum of adjustment strategies and, in certain respects, a more activist state.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Broad Schools of Thought in the Debate</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Beyond a general acknowledgement of a real or perceived intensification of global interconnectedness there is substantial disagreement as to how globalization is best conceptualized, how one should think about its causal dynamics, and how one should characterize its structural consequences. </a:t>
            </a:r>
          </a:p>
          <a:p>
            <a:pPr>
              <a:buNone/>
            </a:pPr>
            <a:r>
              <a:rPr lang="en-US" dirty="0" smtClean="0"/>
              <a:t>The three broad schools of thought on these issues can be distinguished as:</a:t>
            </a:r>
          </a:p>
          <a:p>
            <a:r>
              <a:rPr lang="en-US" dirty="0" err="1" smtClean="0"/>
              <a:t>Hyperglobalizers</a:t>
            </a:r>
            <a:endParaRPr lang="en-US" dirty="0" smtClean="0"/>
          </a:p>
          <a:p>
            <a:r>
              <a:rPr lang="en-US" dirty="0" smtClean="0"/>
              <a:t>The </a:t>
            </a:r>
            <a:r>
              <a:rPr lang="en-US" dirty="0" err="1" smtClean="0"/>
              <a:t>Sceptics</a:t>
            </a:r>
            <a:r>
              <a:rPr lang="en-US" dirty="0" smtClean="0"/>
              <a:t> and</a:t>
            </a:r>
          </a:p>
          <a:p>
            <a:r>
              <a:rPr lang="en-US" dirty="0" smtClean="0"/>
              <a:t>The </a:t>
            </a:r>
            <a:r>
              <a:rPr lang="en-US" dirty="0" err="1" smtClean="0"/>
              <a:t>Transformationalists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Hyperglobalizers</a:t>
            </a:r>
            <a:endParaRPr lang="en-US" dirty="0"/>
          </a:p>
        </p:txBody>
      </p:sp>
      <p:sp>
        <p:nvSpPr>
          <p:cNvPr id="3" name="Content Placeholder 2"/>
          <p:cNvSpPr>
            <a:spLocks noGrp="1"/>
          </p:cNvSpPr>
          <p:nvPr>
            <p:ph idx="1"/>
          </p:nvPr>
        </p:nvSpPr>
        <p:spPr>
          <a:xfrm>
            <a:off x="381000" y="1447801"/>
            <a:ext cx="8229600" cy="5410199"/>
          </a:xfrm>
        </p:spPr>
        <p:txBody>
          <a:bodyPr>
            <a:normAutofit fontScale="70000" lnSpcReduction="20000"/>
          </a:bodyPr>
          <a:lstStyle/>
          <a:p>
            <a:pPr>
              <a:buNone/>
            </a:pPr>
            <a:r>
              <a:rPr lang="en-US" dirty="0" smtClean="0"/>
              <a:t>For the </a:t>
            </a:r>
            <a:r>
              <a:rPr lang="en-US" dirty="0" err="1" smtClean="0"/>
              <a:t>hyperglobalizers</a:t>
            </a:r>
            <a:r>
              <a:rPr lang="en-US" dirty="0" smtClean="0"/>
              <a:t>, such as </a:t>
            </a:r>
            <a:r>
              <a:rPr lang="en-US" dirty="0" err="1" smtClean="0"/>
              <a:t>Ohmae</a:t>
            </a:r>
            <a:r>
              <a:rPr lang="en-US" dirty="0" smtClean="0"/>
              <a:t>, </a:t>
            </a:r>
          </a:p>
          <a:p>
            <a:r>
              <a:rPr lang="en-US" dirty="0" smtClean="0"/>
              <a:t>Contemporary globalization defines a new era in which peoples everywhere are increasingly subject to the disciplines of the global market place</a:t>
            </a:r>
          </a:p>
          <a:p>
            <a:r>
              <a:rPr lang="en-US" dirty="0" smtClean="0"/>
              <a:t>In this new era ‘traditional nation-states have become unnatural, even impossible business units in a global economy’</a:t>
            </a:r>
          </a:p>
          <a:p>
            <a:r>
              <a:rPr lang="en-US" dirty="0" smtClean="0"/>
              <a:t>This view privileges an economic logic and, in its neoliberal variant, celebrates the emergence of a single market and the principle of global competition as the harbingers of human progress</a:t>
            </a:r>
          </a:p>
          <a:p>
            <a:r>
              <a:rPr lang="en-US" dirty="0" smtClean="0"/>
              <a:t>Economic globalization is bringing about a ‘denationalization’ of economies through the establishment of transnational networks of production, trade and finance-borderless economy where national governments are relegated to little more than transmission belts for global capital- simple intermediate institutions sandwiched between increasingly powerful local, regional and global mechanisms of governance  </a:t>
            </a:r>
          </a:p>
          <a:p>
            <a:endParaRPr lang="en-US" dirty="0" smtClean="0"/>
          </a:p>
          <a:p>
            <a:pPr>
              <a:buNone/>
            </a:pP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Hyperglobalizers</a:t>
            </a:r>
            <a:r>
              <a:rPr lang="en-US" dirty="0" smtClean="0"/>
              <a:t> (Contd.)</a:t>
            </a:r>
            <a:endParaRPr lang="en-US"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pPr>
              <a:buNone/>
            </a:pPr>
            <a:r>
              <a:rPr lang="en-US" dirty="0" smtClean="0"/>
              <a:t>There is considerable normative divergence within this framework between:</a:t>
            </a:r>
          </a:p>
          <a:p>
            <a:r>
              <a:rPr lang="en-US" dirty="0" smtClean="0"/>
              <a:t> the neoliberals who welcome the triumph of individual autonomy and the market principle over state-power, and </a:t>
            </a:r>
          </a:p>
          <a:p>
            <a:r>
              <a:rPr lang="en-US" dirty="0" smtClean="0"/>
              <a:t>the radicals or neo-Marxists for whom contemporary globalization represents the triumph of an oppressive global capitalism.</a:t>
            </a:r>
          </a:p>
          <a:p>
            <a:pPr>
              <a:buNone/>
            </a:pPr>
            <a:r>
              <a:rPr lang="en-US" dirty="0" smtClean="0"/>
              <a:t>But despite divergent ideological convictions, there exists a shared set of beliefs that: </a:t>
            </a:r>
          </a:p>
          <a:p>
            <a:r>
              <a:rPr lang="en-US" dirty="0" smtClean="0"/>
              <a:t>Globalization is primarily an economic phenomenon;</a:t>
            </a:r>
          </a:p>
          <a:p>
            <a:r>
              <a:rPr lang="en-US" dirty="0" smtClean="0"/>
              <a:t>An increasingly integrated global economy exists today; and</a:t>
            </a:r>
          </a:p>
          <a:p>
            <a:r>
              <a:rPr lang="en-US" dirty="0" smtClean="0"/>
              <a:t>That the needs of global capital impose a neoliberal economic discipline on all governments such that politics is no longer the ‘art of the possible’ but rather the practice of ‘sound economic management’.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Hyperglobalizers</a:t>
            </a:r>
            <a:r>
              <a:rPr lang="en-US" dirty="0" smtClean="0"/>
              <a:t> (Contd.)</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n-US" dirty="0" smtClean="0"/>
              <a:t>Economic globalization is generating a new pattern of winners as well as losers in the global economy</a:t>
            </a:r>
          </a:p>
          <a:p>
            <a:r>
              <a:rPr lang="en-US" dirty="0" smtClean="0"/>
              <a:t>The old North-South division is giving way to a new global division of </a:t>
            </a:r>
            <a:r>
              <a:rPr lang="en-US" dirty="0" err="1" smtClean="0"/>
              <a:t>labour</a:t>
            </a:r>
            <a:r>
              <a:rPr lang="en-US" dirty="0" smtClean="0"/>
              <a:t> which replaces the traditional core-periphery structure with a more complex architecture of economic power</a:t>
            </a:r>
          </a:p>
          <a:p>
            <a:r>
              <a:rPr lang="en-US" dirty="0" smtClean="0"/>
              <a:t>Against this background, governments have to ‘manage’ the social consequences of globalization</a:t>
            </a:r>
          </a:p>
          <a:p>
            <a:r>
              <a:rPr lang="en-US" dirty="0" smtClean="0"/>
              <a:t>The neoliberals within this framework believe that global competition does not necessarily produce zero-sum outcomes and take an optimistic view that things can be sorted out in the long run</a:t>
            </a:r>
          </a:p>
          <a:p>
            <a:r>
              <a:rPr lang="en-US" dirty="0" smtClean="0"/>
              <a:t>But the Neo-Marxists and radicals in this group view such optimism as unjustified and believe that global capitalism creates and reinforces structural patterns of inequality within and between countries</a:t>
            </a:r>
          </a:p>
          <a:p>
            <a:r>
              <a:rPr lang="en-US" dirty="0" smtClean="0"/>
              <a:t>However, they agree at least with their neoliberal counterparts that traditional welfare options for social protection are difficult to sustain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t>
            </a:r>
            <a:r>
              <a:rPr lang="en-US" dirty="0" err="1" smtClean="0"/>
              <a:t>Hyperglobalizers</a:t>
            </a:r>
            <a:r>
              <a:rPr lang="en-US" dirty="0" smtClean="0"/>
              <a:t> on a radically New World Order</a:t>
            </a:r>
            <a:endParaRPr lang="en-US" dirty="0"/>
          </a:p>
        </p:txBody>
      </p:sp>
      <p:sp>
        <p:nvSpPr>
          <p:cNvPr id="3" name="Content Placeholder 2"/>
          <p:cNvSpPr>
            <a:spLocks noGrp="1"/>
          </p:cNvSpPr>
          <p:nvPr>
            <p:ph idx="1"/>
          </p:nvPr>
        </p:nvSpPr>
        <p:spPr>
          <a:xfrm>
            <a:off x="457200" y="1600200"/>
            <a:ext cx="8229600" cy="6172200"/>
          </a:xfrm>
        </p:spPr>
        <p:txBody>
          <a:bodyPr>
            <a:normAutofit fontScale="62500" lnSpcReduction="20000"/>
          </a:bodyPr>
          <a:lstStyle/>
          <a:p>
            <a:r>
              <a:rPr lang="en-US" dirty="0" smtClean="0"/>
              <a:t>Tacit transnational ‘class’ allegiances, cemented by an ideological attachment to a neoliberal economic orthodoxy, have evolved among the elites and ‘knowledge workers’ of the new global economy</a:t>
            </a:r>
          </a:p>
          <a:p>
            <a:r>
              <a:rPr lang="en-US" dirty="0" smtClean="0"/>
              <a:t>The worldwide diffusion of a consumerist ideology is imposing a new sense of identity among the marginalized which is displacing traditional cultures and ways of life</a:t>
            </a:r>
          </a:p>
          <a:p>
            <a:r>
              <a:rPr lang="en-US" dirty="0" smtClean="0"/>
              <a:t>The global spread of liberal democracy further reinforces the sense of an emerging global civilization defined by universal standards of economic and political organization with its own mechanisms of global governance</a:t>
            </a:r>
          </a:p>
          <a:p>
            <a:r>
              <a:rPr lang="en-US" dirty="0" smtClean="0"/>
              <a:t>When the neoliberals paint the picture of a truly global civilization many radicals brand it the global ‘market civilization’ </a:t>
            </a:r>
          </a:p>
          <a:p>
            <a:r>
              <a:rPr lang="en-US" dirty="0" smtClean="0"/>
              <a:t>The emergence of institutions of global governance and the global diffusion and hybridization of cultures are interpreted as evidence of a radically new world order which prefigures the demise of the nation-state (‘a transitional mode of organization for managing economic affairs’)</a:t>
            </a:r>
          </a:p>
          <a:p>
            <a:r>
              <a:rPr lang="en-US" dirty="0" smtClean="0"/>
              <a:t>Transnational cooperation between peoples owing to global infrastructures of communication and increasing awareness of many common interests is leading to an emerging ‘global civil society’  </a:t>
            </a:r>
          </a:p>
          <a:p>
            <a:r>
              <a:rPr lang="en-US" dirty="0" smtClean="0"/>
              <a:t>Economic power and political power are becoming effectively denationalized and diffused such that nation-states are increasingly becoming ‘a transitional mode of organization for managing economic affairs.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Sceptical</a:t>
            </a:r>
            <a:r>
              <a:rPr lang="en-US" dirty="0" smtClean="0"/>
              <a:t> Thesis</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pPr>
              <a:buNone/>
            </a:pPr>
            <a:r>
              <a:rPr lang="en-US" dirty="0" smtClean="0"/>
              <a:t>Drawing on statistical evidence of world flows of trade, investment and </a:t>
            </a:r>
            <a:r>
              <a:rPr lang="en-US" dirty="0" err="1" smtClean="0"/>
              <a:t>labour</a:t>
            </a:r>
            <a:r>
              <a:rPr lang="en-US" dirty="0" smtClean="0"/>
              <a:t> from the 19</a:t>
            </a:r>
            <a:r>
              <a:rPr lang="en-US" baseline="30000" dirty="0" smtClean="0"/>
              <a:t>th</a:t>
            </a:r>
            <a:r>
              <a:rPr lang="en-US" dirty="0" smtClean="0"/>
              <a:t> century, the </a:t>
            </a:r>
            <a:r>
              <a:rPr lang="en-US" dirty="0" err="1" smtClean="0"/>
              <a:t>sceptics</a:t>
            </a:r>
            <a:r>
              <a:rPr lang="en-US" dirty="0" smtClean="0"/>
              <a:t> maintain that contemporary levels of economic interdependence are by no means historically unprecedented. The </a:t>
            </a:r>
            <a:r>
              <a:rPr lang="en-US" dirty="0" err="1" smtClean="0"/>
              <a:t>sceptics</a:t>
            </a:r>
            <a:r>
              <a:rPr lang="en-US" dirty="0" smtClean="0"/>
              <a:t> reject the </a:t>
            </a:r>
            <a:r>
              <a:rPr lang="en-US" dirty="0" err="1" smtClean="0"/>
              <a:t>hyperglobalists</a:t>
            </a:r>
            <a:r>
              <a:rPr lang="en-US" dirty="0" smtClean="0"/>
              <a:t>’ thesis on the following reasons:</a:t>
            </a:r>
          </a:p>
          <a:p>
            <a:r>
              <a:rPr lang="en-US" dirty="0" err="1" smtClean="0"/>
              <a:t>Sceptics</a:t>
            </a:r>
            <a:r>
              <a:rPr lang="en-US" dirty="0" smtClean="0"/>
              <a:t> argue that globalization is a myth as there is no existence of a perfectly integrated worldwide economy in which the ‘law of one price’ prevails. Rather, the historical evidence best confirms only heightened levels of internationalization, that is, interactions between predominantly national economies.  The economic integration remains much less significant than in the 19</a:t>
            </a:r>
            <a:r>
              <a:rPr lang="en-US" baseline="30000" dirty="0" smtClean="0"/>
              <a:t>th</a:t>
            </a:r>
            <a:r>
              <a:rPr lang="en-US" dirty="0" smtClean="0"/>
              <a:t> century.</a:t>
            </a:r>
          </a:p>
          <a:p>
            <a:r>
              <a:rPr lang="en-US" dirty="0" err="1" smtClean="0"/>
              <a:t>Sceptics</a:t>
            </a:r>
            <a:r>
              <a:rPr lang="en-US" dirty="0" smtClean="0"/>
              <a:t> consider the </a:t>
            </a:r>
            <a:r>
              <a:rPr lang="en-US" dirty="0" err="1" smtClean="0"/>
              <a:t>hyperglobalist</a:t>
            </a:r>
            <a:r>
              <a:rPr lang="en-US" dirty="0" smtClean="0"/>
              <a:t> thesis as fundamentally flawed and also politically naïve since it underestimates the enduring power of national governments to regulate international economic activity</a:t>
            </a:r>
          </a:p>
          <a:p>
            <a:r>
              <a:rPr lang="en-US" dirty="0" smtClean="0"/>
              <a:t>Rather than being out of control, the forces of internationalization themselves depend on the regulatory power of national governments to ensure continuing economic globalization.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Sceptical</a:t>
            </a:r>
            <a:r>
              <a:rPr lang="en-US" dirty="0" smtClean="0"/>
              <a:t> Thesis (contd.)</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n-US" dirty="0" smtClean="0"/>
              <a:t>For most </a:t>
            </a:r>
            <a:r>
              <a:rPr lang="en-US" dirty="0" err="1" smtClean="0"/>
              <a:t>sceptics</a:t>
            </a:r>
            <a:r>
              <a:rPr lang="en-US" dirty="0" smtClean="0"/>
              <a:t> if the current evidence demonstrates anything it is that economic activity is undergoing a significant ‘regionalization’ as the world economy evolves in the direction of three major financial and trading blocs, that is, Europe, Asia-Pacific and North America.</a:t>
            </a:r>
          </a:p>
          <a:p>
            <a:r>
              <a:rPr lang="en-US" dirty="0" smtClean="0"/>
              <a:t>The world economy is therefore significantly less integrated than it once was. Globalization and regionalization are conceived as contradictory tendencies among the </a:t>
            </a:r>
            <a:r>
              <a:rPr lang="en-US" dirty="0" err="1" smtClean="0"/>
              <a:t>sceptics</a:t>
            </a:r>
            <a:r>
              <a:rPr lang="en-US" dirty="0" smtClean="0"/>
              <a:t>.</a:t>
            </a:r>
          </a:p>
          <a:p>
            <a:r>
              <a:rPr lang="en-US" dirty="0" err="1" smtClean="0"/>
              <a:t>Sceptics</a:t>
            </a:r>
            <a:r>
              <a:rPr lang="en-US" dirty="0" smtClean="0"/>
              <a:t> also discount the presumption that internationalization prefigures the emergence of a new, less state-centric world order. Rather, they point to the growing centrality of governments in the regulation and active promotion of cross-border economic activity. So governments are not the passive victims of internationalization but, on the contrary, its primary architects.</a:t>
            </a:r>
          </a:p>
          <a:p>
            <a:r>
              <a:rPr lang="en-US" dirty="0" smtClean="0"/>
              <a:t>Gilpin considers internationalization largely a by-product of the US-initiated multilateral economic order which, in the aftermath of the Second World War, created the impetus for the liberalization of national economies.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Sceptical</a:t>
            </a:r>
            <a:r>
              <a:rPr lang="en-US" dirty="0" smtClean="0"/>
              <a:t> Thesis (contd.)</a:t>
            </a:r>
            <a:endParaRPr lang="en-US" dirty="0"/>
          </a:p>
        </p:txBody>
      </p:sp>
      <p:sp>
        <p:nvSpPr>
          <p:cNvPr id="3" name="Content Placeholder 2"/>
          <p:cNvSpPr>
            <a:spLocks noGrp="1"/>
          </p:cNvSpPr>
          <p:nvPr>
            <p:ph idx="1"/>
          </p:nvPr>
        </p:nvSpPr>
        <p:spPr>
          <a:xfrm>
            <a:off x="457200" y="1600200"/>
            <a:ext cx="8229600" cy="5105400"/>
          </a:xfrm>
        </p:spPr>
        <p:txBody>
          <a:bodyPr>
            <a:normAutofit fontScale="70000" lnSpcReduction="20000"/>
          </a:bodyPr>
          <a:lstStyle/>
          <a:p>
            <a:r>
              <a:rPr lang="en-US" dirty="0" err="1" smtClean="0"/>
              <a:t>Callinicos</a:t>
            </a:r>
            <a:r>
              <a:rPr lang="en-US" dirty="0" smtClean="0"/>
              <a:t> and others, from a very different perspective, explain the recent intensification of worldwide trade and foreign investment as a new phase of Western imperialism in which national governments, as the agents of monopoly capital, are deeply implicated.</a:t>
            </a:r>
          </a:p>
          <a:p>
            <a:r>
              <a:rPr lang="en-US" dirty="0" smtClean="0"/>
              <a:t>Internationalization has not been accompanied by an erosion of North-South inequalities but, on the contrary, by the growing economic marginalization of many ‘Third World’ states as trade and investment flows within the rich North intensify to the exclusion of much of the rest of the globe.</a:t>
            </a:r>
          </a:p>
          <a:p>
            <a:r>
              <a:rPr lang="en-US" dirty="0" smtClean="0"/>
              <a:t>Such inequality, in view of many </a:t>
            </a:r>
            <a:r>
              <a:rPr lang="en-US" dirty="0" err="1" smtClean="0"/>
              <a:t>sceptics</a:t>
            </a:r>
            <a:r>
              <a:rPr lang="en-US" dirty="0" smtClean="0"/>
              <a:t>, contributes to the advance of both fundamentalism and aggressive nationalism such that rather than the emergence of a global civilization, as the </a:t>
            </a:r>
            <a:r>
              <a:rPr lang="en-US" dirty="0" err="1" smtClean="0"/>
              <a:t>hyperglobalizers</a:t>
            </a:r>
            <a:r>
              <a:rPr lang="en-US" dirty="0" smtClean="0"/>
              <a:t> predict, the world is fragmenting into </a:t>
            </a:r>
            <a:r>
              <a:rPr lang="en-US" dirty="0" err="1" smtClean="0"/>
              <a:t>civilizational</a:t>
            </a:r>
            <a:r>
              <a:rPr lang="en-US" dirty="0" smtClean="0"/>
              <a:t> blocs and cultural and ethnic enclaves (Huntington, 1996). The notion of cultural homogenization and a global culture are thus further myths.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TotalTime>
  <Words>1667</Words>
  <Application>Microsoft Office PowerPoint</Application>
  <PresentationFormat>On-screen Show (4:3)</PresentationFormat>
  <Paragraphs>71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Globalization Debate</vt:lpstr>
      <vt:lpstr>Three Broad Schools of Thought in the Debate</vt:lpstr>
      <vt:lpstr>The Hyperglobalizers</vt:lpstr>
      <vt:lpstr>The Hyperglobalizers (Contd.)</vt:lpstr>
      <vt:lpstr>The Hyperglobalizers (Contd.)</vt:lpstr>
      <vt:lpstr>The Hyperglobalizers on a radically New World Order</vt:lpstr>
      <vt:lpstr>The Sceptical Thesis</vt:lpstr>
      <vt:lpstr>THE Sceptical Thesis (contd.)</vt:lpstr>
      <vt:lpstr>The Sceptical Thesis (contd.)</vt:lpstr>
      <vt:lpstr>The Sceptical Thesis (contd.)</vt:lpstr>
      <vt:lpstr>The Transformationalists’ Perspective</vt:lpstr>
      <vt:lpstr>The Transformationalists’ Perspective (contd.)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Globalization Debate</dc:title>
  <dc:creator>admin</dc:creator>
  <cp:lastModifiedBy>admin</cp:lastModifiedBy>
  <cp:revision>72</cp:revision>
  <dcterms:created xsi:type="dcterms:W3CDTF">2006-08-16T00:00:00Z</dcterms:created>
  <dcterms:modified xsi:type="dcterms:W3CDTF">2020-09-04T03:58:49Z</dcterms:modified>
</cp:coreProperties>
</file>