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9" r:id="rId15"/>
    <p:sldId id="271" r:id="rId16"/>
    <p:sldId id="270" r:id="rId17"/>
    <p:sldId id="268"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07599"/>
            <a:ext cx="7766936" cy="1646302"/>
          </a:xfrm>
        </p:spPr>
        <p:txBody>
          <a:bodyPr/>
          <a:lstStyle/>
          <a:p>
            <a:pPr algn="ctr"/>
            <a:r>
              <a:rPr lang="en-IN" dirty="0" smtClean="0"/>
              <a:t>A typical Ovule </a:t>
            </a:r>
            <a:endParaRPr lang="en-IN" dirty="0"/>
          </a:p>
        </p:txBody>
      </p:sp>
      <p:sp>
        <p:nvSpPr>
          <p:cNvPr id="3" name="Subtitle 2"/>
          <p:cNvSpPr>
            <a:spLocks noGrp="1"/>
          </p:cNvSpPr>
          <p:nvPr>
            <p:ph type="subTitle" idx="1"/>
          </p:nvPr>
        </p:nvSpPr>
        <p:spPr/>
        <p:txBody>
          <a:bodyPr/>
          <a:lstStyle/>
          <a:p>
            <a:endParaRPr lang="en-IN" dirty="0"/>
          </a:p>
        </p:txBody>
      </p:sp>
      <p:pic>
        <p:nvPicPr>
          <p:cNvPr id="4" name="Picture 2" descr="Describe with a Labelled Diagram of a Typical Ovule - QS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41782"/>
            <a:ext cx="5925787" cy="465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4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err="1" smtClean="0"/>
              <a:t>Hypostase</a:t>
            </a:r>
            <a:endParaRPr lang="en-IN" dirty="0"/>
          </a:p>
        </p:txBody>
      </p:sp>
      <p:pic>
        <p:nvPicPr>
          <p:cNvPr id="2050" name="Picture 2" descr="BIOLOGY WRITE-UP - BIOLOGY ARTICLES: HYPOSTASE: Meaning, occuranc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5714" y="1930400"/>
            <a:ext cx="3431969" cy="539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r>
              <a:rPr lang="en-IN" dirty="0" err="1" smtClean="0"/>
              <a:t>Hypostase</a:t>
            </a:r>
            <a:endParaRPr lang="en-IN" dirty="0"/>
          </a:p>
        </p:txBody>
      </p:sp>
      <p:sp>
        <p:nvSpPr>
          <p:cNvPr id="4" name="Rectangle 1"/>
          <p:cNvSpPr>
            <a:spLocks noGrp="1" noChangeArrowheads="1"/>
          </p:cNvSpPr>
          <p:nvPr>
            <p:ph idx="1"/>
          </p:nvPr>
        </p:nvSpPr>
        <p:spPr bwMode="auto">
          <a:xfrm>
            <a:off x="677334" y="2132667"/>
            <a:ext cx="6946785" cy="393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9025"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rPr>
              <a:t/>
            </a:r>
            <a:br>
              <a:rPr kumimoji="0" lang="en-US" sz="900" b="0" i="0" u="none" strike="noStrike" cap="none" normalizeH="0" baseline="0" dirty="0" smtClean="0">
                <a:ln>
                  <a:noFill/>
                </a:ln>
                <a:solidFill>
                  <a:schemeClr val="tx1"/>
                </a:solidFill>
                <a:effectLst/>
              </a:rPr>
            </a:br>
            <a:endParaRPr kumimoji="0" 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666666"/>
                </a:solidFill>
                <a:effectLst/>
                <a:latin typeface="Trebuchet MS" panose="020B0603020202020204" pitchFamily="34" charset="0"/>
              </a:rPr>
              <a:t>Hypostase</a:t>
            </a:r>
            <a:r>
              <a:rPr kumimoji="0" lang="en-US" sz="1400" b="0" i="0" u="none" strike="noStrike" cap="none" normalizeH="0" baseline="0" dirty="0" smtClean="0">
                <a:ln>
                  <a:noFill/>
                </a:ln>
                <a:solidFill>
                  <a:srgbClr val="666666"/>
                </a:solidFill>
                <a:effectLst/>
                <a:latin typeface="Trebuchet MS" panose="020B0603020202020204" pitchFamily="34" charset="0"/>
              </a:rPr>
              <a:t> is one of the unusual features present at the chalazal region of the embryo sac and situated immediately below it. It represents an irregularly outlined group of nucellar cells which are poor in cytoplasmic contents but have their walls partially lignified or suberized.</a:t>
            </a:r>
            <a:endParaRPr kumimoji="0" 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666666"/>
                </a:solidFill>
                <a:effectLst/>
                <a:latin typeface="Trebuchet MS" panose="020B0603020202020204" pitchFamily="34" charset="0"/>
              </a:rPr>
              <a:t>The name </a:t>
            </a:r>
            <a:r>
              <a:rPr kumimoji="0" lang="en-US" sz="1400" b="0" i="0" u="none" strike="noStrike" cap="none" normalizeH="0" baseline="0" dirty="0" err="1" smtClean="0">
                <a:ln>
                  <a:noFill/>
                </a:ln>
                <a:solidFill>
                  <a:srgbClr val="666666"/>
                </a:solidFill>
                <a:effectLst/>
                <a:latin typeface="Trebuchet MS" panose="020B0603020202020204" pitchFamily="34" charset="0"/>
              </a:rPr>
              <a:t>Hypostase</a:t>
            </a:r>
            <a:r>
              <a:rPr kumimoji="0" lang="en-US" sz="1400" b="0" i="0" u="none" strike="noStrike" cap="none" normalizeH="0" baseline="0" dirty="0" smtClean="0">
                <a:ln>
                  <a:noFill/>
                </a:ln>
                <a:solidFill>
                  <a:srgbClr val="666666"/>
                </a:solidFill>
                <a:effectLst/>
                <a:latin typeface="Trebuchet MS" panose="020B0603020202020204" pitchFamily="34" charset="0"/>
              </a:rPr>
              <a:t> to this group of unusual cells was first given by </a:t>
            </a:r>
            <a:r>
              <a:rPr kumimoji="0" lang="en-US" sz="1400" b="0" i="1" u="none" strike="noStrike" cap="none" normalizeH="0" baseline="0" dirty="0" smtClean="0">
                <a:ln>
                  <a:noFill/>
                </a:ln>
                <a:solidFill>
                  <a:srgbClr val="666666"/>
                </a:solidFill>
                <a:effectLst/>
                <a:latin typeface="Trebuchet MS" panose="020B0603020202020204" pitchFamily="34" charset="0"/>
              </a:rPr>
              <a:t>Van </a:t>
            </a:r>
            <a:r>
              <a:rPr kumimoji="0" lang="en-US" sz="1400" b="0" i="1" u="none" strike="noStrike" cap="none" normalizeH="0" baseline="0" dirty="0" err="1" smtClean="0">
                <a:ln>
                  <a:noFill/>
                </a:ln>
                <a:solidFill>
                  <a:srgbClr val="666666"/>
                </a:solidFill>
                <a:effectLst/>
                <a:latin typeface="Trebuchet MS" panose="020B0603020202020204" pitchFamily="34" charset="0"/>
              </a:rPr>
              <a:t>Tieghem</a:t>
            </a:r>
            <a:r>
              <a:rPr kumimoji="0" lang="en-US" sz="1400" b="0" i="0" u="none" strike="noStrike" cap="none" normalizeH="0" baseline="0" dirty="0" smtClean="0">
                <a:ln>
                  <a:noFill/>
                </a:ln>
                <a:solidFill>
                  <a:srgbClr val="666666"/>
                </a:solidFill>
                <a:effectLst/>
                <a:latin typeface="Trebuchet MS" panose="020B0603020202020204" pitchFamily="34" charset="0"/>
              </a:rPr>
              <a:t>. According to him the </a:t>
            </a:r>
            <a:r>
              <a:rPr kumimoji="0" lang="en-US" sz="1400" b="0" i="0" u="none" strike="noStrike" cap="none" normalizeH="0" baseline="0" dirty="0" err="1" smtClean="0">
                <a:ln>
                  <a:noFill/>
                </a:ln>
                <a:solidFill>
                  <a:srgbClr val="666666"/>
                </a:solidFill>
                <a:effectLst/>
                <a:latin typeface="Trebuchet MS" panose="020B0603020202020204" pitchFamily="34" charset="0"/>
              </a:rPr>
              <a:t>hypostase</a:t>
            </a:r>
            <a:r>
              <a:rPr kumimoji="0" lang="en-US" sz="1400" b="0" i="0" u="none" strike="noStrike" cap="none" normalizeH="0" baseline="0" dirty="0" smtClean="0">
                <a:ln>
                  <a:noFill/>
                </a:ln>
                <a:solidFill>
                  <a:srgbClr val="666666"/>
                </a:solidFill>
                <a:effectLst/>
                <a:latin typeface="Trebuchet MS" panose="020B0603020202020204" pitchFamily="34" charset="0"/>
              </a:rPr>
              <a:t> forms a barrier or boundary to prevent the further growth of the embryo sac.</a:t>
            </a:r>
            <a:endParaRPr kumimoji="0" 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666666"/>
                </a:solidFill>
                <a:effectLst/>
                <a:latin typeface="Trebuchet MS" panose="020B0603020202020204" pitchFamily="34" charset="0"/>
              </a:rPr>
              <a:t>Even though </a:t>
            </a:r>
            <a:r>
              <a:rPr kumimoji="0" lang="en-US" sz="1400" b="0" i="0" u="none" strike="noStrike" cap="none" normalizeH="0" baseline="0" dirty="0" err="1" smtClean="0">
                <a:ln>
                  <a:noFill/>
                </a:ln>
                <a:solidFill>
                  <a:srgbClr val="666666"/>
                </a:solidFill>
                <a:effectLst/>
                <a:latin typeface="Trebuchet MS" panose="020B0603020202020204" pitchFamily="34" charset="0"/>
              </a:rPr>
              <a:t>hypostase</a:t>
            </a:r>
            <a:r>
              <a:rPr kumimoji="0" lang="en-US" sz="1400" b="0" i="0" u="none" strike="noStrike" cap="none" normalizeH="0" baseline="0" dirty="0" smtClean="0">
                <a:ln>
                  <a:noFill/>
                </a:ln>
                <a:solidFill>
                  <a:srgbClr val="666666"/>
                </a:solidFill>
                <a:effectLst/>
                <a:latin typeface="Trebuchet MS" panose="020B0603020202020204" pitchFamily="34" charset="0"/>
              </a:rPr>
              <a:t> is limited to basal region of the embryo sac occasionally they may cover the embryo sac extending up to the micropylar half.</a:t>
            </a:r>
            <a:endParaRPr kumimoji="0" 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666666"/>
                </a:solidFill>
                <a:effectLst/>
                <a:latin typeface="Trebuchet MS" panose="020B0603020202020204" pitchFamily="34" charset="0"/>
              </a:rPr>
              <a:t>Hypostase</a:t>
            </a:r>
            <a:r>
              <a:rPr kumimoji="0" lang="en-US" sz="1400" b="0" i="0" u="none" strike="noStrike" cap="none" normalizeH="0" baseline="0" dirty="0" smtClean="0">
                <a:ln>
                  <a:noFill/>
                </a:ln>
                <a:solidFill>
                  <a:srgbClr val="666666"/>
                </a:solidFill>
                <a:effectLst/>
                <a:latin typeface="Trebuchet MS" panose="020B0603020202020204" pitchFamily="34" charset="0"/>
              </a:rPr>
              <a:t> has been reported from a number of families </a:t>
            </a:r>
            <a:r>
              <a:rPr kumimoji="0" lang="en-US" sz="1400" b="0" i="0" u="none" strike="noStrike" cap="none" normalizeH="0" baseline="0" dirty="0" err="1" smtClean="0">
                <a:ln>
                  <a:noFill/>
                </a:ln>
                <a:solidFill>
                  <a:srgbClr val="666666"/>
                </a:solidFill>
                <a:effectLst/>
                <a:latin typeface="Trebuchet MS" panose="020B0603020202020204" pitchFamily="34" charset="0"/>
              </a:rPr>
              <a:t>Amaryllidaceae</a:t>
            </a:r>
            <a:r>
              <a:rPr kumimoji="0" lang="en-US" sz="14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err="1" smtClean="0">
                <a:ln>
                  <a:noFill/>
                </a:ln>
                <a:solidFill>
                  <a:srgbClr val="666666"/>
                </a:solidFill>
                <a:effectLst/>
                <a:latin typeface="Trebuchet MS" panose="020B0603020202020204" pitchFamily="34" charset="0"/>
              </a:rPr>
              <a:t>Villiaceae</a:t>
            </a:r>
            <a:r>
              <a:rPr kumimoji="0" lang="en-US" sz="14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err="1" smtClean="0">
                <a:ln>
                  <a:noFill/>
                </a:ln>
                <a:solidFill>
                  <a:srgbClr val="666666"/>
                </a:solidFill>
                <a:effectLst/>
                <a:latin typeface="Trebuchet MS" panose="020B0603020202020204" pitchFamily="34" charset="0"/>
              </a:rPr>
              <a:t>Zingiberaceae</a:t>
            </a:r>
            <a:r>
              <a:rPr kumimoji="0" lang="en-US" sz="14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err="1" smtClean="0">
                <a:ln>
                  <a:noFill/>
                </a:ln>
                <a:solidFill>
                  <a:srgbClr val="666666"/>
                </a:solidFill>
                <a:effectLst/>
                <a:latin typeface="Trebuchet MS" panose="020B0603020202020204" pitchFamily="34" charset="0"/>
              </a:rPr>
              <a:t>Euphorbiaceae</a:t>
            </a:r>
            <a:r>
              <a:rPr kumimoji="0" lang="en-US" sz="14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err="1" smtClean="0">
                <a:ln>
                  <a:noFill/>
                </a:ln>
                <a:solidFill>
                  <a:srgbClr val="666666"/>
                </a:solidFill>
                <a:effectLst/>
                <a:latin typeface="Trebuchet MS" panose="020B0603020202020204" pitchFamily="34" charset="0"/>
              </a:rPr>
              <a:t>Crossomataceae</a:t>
            </a:r>
            <a:r>
              <a:rPr kumimoji="0" lang="en-US" sz="1400" b="0" i="0" u="none" strike="noStrike" cap="none" normalizeH="0" baseline="0" dirty="0" smtClean="0">
                <a:ln>
                  <a:noFill/>
                </a:ln>
                <a:solidFill>
                  <a:srgbClr val="666666"/>
                </a:solidFill>
                <a:effectLst/>
                <a:latin typeface="Trebuchet MS" panose="020B0603020202020204" pitchFamily="34" charset="0"/>
              </a:rPr>
              <a:t>, Theaceae and </a:t>
            </a:r>
            <a:r>
              <a:rPr kumimoji="0" lang="en-US" sz="1400" b="0" i="0" u="none" strike="noStrike" cap="none" normalizeH="0" baseline="0" dirty="0" err="1" smtClean="0">
                <a:ln>
                  <a:noFill/>
                </a:ln>
                <a:solidFill>
                  <a:srgbClr val="666666"/>
                </a:solidFill>
                <a:effectLst/>
                <a:latin typeface="Trebuchet MS" panose="020B0603020202020204" pitchFamily="34" charset="0"/>
              </a:rPr>
              <a:t>Umbelliferae</a:t>
            </a:r>
            <a:r>
              <a:rPr kumimoji="0" lang="en-US" sz="1400" b="0" i="0" u="none" strike="noStrike" cap="none" normalizeH="0" baseline="0" dirty="0" smtClean="0">
                <a:ln>
                  <a:noFill/>
                </a:ln>
                <a:solidFill>
                  <a:srgbClr val="666666"/>
                </a:solidFill>
                <a:effectLst/>
                <a:latin typeface="Trebuchet MS" panose="020B0603020202020204" pitchFamily="34" charset="0"/>
              </a:rPr>
              <a:t>.</a:t>
            </a:r>
            <a:endParaRPr kumimoji="0" 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666666"/>
                </a:solidFill>
                <a:effectLst/>
                <a:latin typeface="Trebuchet MS" panose="020B0603020202020204" pitchFamily="34" charset="0"/>
              </a:rPr>
              <a:t>At the stage of the organized embryo sac the cluster of </a:t>
            </a:r>
            <a:r>
              <a:rPr kumimoji="0" lang="en-US" sz="1400" b="0" i="0" u="none" strike="noStrike" cap="none" normalizeH="0" baseline="0" dirty="0" err="1" smtClean="0">
                <a:ln>
                  <a:noFill/>
                </a:ln>
                <a:solidFill>
                  <a:srgbClr val="666666"/>
                </a:solidFill>
                <a:effectLst/>
                <a:latin typeface="Trebuchet MS" panose="020B0603020202020204" pitchFamily="34" charset="0"/>
              </a:rPr>
              <a:t>hypostase</a:t>
            </a:r>
            <a:r>
              <a:rPr kumimoji="0" lang="en-US" sz="1400" b="0" i="0" u="none" strike="noStrike" cap="none" normalizeH="0" baseline="0" dirty="0" smtClean="0">
                <a:ln>
                  <a:noFill/>
                </a:ln>
                <a:solidFill>
                  <a:srgbClr val="666666"/>
                </a:solidFill>
                <a:effectLst/>
                <a:latin typeface="Trebuchet MS" panose="020B0603020202020204" pitchFamily="34" charset="0"/>
              </a:rPr>
              <a:t> cells appear like a beard at the chalazal region of the embryo sac.</a:t>
            </a:r>
            <a:endParaRPr kumimoji="0" 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666666"/>
                </a:solidFill>
                <a:effectLst/>
                <a:latin typeface="Trebuchet MS" panose="020B0603020202020204" pitchFamily="34" charset="0"/>
              </a:rPr>
              <a:t/>
            </a:r>
            <a:br>
              <a:rPr kumimoji="0" lang="en-US" sz="1400" b="0" i="0" u="none" strike="noStrike" cap="none" normalizeH="0" baseline="0" dirty="0" smtClean="0">
                <a:ln>
                  <a:noFill/>
                </a:ln>
                <a:solidFill>
                  <a:srgbClr val="666666"/>
                </a:solidFill>
                <a:effectLst/>
                <a:latin typeface="Trebuchet MS" panose="020B0603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4005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r>
              <a:rPr lang="en-IN" dirty="0" err="1" smtClean="0"/>
              <a:t>Hypostase</a:t>
            </a:r>
            <a:r>
              <a:rPr lang="en-IN" dirty="0" smtClean="0"/>
              <a:t> Functions</a:t>
            </a:r>
            <a:endParaRPr lang="en-IN" dirty="0"/>
          </a:p>
        </p:txBody>
      </p:sp>
      <p:sp>
        <p:nvSpPr>
          <p:cNvPr id="4" name="Rectangle 1"/>
          <p:cNvSpPr>
            <a:spLocks noGrp="1" noChangeArrowheads="1"/>
          </p:cNvSpPr>
          <p:nvPr>
            <p:ph idx="1"/>
          </p:nvPr>
        </p:nvSpPr>
        <p:spPr bwMode="auto">
          <a:xfrm>
            <a:off x="52304" y="2862842"/>
            <a:ext cx="9352954" cy="25237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a:t>
            </a: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It prevents excessive growth of the embryo sac of the chalazal region acting as a barrier.</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II.</a:t>
            </a: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It plays a role in the water balance of the resting seed.</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III.</a:t>
            </a: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It serves as a link between the vasculature of the </a:t>
            </a:r>
            <a:r>
              <a:rPr kumimoji="0" lang="en-US" sz="1400" b="0" i="0" u="none" strike="noStrike" cap="none" normalizeH="0" baseline="0" dirty="0" err="1" smtClean="0">
                <a:ln>
                  <a:noFill/>
                </a:ln>
                <a:solidFill>
                  <a:srgbClr val="666666"/>
                </a:solidFill>
                <a:effectLst/>
                <a:latin typeface="Trebuchet MS" panose="020B0603020202020204" pitchFamily="34" charset="0"/>
              </a:rPr>
              <a:t>funiclus</a:t>
            </a:r>
            <a:r>
              <a:rPr kumimoji="0" lang="en-US" sz="1400" b="0" i="0" u="none" strike="noStrike" cap="none" normalizeH="0" baseline="0" dirty="0" smtClean="0">
                <a:ln>
                  <a:noFill/>
                </a:ln>
                <a:solidFill>
                  <a:srgbClr val="666666"/>
                </a:solidFill>
                <a:effectLst/>
                <a:latin typeface="Trebuchet MS" panose="020B0603020202020204" pitchFamily="34" charset="0"/>
              </a:rPr>
              <a:t> and the embryo sac facilitating the rapid</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rgbClr val="666666"/>
                </a:solidFill>
                <a:latin typeface="Trebuchet MS" panose="020B0603020202020204" pitchFamily="34" charset="0"/>
              </a:rPr>
              <a:t> </a:t>
            </a:r>
            <a:r>
              <a:rPr lang="en-US" sz="1400" dirty="0" smtClean="0">
                <a:solidFill>
                  <a:srgbClr val="666666"/>
                </a:solidFill>
                <a:latin typeface="Trebuchet MS" panose="020B0603020202020204" pitchFamily="34" charset="0"/>
              </a:rPr>
              <a:t>         of nutrients</a:t>
            </a:r>
            <a:r>
              <a:rPr kumimoji="0" lang="en-US" sz="1400" b="0" i="0" u="none" strike="noStrike" cap="none" normalizeH="0" baseline="0" dirty="0" smtClean="0">
                <a:ln>
                  <a:noFill/>
                </a:ln>
                <a:solidFill>
                  <a:srgbClr val="666666"/>
                </a:solidFill>
                <a:effectLst/>
                <a:latin typeface="Trebuchet MS" panose="020B0603020202020204" pitchFamily="34" charset="0"/>
              </a:rPr>
              <a:t>.</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IV.</a:t>
            </a: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It may acts as secondary storage tissue.</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V.</a:t>
            </a:r>
            <a:r>
              <a:rPr kumimoji="0" lang="en-US" sz="700" b="0" i="0" u="none" strike="noStrike" cap="none" normalizeH="0" baseline="0" dirty="0" smtClean="0">
                <a:ln>
                  <a:noFill/>
                </a:ln>
                <a:solidFill>
                  <a:srgbClr val="666666"/>
                </a:solidFill>
                <a:effectLst/>
                <a:latin typeface="Trebuchet MS" panose="020B0603020202020204" pitchFamily="34" charset="0"/>
              </a:rPr>
              <a:t>            </a:t>
            </a:r>
            <a:r>
              <a:rPr kumimoji="0" lang="en-US" sz="1400" b="0" i="0" u="none" strike="noStrike" cap="none" normalizeH="0" baseline="0" dirty="0" smtClean="0">
                <a:ln>
                  <a:noFill/>
                </a:ln>
                <a:solidFill>
                  <a:srgbClr val="666666"/>
                </a:solidFill>
                <a:effectLst/>
                <a:latin typeface="Trebuchet MS" panose="020B0603020202020204" pitchFamily="34" charset="0"/>
              </a:rPr>
              <a:t>It produces certain enzymes or hormones and has a role to play in the protection of the seed.</a:t>
            </a:r>
            <a:r>
              <a:rPr kumimoji="0" lang="en-US" sz="900" b="0" i="0" u="none" strike="noStrike" cap="none" normalizeH="0" baseline="0" dirty="0" smtClean="0">
                <a:ln>
                  <a:noFill/>
                </a:ln>
                <a:solidFill>
                  <a:srgbClr val="666666"/>
                </a:solidFill>
                <a:effectLst/>
                <a:latin typeface="Trebuchet MS" panose="020B0603020202020204" pitchFamily="34" charset="0"/>
              </a:rPr>
              <a:t/>
            </a:r>
            <a:br>
              <a:rPr kumimoji="0" lang="en-US" sz="900" b="0" i="0" u="none" strike="noStrike" cap="none" normalizeH="0" baseline="0" dirty="0" smtClean="0">
                <a:ln>
                  <a:noFill/>
                </a:ln>
                <a:solidFill>
                  <a:srgbClr val="666666"/>
                </a:solidFill>
                <a:effectLst/>
                <a:latin typeface="Trebuchet MS" panose="020B0603020202020204" pitchFamily="34" charset="0"/>
              </a:rPr>
            </a:br>
            <a:r>
              <a:rPr kumimoji="0" lang="en-US" sz="900" b="0" i="0" u="none" strike="noStrike" cap="none" normalizeH="0" baseline="0" dirty="0" smtClean="0">
                <a:ln>
                  <a:noFill/>
                </a:ln>
                <a:solidFill>
                  <a:srgbClr val="666666"/>
                </a:solidFill>
                <a:effectLst/>
                <a:latin typeface="Trebuchet MS" panose="020B0603020202020204" pitchFamily="34" charset="0"/>
              </a:rPr>
              <a:t/>
            </a:r>
            <a:br>
              <a:rPr kumimoji="0" lang="en-US" sz="900" b="0" i="0" u="none" strike="noStrike" cap="none" normalizeH="0" baseline="0" dirty="0" smtClean="0">
                <a:ln>
                  <a:noFill/>
                </a:ln>
                <a:solidFill>
                  <a:srgbClr val="666666"/>
                </a:solidFill>
                <a:effectLst/>
                <a:latin typeface="Trebuchet MS" panose="020B0603020202020204" pitchFamily="34" charset="0"/>
              </a:rPr>
            </a:br>
            <a:r>
              <a:rPr kumimoji="0" lang="en-US" sz="900" b="0" i="0" u="none" strike="noStrike" cap="none" normalizeH="0" baseline="0" dirty="0" smtClean="0">
                <a:ln>
                  <a:noFill/>
                </a:ln>
                <a:solidFill>
                  <a:srgbClr val="666666"/>
                </a:solidFill>
                <a:effectLst/>
                <a:latin typeface="Trebuchet MS" panose="020B0603020202020204" pitchFamily="34" charset="0"/>
              </a:rPr>
              <a:t/>
            </a:r>
            <a:br>
              <a:rPr kumimoji="0" lang="en-US" sz="900" b="0" i="0" u="none" strike="noStrike" cap="none" normalizeH="0" baseline="0" dirty="0" smtClean="0">
                <a:ln>
                  <a:noFill/>
                </a:ln>
                <a:solidFill>
                  <a:srgbClr val="666666"/>
                </a:solidFill>
                <a:effectLst/>
                <a:latin typeface="Trebuchet MS" panose="020B0603020202020204" pitchFamily="34" charset="0"/>
              </a:rPr>
            </a:br>
            <a:r>
              <a:rPr kumimoji="0" lang="en-US" sz="900" b="0" i="0" u="none" strike="noStrike" cap="none" normalizeH="0" baseline="0" dirty="0" smtClean="0">
                <a:ln>
                  <a:noFill/>
                </a:ln>
                <a:solidFill>
                  <a:srgbClr val="666666"/>
                </a:solidFill>
                <a:effectLst/>
                <a:latin typeface="Trebuchet MS" panose="020B0603020202020204" pitchFamily="34" charset="0"/>
              </a:rPr>
              <a:t/>
            </a:r>
            <a:br>
              <a:rPr kumimoji="0" lang="en-US" sz="900" b="0" i="0" u="none" strike="noStrike" cap="none" normalizeH="0" baseline="0" dirty="0" smtClean="0">
                <a:ln>
                  <a:noFill/>
                </a:ln>
                <a:solidFill>
                  <a:srgbClr val="666666"/>
                </a:solidFill>
                <a:effectLst/>
                <a:latin typeface="Trebuchet MS" panose="020B0603020202020204" pitchFamily="34" charset="0"/>
              </a:rPr>
            </a:br>
            <a:r>
              <a:rPr kumimoji="0" lang="en-US" sz="900" b="0" i="0" u="none" strike="noStrike" cap="none" normalizeH="0" baseline="0" dirty="0" smtClean="0">
                <a:ln>
                  <a:noFill/>
                </a:ln>
                <a:solidFill>
                  <a:srgbClr val="666666"/>
                </a:solidFill>
                <a:effectLst/>
                <a:latin typeface="Trebuchet MS" panose="020B0603020202020204" pitchFamily="34" charset="0"/>
              </a:rPr>
              <a:t/>
            </a:r>
            <a:br>
              <a:rPr kumimoji="0" lang="en-US" sz="900" b="0" i="0" u="none" strike="noStrike" cap="none" normalizeH="0" baseline="0" dirty="0" smtClean="0">
                <a:ln>
                  <a:noFill/>
                </a:ln>
                <a:solidFill>
                  <a:srgbClr val="666666"/>
                </a:solidFill>
                <a:effectLst/>
                <a:latin typeface="Trebuchet MS" panose="020B0603020202020204" pitchFamily="34" charset="0"/>
              </a:rPr>
            </a:br>
            <a:r>
              <a:rPr kumimoji="0" lang="en-US" sz="900" b="0" i="0" u="none" strike="noStrike" cap="none" normalizeH="0" baseline="0" dirty="0" smtClean="0">
                <a:ln>
                  <a:noFill/>
                </a:ln>
                <a:solidFill>
                  <a:srgbClr val="666666"/>
                </a:solidFill>
                <a:effectLst/>
                <a:latin typeface="Trebuchet MS" panose="020B0603020202020204" pitchFamily="34" charset="0"/>
              </a:rPr>
              <a:t/>
            </a:r>
            <a:br>
              <a:rPr kumimoji="0" lang="en-US" sz="900" b="0" i="0" u="none" strike="noStrike" cap="none" normalizeH="0" baseline="0" dirty="0" smtClean="0">
                <a:ln>
                  <a:noFill/>
                </a:ln>
                <a:solidFill>
                  <a:srgbClr val="666666"/>
                </a:solidFill>
                <a:effectLst/>
                <a:latin typeface="Trebuchet MS" panose="020B0603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268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Aril – Nutmeg and mace</a:t>
            </a:r>
            <a:endParaRPr lang="en-IN" dirty="0"/>
          </a:p>
        </p:txBody>
      </p:sp>
      <p:pic>
        <p:nvPicPr>
          <p:cNvPr id="5124" name="Picture 4" descr="The waxy red covering on nutmeg seeds is used to make the spi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589"/>
            <a:ext cx="9525000" cy="46577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IN" dirty="0"/>
          </a:p>
        </p:txBody>
      </p:sp>
    </p:spTree>
    <p:extLst>
      <p:ext uri="{BB962C8B-B14F-4D97-AF65-F5344CB8AC3E}">
        <p14:creationId xmlns:p14="http://schemas.microsoft.com/office/powerpoint/2010/main" val="320187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Aril in Lychee</a:t>
            </a:r>
            <a:endParaRPr lang="en-IN" dirty="0"/>
          </a:p>
        </p:txBody>
      </p:sp>
      <p:pic>
        <p:nvPicPr>
          <p:cNvPr id="6150" name="Picture 6" descr="aril | Definition &amp; Examples | Britann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2015" y="2160588"/>
            <a:ext cx="4848008"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9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Aril in Pomegranate</a:t>
            </a:r>
            <a:endParaRPr lang="en-IN" dirty="0"/>
          </a:p>
        </p:txBody>
      </p:sp>
      <p:pic>
        <p:nvPicPr>
          <p:cNvPr id="7170" name="Picture 2" descr="Pomegranates | Food Source Inform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3332" y="2160588"/>
            <a:ext cx="7405373"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3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Aril</a:t>
            </a:r>
            <a:endParaRPr lang="en-IN" dirty="0"/>
          </a:p>
        </p:txBody>
      </p:sp>
      <p:sp>
        <p:nvSpPr>
          <p:cNvPr id="3" name="Content Placeholder 2"/>
          <p:cNvSpPr>
            <a:spLocks noGrp="1"/>
          </p:cNvSpPr>
          <p:nvPr>
            <p:ph idx="1"/>
          </p:nvPr>
        </p:nvSpPr>
        <p:spPr/>
        <p:txBody>
          <a:bodyPr/>
          <a:lstStyle/>
          <a:p>
            <a:r>
              <a:rPr lang="en-IN" dirty="0"/>
              <a:t>An </a:t>
            </a:r>
            <a:r>
              <a:rPr lang="en-IN" b="1" dirty="0" smtClean="0"/>
              <a:t>aril</a:t>
            </a:r>
            <a:r>
              <a:rPr lang="en-IN" dirty="0" smtClean="0"/>
              <a:t> </a:t>
            </a:r>
            <a:r>
              <a:rPr lang="en-IN" dirty="0"/>
              <a:t>is a specialized outgrowth from a seed that partly or completely covers the seed. ... The term "</a:t>
            </a:r>
            <a:r>
              <a:rPr lang="en-IN" b="1" dirty="0"/>
              <a:t>aril</a:t>
            </a:r>
            <a:r>
              <a:rPr lang="en-IN" dirty="0"/>
              <a:t>" is sometimes applied to any fleshy appendage of the seed in flowering plants, such as the mace of the nutmeg seed</a:t>
            </a:r>
            <a:r>
              <a:rPr lang="en-IN" dirty="0" smtClean="0"/>
              <a:t>.</a:t>
            </a:r>
          </a:p>
          <a:p>
            <a:r>
              <a:rPr lang="en-IN" dirty="0" smtClean="0"/>
              <a:t>Aril is the third integument of the ovule</a:t>
            </a:r>
          </a:p>
          <a:p>
            <a:r>
              <a:rPr lang="en-IN" dirty="0" smtClean="0"/>
              <a:t>In Pomegranate each </a:t>
            </a:r>
            <a:r>
              <a:rPr lang="en-IN" dirty="0"/>
              <a:t>seed is surrounded by a red, juicy and sweet seed covering known as an </a:t>
            </a:r>
            <a:r>
              <a:rPr lang="en-IN" b="1" dirty="0"/>
              <a:t>aril</a:t>
            </a:r>
            <a:r>
              <a:rPr lang="en-IN" dirty="0"/>
              <a:t>. The seeds and </a:t>
            </a:r>
            <a:r>
              <a:rPr lang="en-IN" b="1" dirty="0"/>
              <a:t>arils</a:t>
            </a:r>
            <a:r>
              <a:rPr lang="en-IN" dirty="0"/>
              <a:t> are the edible parts of the fruit — eaten either raw or processed into </a:t>
            </a:r>
            <a:r>
              <a:rPr lang="en-IN" b="1" dirty="0"/>
              <a:t>pomegranate</a:t>
            </a:r>
            <a:r>
              <a:rPr lang="en-IN" dirty="0"/>
              <a:t> juice — but the peel is discarded</a:t>
            </a:r>
            <a:r>
              <a:rPr lang="en-IN" dirty="0" smtClean="0"/>
              <a:t>.</a:t>
            </a:r>
          </a:p>
          <a:p>
            <a:r>
              <a:rPr lang="en-IN" dirty="0" smtClean="0"/>
              <a:t>The fleshy ,sweet and edible portion of Lychee is aril</a:t>
            </a:r>
            <a:endParaRPr lang="en-IN" dirty="0"/>
          </a:p>
        </p:txBody>
      </p:sp>
    </p:spTree>
    <p:extLst>
      <p:ext uri="{BB962C8B-B14F-4D97-AF65-F5344CB8AC3E}">
        <p14:creationId xmlns:p14="http://schemas.microsoft.com/office/powerpoint/2010/main" val="22540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Caruncle</a:t>
            </a:r>
            <a:endParaRPr lang="en-IN" dirty="0"/>
          </a:p>
        </p:txBody>
      </p:sp>
      <p:pic>
        <p:nvPicPr>
          <p:cNvPr id="8194" name="Picture 2" descr="https://bugwoodcloud.org/images/768x512/545959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7157" y="2160588"/>
            <a:ext cx="4657724"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Caruncle</a:t>
            </a:r>
            <a:endParaRPr lang="en-IN" dirty="0"/>
          </a:p>
        </p:txBody>
      </p:sp>
      <p:sp>
        <p:nvSpPr>
          <p:cNvPr id="3" name="Content Placeholder 2"/>
          <p:cNvSpPr>
            <a:spLocks noGrp="1"/>
          </p:cNvSpPr>
          <p:nvPr>
            <p:ph idx="1"/>
          </p:nvPr>
        </p:nvSpPr>
        <p:spPr/>
        <p:txBody>
          <a:bodyPr/>
          <a:lstStyle/>
          <a:p>
            <a:r>
              <a:rPr lang="en-IN" dirty="0"/>
              <a:t>The </a:t>
            </a:r>
            <a:r>
              <a:rPr lang="en-IN" b="1" dirty="0" err="1"/>
              <a:t>caruncle</a:t>
            </a:r>
            <a:r>
              <a:rPr lang="en-IN" dirty="0"/>
              <a:t> is the spongy outgrowth of the integument near micropyle. The main function of </a:t>
            </a:r>
            <a:r>
              <a:rPr lang="en-IN" b="1" dirty="0" err="1"/>
              <a:t>caruncle</a:t>
            </a:r>
            <a:r>
              <a:rPr lang="en-IN" dirty="0"/>
              <a:t> is to absorb water which is necessary for germination. The example of </a:t>
            </a:r>
            <a:r>
              <a:rPr lang="en-IN" b="1" dirty="0"/>
              <a:t>seed</a:t>
            </a:r>
            <a:r>
              <a:rPr lang="en-IN" dirty="0"/>
              <a:t> which contains </a:t>
            </a:r>
            <a:r>
              <a:rPr lang="en-IN" b="1" dirty="0" err="1"/>
              <a:t>caruncle</a:t>
            </a:r>
            <a:r>
              <a:rPr lang="en-IN" dirty="0"/>
              <a:t> is castor </a:t>
            </a:r>
            <a:r>
              <a:rPr lang="en-IN" b="1" dirty="0"/>
              <a:t>seeds</a:t>
            </a:r>
            <a:endParaRPr lang="en-IN" dirty="0"/>
          </a:p>
        </p:txBody>
      </p:sp>
    </p:spTree>
    <p:extLst>
      <p:ext uri="{BB962C8B-B14F-4D97-AF65-F5344CB8AC3E}">
        <p14:creationId xmlns:p14="http://schemas.microsoft.com/office/powerpoint/2010/main" val="199642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err="1" smtClean="0"/>
              <a:t>Ategmic</a:t>
            </a:r>
            <a:r>
              <a:rPr lang="en-IN" dirty="0" smtClean="0"/>
              <a:t> Ovule in Orchidaceae</a:t>
            </a:r>
            <a:endParaRPr lang="en-IN" dirty="0"/>
          </a:p>
        </p:txBody>
      </p:sp>
      <p:pic>
        <p:nvPicPr>
          <p:cNvPr id="4" name="Picture 2" descr="https://www.frontiersin.org/files/Articles/483209/fpls-10-01447-HTML/image_m/fpls-10-01447-g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8631" y="2160588"/>
            <a:ext cx="5014776"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6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Aril and Caruncle</a:t>
            </a:r>
            <a:endParaRPr lang="en-IN" dirty="0"/>
          </a:p>
        </p:txBody>
      </p:sp>
      <p:pic>
        <p:nvPicPr>
          <p:cNvPr id="4" name="Picture 2" descr="Which plants have a tritegmic ovule, and what will be the fate of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291" y="2077461"/>
            <a:ext cx="6495803" cy="523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8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Types of Ovule</a:t>
            </a:r>
            <a:endParaRPr lang="en-IN" dirty="0"/>
          </a:p>
        </p:txBody>
      </p:sp>
      <p:pic>
        <p:nvPicPr>
          <p:cNvPr id="4" name="Picture 2" descr="Types of ovu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527" y="1930400"/>
            <a:ext cx="7802089" cy="461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3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Tenuinucellate </a:t>
            </a:r>
            <a:r>
              <a:rPr lang="en-IN" dirty="0" err="1" smtClean="0"/>
              <a:t>vs</a:t>
            </a:r>
            <a:r>
              <a:rPr lang="en-IN" dirty="0" smtClean="0"/>
              <a:t> Crassinucellate Ovule</a:t>
            </a:r>
            <a:endParaRPr lang="en-IN" dirty="0"/>
          </a:p>
        </p:txBody>
      </p:sp>
      <p:pic>
        <p:nvPicPr>
          <p:cNvPr id="4" name="Picture 6" descr="Nucellus - ovule, Nucellus - Ovule Enclosed within the integument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68" y="2182267"/>
            <a:ext cx="48768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earn Female Gametophyte Megasporogenesis meaning, concep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308" y="3745496"/>
            <a:ext cx="62103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1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Megasporogenesis</a:t>
            </a:r>
            <a:endParaRPr lang="en-IN" dirty="0"/>
          </a:p>
        </p:txBody>
      </p:sp>
      <p:pic>
        <p:nvPicPr>
          <p:cNvPr id="4" name="Picture 8" descr="Learn Female Gametophyte Megasporogenesis meaning, concept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1683" y="2512399"/>
            <a:ext cx="4968671" cy="317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9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Callose during megasporogenesis</a:t>
            </a:r>
            <a:endParaRPr lang="en-IN" dirty="0"/>
          </a:p>
        </p:txBody>
      </p:sp>
      <p:pic>
        <p:nvPicPr>
          <p:cNvPr id="1026" name="Picture 2" descr="Callose in cell walls during megasporogenesis in angiosperm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919" y="2196306"/>
            <a:ext cx="7696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9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Endothelium in Lotus</a:t>
            </a:r>
            <a:endParaRPr lang="en-IN" dirty="0"/>
          </a:p>
        </p:txBody>
      </p:sp>
      <p:pic>
        <p:nvPicPr>
          <p:cNvPr id="1026" name="Picture 2" descr="Lotus glaber, longitudinal sections of developing ovules, showing initiation of integuments and anatropous curvature . Both integuments are of dermal origin. — A: Ovule primordium showing archesporial cell division . — B: Ovule primordium with MMC. — C: Ovule showing a dyad of megaspores. — D: Mature ovule with zig-zag micropyle , showing endothelium and &quot; podium &quot; .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8192" y="1882900"/>
            <a:ext cx="4702629" cy="507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2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Endothelium or Integumentary Tapetum</a:t>
            </a:r>
            <a:endParaRPr lang="en-IN" dirty="0"/>
          </a:p>
        </p:txBody>
      </p:sp>
      <p:sp>
        <p:nvSpPr>
          <p:cNvPr id="3" name="Content Placeholder 2"/>
          <p:cNvSpPr>
            <a:spLocks noGrp="1"/>
          </p:cNvSpPr>
          <p:nvPr>
            <p:ph idx="1"/>
          </p:nvPr>
        </p:nvSpPr>
        <p:spPr/>
        <p:txBody>
          <a:bodyPr>
            <a:normAutofit fontScale="92500" lnSpcReduction="10000"/>
          </a:bodyPr>
          <a:lstStyle/>
          <a:p>
            <a:r>
              <a:rPr lang="en-IN" dirty="0"/>
              <a:t>Commonly found in </a:t>
            </a:r>
            <a:r>
              <a:rPr lang="en-IN" dirty="0" err="1"/>
              <a:t>sympetalous</a:t>
            </a:r>
            <a:r>
              <a:rPr lang="en-IN" dirty="0"/>
              <a:t> plants with </a:t>
            </a:r>
            <a:r>
              <a:rPr lang="en-IN" dirty="0" err="1"/>
              <a:t>unitegmic</a:t>
            </a:r>
            <a:r>
              <a:rPr lang="en-IN" dirty="0"/>
              <a:t> and tenuinucellate ovules, the integumentary tapetum exhibits great diversity in its distribution, morphology, cytology, differentiation, and behaviour. It is separated from the nucellus and embryo sac by layers of cuticle. The thickness, uniformity and continuity of cuticle is variable not only in diverse taxa but also at different places in the same species. The </a:t>
            </a:r>
            <a:r>
              <a:rPr lang="en-IN" dirty="0" err="1"/>
              <a:t>cuticular</a:t>
            </a:r>
            <a:r>
              <a:rPr lang="en-IN" dirty="0"/>
              <a:t> layers manifest interruptions, and the embryo sac wall bears certain ingrowths in the regions of these discontinuities. </a:t>
            </a:r>
            <a:r>
              <a:rPr lang="en-IN" dirty="0" err="1"/>
              <a:t>Ultrastructurally</a:t>
            </a:r>
            <a:r>
              <a:rPr lang="en-IN" dirty="0"/>
              <a:t>, the endothelial cells show characteristics of meristematic as well as secretory cells. Sometimes they develop wall projections and even contain </a:t>
            </a:r>
            <a:r>
              <a:rPr lang="en-IN" dirty="0" err="1"/>
              <a:t>multivesicular</a:t>
            </a:r>
            <a:r>
              <a:rPr lang="en-IN" dirty="0"/>
              <a:t> bodies. Large quantities of proteins, carbohydrates, ascorbic acid and some enzymes such as oxidative enzymes, amylases, proteases are also known to occur. Besides, a deposition of callose at the onset of pollination is recorded </a:t>
            </a:r>
            <a:r>
              <a:rPr lang="en-IN" dirty="0" smtClean="0"/>
              <a:t>in </a:t>
            </a:r>
            <a:r>
              <a:rPr lang="en-IN" i="1" dirty="0" smtClean="0"/>
              <a:t>Petunia</a:t>
            </a:r>
            <a:r>
              <a:rPr lang="en-IN" i="1" dirty="0"/>
              <a:t>.</a:t>
            </a:r>
            <a:r>
              <a:rPr lang="en-IN" dirty="0"/>
              <a:t> Proliferation of the integumentary tapetum in some hybrids results in seed abortion. It is believed that endothelium helps in coordinating growth in the ovule, channelizes nutrition to the embryo sac, and later performs the protective function.</a:t>
            </a:r>
          </a:p>
        </p:txBody>
      </p:sp>
    </p:spTree>
    <p:extLst>
      <p:ext uri="{BB962C8B-B14F-4D97-AF65-F5344CB8AC3E}">
        <p14:creationId xmlns:p14="http://schemas.microsoft.com/office/powerpoint/2010/main" val="23869125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450</TotalTime>
  <Words>208</Words>
  <Application>Microsoft Office PowerPoint</Application>
  <PresentationFormat>Widescreen</PresentationFormat>
  <Paragraphs>39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A typical Ovule </vt:lpstr>
      <vt:lpstr>Ategmic Ovule in Orchidaceae</vt:lpstr>
      <vt:lpstr>Aril and Caruncle</vt:lpstr>
      <vt:lpstr>Types of Ovule</vt:lpstr>
      <vt:lpstr>Tenuinucellate vs Crassinucellate Ovule</vt:lpstr>
      <vt:lpstr>Megasporogenesis</vt:lpstr>
      <vt:lpstr>Callose during megasporogenesis</vt:lpstr>
      <vt:lpstr>Endothelium in Lotus</vt:lpstr>
      <vt:lpstr>Endothelium or Integumentary Tapetum</vt:lpstr>
      <vt:lpstr>Hypostase</vt:lpstr>
      <vt:lpstr>                    Hypostase</vt:lpstr>
      <vt:lpstr>               Hypostase Functions</vt:lpstr>
      <vt:lpstr>Aril – Nutmeg and mace</vt:lpstr>
      <vt:lpstr>Aril in Lychee</vt:lpstr>
      <vt:lpstr>Aril in Pomegranate</vt:lpstr>
      <vt:lpstr>Aril</vt:lpstr>
      <vt:lpstr>Caruncle</vt:lpstr>
      <vt:lpstr>Caruncle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S typical vule</dc:title>
  <dc:creator>Microsoft account</dc:creator>
  <cp:lastModifiedBy>Microsoft account</cp:lastModifiedBy>
  <cp:revision>14</cp:revision>
  <dcterms:created xsi:type="dcterms:W3CDTF">2020-08-17T05:25:36Z</dcterms:created>
  <dcterms:modified xsi:type="dcterms:W3CDTF">2020-08-20T06:26:19Z</dcterms:modified>
</cp:coreProperties>
</file>