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7" r:id="rId10"/>
    <p:sldId id="263" r:id="rId11"/>
    <p:sldId id="268" r:id="rId12"/>
    <p:sldId id="269" r:id="rId13"/>
    <p:sldId id="264" r:id="rId14"/>
    <p:sldId id="270" r:id="rId15"/>
    <p:sldId id="265"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The Light-Independent Reactions of Photosynthesis</a:t>
            </a:r>
          </a:p>
        </p:txBody>
      </p:sp>
      <p:sp>
        <p:nvSpPr>
          <p:cNvPr id="3" name="Subtitle 2"/>
          <p:cNvSpPr>
            <a:spLocks noGrp="1"/>
          </p:cNvSpPr>
          <p:nvPr>
            <p:ph type="subTitle" idx="1"/>
          </p:nvPr>
        </p:nvSpPr>
        <p:spPr/>
        <p:txBody>
          <a:bodyPr/>
          <a:lstStyle/>
          <a:p>
            <a:r>
              <a:rPr lang="en-IN" dirty="0" smtClean="0"/>
              <a:t>MBB</a:t>
            </a:r>
          </a:p>
          <a:p>
            <a:r>
              <a:rPr lang="en-IN" dirty="0" err="1" smtClean="0"/>
              <a:t>BioChem</a:t>
            </a:r>
            <a:r>
              <a:rPr lang="en-IN" dirty="0" smtClean="0"/>
              <a:t> (H) III Semester</a:t>
            </a:r>
            <a:endParaRPr lang="en-IN" dirty="0"/>
          </a:p>
        </p:txBody>
      </p:sp>
    </p:spTree>
    <p:extLst>
      <p:ext uri="{BB962C8B-B14F-4D97-AF65-F5344CB8AC3E}">
        <p14:creationId xmlns:p14="http://schemas.microsoft.com/office/powerpoint/2010/main" val="2352190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IN" dirty="0"/>
              <a:t>CAM plants have a different leaf anatomy from C3 plants, and fix the CO2 at night, when their stomata are open. </a:t>
            </a:r>
            <a:endParaRPr lang="en-IN" dirty="0" smtClean="0"/>
          </a:p>
          <a:p>
            <a:r>
              <a:rPr lang="en-IN" dirty="0" smtClean="0"/>
              <a:t>CAM </a:t>
            </a:r>
            <a:r>
              <a:rPr lang="en-IN" dirty="0"/>
              <a:t>plants store the CO2 mostly in the form of malic acid via carboxylation of phosphoenolpyruvate to oxaloacetate, which is then reduced to malate. </a:t>
            </a:r>
            <a:endParaRPr lang="en-IN" dirty="0" smtClean="0"/>
          </a:p>
          <a:p>
            <a:r>
              <a:rPr lang="en-IN" dirty="0" smtClean="0"/>
              <a:t>Decarboxylation </a:t>
            </a:r>
            <a:r>
              <a:rPr lang="en-IN" dirty="0"/>
              <a:t>of malate during the day releases CO2 inside the leaves, thus allowing carbon fixation to 3-phosphoglycerate by </a:t>
            </a:r>
            <a:r>
              <a:rPr lang="en-IN" dirty="0" err="1"/>
              <a:t>RuBisCO</a:t>
            </a:r>
            <a:r>
              <a:rPr lang="en-IN" dirty="0"/>
              <a:t>. Sixteen thousand species of plants use CAM.</a:t>
            </a:r>
          </a:p>
        </p:txBody>
      </p:sp>
    </p:spTree>
    <p:extLst>
      <p:ext uri="{BB962C8B-B14F-4D97-AF65-F5344CB8AC3E}">
        <p14:creationId xmlns:p14="http://schemas.microsoft.com/office/powerpoint/2010/main" val="296111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0" y="762000"/>
            <a:ext cx="897802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23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C4 Carbon Fixation</a:t>
            </a:r>
            <a:endParaRPr lang="en-IN" dirty="0"/>
          </a:p>
        </p:txBody>
      </p:sp>
      <p:sp>
        <p:nvSpPr>
          <p:cNvPr id="3" name="Content Placeholder 2"/>
          <p:cNvSpPr>
            <a:spLocks noGrp="1"/>
          </p:cNvSpPr>
          <p:nvPr>
            <p:ph idx="1"/>
          </p:nvPr>
        </p:nvSpPr>
        <p:spPr/>
        <p:txBody>
          <a:bodyPr/>
          <a:lstStyle/>
          <a:p>
            <a:r>
              <a:rPr lang="en-IN" dirty="0"/>
              <a:t>The C4 pathway bears resemblance to CAM; both act to concentrate CO</a:t>
            </a:r>
            <a:r>
              <a:rPr lang="en-IN" baseline="-25000" dirty="0"/>
              <a:t>2</a:t>
            </a:r>
            <a:r>
              <a:rPr lang="en-IN" dirty="0"/>
              <a:t> around </a:t>
            </a:r>
            <a:r>
              <a:rPr lang="en-IN" dirty="0" err="1"/>
              <a:t>RuBisCO</a:t>
            </a:r>
            <a:r>
              <a:rPr lang="en-IN" dirty="0"/>
              <a:t>, thereby increasing its efficiency. </a:t>
            </a:r>
            <a:endParaRPr lang="en-IN" dirty="0" smtClean="0"/>
          </a:p>
          <a:p>
            <a:endParaRPr lang="en-IN" dirty="0"/>
          </a:p>
          <a:p>
            <a:r>
              <a:rPr lang="en-IN" dirty="0" smtClean="0"/>
              <a:t>CAM </a:t>
            </a:r>
            <a:r>
              <a:rPr lang="en-IN" dirty="0"/>
              <a:t>concentrates it temporally, providing CO</a:t>
            </a:r>
            <a:r>
              <a:rPr lang="en-IN" baseline="-25000" dirty="0"/>
              <a:t>2</a:t>
            </a:r>
            <a:r>
              <a:rPr lang="en-IN" dirty="0"/>
              <a:t> during the day and not at night, when respiration is the dominant reaction.</a:t>
            </a:r>
            <a:endParaRPr lang="en-IN" dirty="0"/>
          </a:p>
        </p:txBody>
      </p:sp>
    </p:spTree>
    <p:extLst>
      <p:ext uri="{BB962C8B-B14F-4D97-AF65-F5344CB8AC3E}">
        <p14:creationId xmlns:p14="http://schemas.microsoft.com/office/powerpoint/2010/main" val="347261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IN" dirty="0"/>
              <a:t>C4 plants, in contrast, concentrate CO2 spatially, with a </a:t>
            </a:r>
            <a:r>
              <a:rPr lang="en-IN" dirty="0" err="1"/>
              <a:t>RuBisCO</a:t>
            </a:r>
            <a:r>
              <a:rPr lang="en-IN" dirty="0"/>
              <a:t> reaction centre in a “bundle sheath cell” that is inundated with CO2. </a:t>
            </a:r>
            <a:endParaRPr lang="en-IN" dirty="0" smtClean="0"/>
          </a:p>
          <a:p>
            <a:endParaRPr lang="en-IN" dirty="0"/>
          </a:p>
          <a:p>
            <a:r>
              <a:rPr lang="en-IN" dirty="0" smtClean="0"/>
              <a:t>Due </a:t>
            </a:r>
            <a:r>
              <a:rPr lang="en-IN" dirty="0"/>
              <a:t>to the inactivity required by the CAM mechanism, C4 carbon fixation has a greater efficiency in terms of PGA synthesis.</a:t>
            </a:r>
          </a:p>
        </p:txBody>
      </p:sp>
    </p:spTree>
    <p:extLst>
      <p:ext uri="{BB962C8B-B14F-4D97-AF65-F5344CB8AC3E}">
        <p14:creationId xmlns:p14="http://schemas.microsoft.com/office/powerpoint/2010/main" val="296111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065"/>
            <a:ext cx="8382000" cy="657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51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r>
              <a:rPr lang="en-IN" dirty="0"/>
              <a:t>C4 plants can produce more sugar than C3 plants in conditions of high light and temperature. </a:t>
            </a:r>
            <a:endParaRPr lang="en-IN" dirty="0" smtClean="0"/>
          </a:p>
          <a:p>
            <a:r>
              <a:rPr lang="en-IN" dirty="0" smtClean="0"/>
              <a:t>Many </a:t>
            </a:r>
            <a:r>
              <a:rPr lang="en-IN" dirty="0"/>
              <a:t>important crop plants are C4 plants, including maize, sorghum, sugarcane, and millet. </a:t>
            </a:r>
            <a:endParaRPr lang="en-IN" dirty="0" smtClean="0"/>
          </a:p>
          <a:p>
            <a:r>
              <a:rPr lang="en-IN" dirty="0" smtClean="0"/>
              <a:t>Plants </a:t>
            </a:r>
            <a:r>
              <a:rPr lang="en-IN" dirty="0"/>
              <a:t>that do not use PEP-carboxylase in carbon fixation are called C3 plants because the primary carboxylation reaction, </a:t>
            </a:r>
            <a:r>
              <a:rPr lang="en-IN" dirty="0" err="1"/>
              <a:t>catalyzed</a:t>
            </a:r>
            <a:r>
              <a:rPr lang="en-IN" dirty="0"/>
              <a:t> by </a:t>
            </a:r>
            <a:r>
              <a:rPr lang="en-IN" dirty="0" err="1"/>
              <a:t>RuBisCO</a:t>
            </a:r>
            <a:r>
              <a:rPr lang="en-IN" dirty="0"/>
              <a:t>, produces the three-carbon 3-phosphoglyceric acids directly in the Calvin-Benson cycle. </a:t>
            </a:r>
            <a:endParaRPr lang="en-IN" dirty="0" smtClean="0"/>
          </a:p>
        </p:txBody>
      </p:sp>
    </p:spTree>
    <p:extLst>
      <p:ext uri="{BB962C8B-B14F-4D97-AF65-F5344CB8AC3E}">
        <p14:creationId xmlns:p14="http://schemas.microsoft.com/office/powerpoint/2010/main" val="296111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Over 90% of plants use C3 carbon fixation, compared to 3% that use C4 carbon fixation; however, the evolution of C4 in over 60 plant lineages makes it a striking example of convergent evolution.</a:t>
            </a:r>
          </a:p>
          <a:p>
            <a:endParaRPr lang="en-IN" dirty="0"/>
          </a:p>
        </p:txBody>
      </p:sp>
    </p:spTree>
    <p:extLst>
      <p:ext uri="{BB962C8B-B14F-4D97-AF65-F5344CB8AC3E}">
        <p14:creationId xmlns:p14="http://schemas.microsoft.com/office/powerpoint/2010/main" val="88171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CALVIN </a:t>
            </a:r>
            <a:r>
              <a:rPr lang="en-IN" dirty="0" err="1" smtClean="0"/>
              <a:t>cYCLE</a:t>
            </a:r>
            <a:endParaRPr lang="en-IN" dirty="0"/>
          </a:p>
        </p:txBody>
      </p:sp>
      <p:sp>
        <p:nvSpPr>
          <p:cNvPr id="3" name="Text Placeholder 2"/>
          <p:cNvSpPr>
            <a:spLocks noGrp="1"/>
          </p:cNvSpPr>
          <p:nvPr>
            <p:ph type="body" idx="1"/>
          </p:nvPr>
        </p:nvSpPr>
        <p:spPr/>
        <p:txBody>
          <a:bodyPr/>
          <a:lstStyle/>
          <a:p>
            <a:r>
              <a:rPr lang="en-IN" dirty="0"/>
              <a:t>The Calvin cycle is organized into three basic stages: fixation, reduction, and regeneration.</a:t>
            </a:r>
          </a:p>
        </p:txBody>
      </p:sp>
    </p:spTree>
    <p:extLst>
      <p:ext uri="{BB962C8B-B14F-4D97-AF65-F5344CB8AC3E}">
        <p14:creationId xmlns:p14="http://schemas.microsoft.com/office/powerpoint/2010/main" val="209286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IN" dirty="0"/>
              <a:t>In plants, carbon dioxide (CO</a:t>
            </a:r>
            <a:r>
              <a:rPr lang="en-IN" baseline="-25000" dirty="0"/>
              <a:t>2</a:t>
            </a:r>
            <a:r>
              <a:rPr lang="en-IN" dirty="0"/>
              <a:t>) enters the leaves through stomata, where it diffuses over short distances through intercellular spaces until it reaches the mesophyll cells. </a:t>
            </a:r>
            <a:endParaRPr lang="en-IN" dirty="0" smtClean="0"/>
          </a:p>
          <a:p>
            <a:endParaRPr lang="en-IN" dirty="0" smtClean="0"/>
          </a:p>
          <a:p>
            <a:r>
              <a:rPr lang="en-IN" dirty="0" smtClean="0"/>
              <a:t>Once </a:t>
            </a:r>
            <a:r>
              <a:rPr lang="en-IN" dirty="0"/>
              <a:t>in the mesophyll cells, CO</a:t>
            </a:r>
            <a:r>
              <a:rPr lang="en-IN" baseline="-25000" dirty="0"/>
              <a:t>2</a:t>
            </a:r>
            <a:r>
              <a:rPr lang="en-IN" dirty="0"/>
              <a:t> diffuses into the stroma of the chloroplast, the site of light-independent reactions of photosynthesis. </a:t>
            </a:r>
            <a:endParaRPr lang="en-IN" dirty="0" smtClean="0"/>
          </a:p>
        </p:txBody>
      </p:sp>
    </p:spTree>
    <p:extLst>
      <p:ext uri="{BB962C8B-B14F-4D97-AF65-F5344CB8AC3E}">
        <p14:creationId xmlns:p14="http://schemas.microsoft.com/office/powerpoint/2010/main" val="254684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IN" dirty="0"/>
              <a:t>These reactions actually have several names associated with them. Other names for light-independent reactions include the Calvin cycle, the Calvin-Benson cycle, and dark reactions. </a:t>
            </a:r>
            <a:endParaRPr lang="en-IN" dirty="0" smtClean="0"/>
          </a:p>
          <a:p>
            <a:endParaRPr lang="en-IN" dirty="0"/>
          </a:p>
          <a:p>
            <a:r>
              <a:rPr lang="en-IN" dirty="0"/>
              <a:t>The most outdated name is dark reactions, which can be misleading because it implies incorrectly that the reaction only occurs at night or is independent of light, which is why most scientists and instructors no longer use it.</a:t>
            </a:r>
          </a:p>
          <a:p>
            <a:endParaRPr lang="en-IN" dirty="0"/>
          </a:p>
        </p:txBody>
      </p:sp>
    </p:spTree>
    <p:extLst>
      <p:ext uri="{BB962C8B-B14F-4D97-AF65-F5344CB8AC3E}">
        <p14:creationId xmlns:p14="http://schemas.microsoft.com/office/powerpoint/2010/main" val="337534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CAM and C4 Photosynthesis</a:t>
            </a:r>
          </a:p>
        </p:txBody>
      </p:sp>
      <p:sp>
        <p:nvSpPr>
          <p:cNvPr id="3" name="Text Placeholder 2"/>
          <p:cNvSpPr>
            <a:spLocks noGrp="1"/>
          </p:cNvSpPr>
          <p:nvPr>
            <p:ph type="body" idx="1"/>
          </p:nvPr>
        </p:nvSpPr>
        <p:spPr/>
        <p:txBody>
          <a:bodyPr/>
          <a:lstStyle/>
          <a:p>
            <a:r>
              <a:rPr lang="en-IN" dirty="0"/>
              <a:t>Some plants have evolved mechanisms to increase the CO</a:t>
            </a:r>
            <a:r>
              <a:rPr lang="en-IN" baseline="-25000" dirty="0"/>
              <a:t>2</a:t>
            </a:r>
            <a:r>
              <a:rPr lang="en-IN" dirty="0"/>
              <a:t> concentration in their leaves under hot and dry conditions.</a:t>
            </a:r>
            <a:endParaRPr lang="en-IN" dirty="0"/>
          </a:p>
        </p:txBody>
      </p:sp>
    </p:spTree>
    <p:extLst>
      <p:ext uri="{BB962C8B-B14F-4D97-AF65-F5344CB8AC3E}">
        <p14:creationId xmlns:p14="http://schemas.microsoft.com/office/powerpoint/2010/main" val="333313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760"/>
            <a:ext cx="8655400" cy="463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665" y="4800600"/>
            <a:ext cx="9124335" cy="1938992"/>
          </a:xfrm>
          <a:prstGeom prst="rect">
            <a:avLst/>
          </a:prstGeom>
        </p:spPr>
        <p:txBody>
          <a:bodyPr wrap="square">
            <a:spAutoFit/>
          </a:bodyPr>
          <a:lstStyle/>
          <a:p>
            <a:r>
              <a:rPr lang="en-IN" sz="2400" dirty="0"/>
              <a:t>Light-dependent reactions harness energy from the sun to produce chemical bonds, ATP, and NADPH. These energy-carrying molecules are made in the stroma where the Calvin cycle takes place. The Calvin cycle is not totally independent of light since it relies on ATP and NADH, which are products of the light-dependent reactions.</a:t>
            </a:r>
          </a:p>
        </p:txBody>
      </p:sp>
    </p:spTree>
    <p:extLst>
      <p:ext uri="{BB962C8B-B14F-4D97-AF65-F5344CB8AC3E}">
        <p14:creationId xmlns:p14="http://schemas.microsoft.com/office/powerpoint/2010/main" val="419244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a:t>The light-independent reactions of the Calvin cycle can be organized into three basic stages: </a:t>
            </a:r>
            <a:endParaRPr lang="en-IN" dirty="0" smtClean="0"/>
          </a:p>
          <a:p>
            <a:pPr marL="0" indent="0">
              <a:buNone/>
            </a:pPr>
            <a:endParaRPr lang="en-IN" dirty="0" smtClean="0"/>
          </a:p>
          <a:p>
            <a:r>
              <a:rPr lang="en-IN" b="1" dirty="0" smtClean="0">
                <a:solidFill>
                  <a:srgbClr val="FF0000"/>
                </a:solidFill>
              </a:rPr>
              <a:t>fixation</a:t>
            </a:r>
            <a:r>
              <a:rPr lang="en-IN" b="1" dirty="0"/>
              <a:t>, </a:t>
            </a:r>
            <a:endParaRPr lang="en-IN" b="1" dirty="0" smtClean="0"/>
          </a:p>
          <a:p>
            <a:r>
              <a:rPr lang="en-IN" b="1" dirty="0" smtClean="0">
                <a:solidFill>
                  <a:srgbClr val="0070C0"/>
                </a:solidFill>
              </a:rPr>
              <a:t>reduction</a:t>
            </a:r>
            <a:r>
              <a:rPr lang="en-IN" b="1" dirty="0"/>
              <a:t>, and </a:t>
            </a:r>
            <a:endParaRPr lang="en-IN" b="1" dirty="0" smtClean="0"/>
          </a:p>
          <a:p>
            <a:r>
              <a:rPr lang="en-IN" b="1" dirty="0" smtClean="0">
                <a:solidFill>
                  <a:srgbClr val="00B050"/>
                </a:solidFill>
              </a:rPr>
              <a:t>regeneration</a:t>
            </a:r>
            <a:r>
              <a:rPr lang="en-IN" dirty="0"/>
              <a:t>.</a:t>
            </a:r>
            <a:endParaRPr lang="en-IN" dirty="0"/>
          </a:p>
        </p:txBody>
      </p:sp>
    </p:spTree>
    <p:extLst>
      <p:ext uri="{BB962C8B-B14F-4D97-AF65-F5344CB8AC3E}">
        <p14:creationId xmlns:p14="http://schemas.microsoft.com/office/powerpoint/2010/main" val="4071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Stage 1: Fixation</a:t>
            </a:r>
            <a:endParaRPr lang="en-IN" dirty="0"/>
          </a:p>
        </p:txBody>
      </p:sp>
      <p:sp>
        <p:nvSpPr>
          <p:cNvPr id="3" name="Content Placeholder 2"/>
          <p:cNvSpPr>
            <a:spLocks noGrp="1"/>
          </p:cNvSpPr>
          <p:nvPr>
            <p:ph idx="1"/>
          </p:nvPr>
        </p:nvSpPr>
        <p:spPr/>
        <p:txBody>
          <a:bodyPr>
            <a:normAutofit lnSpcReduction="10000"/>
          </a:bodyPr>
          <a:lstStyle/>
          <a:p>
            <a:r>
              <a:rPr lang="en-IN" dirty="0"/>
              <a:t>In the stroma, in addition to CO</a:t>
            </a:r>
            <a:r>
              <a:rPr lang="en-IN" baseline="-25000" dirty="0"/>
              <a:t>2</a:t>
            </a:r>
            <a:r>
              <a:rPr lang="en-IN" dirty="0"/>
              <a:t>,two other components are present to initiate the light-independent reactions: an enzyme called ribulose bisphosphate carboxylase (</a:t>
            </a:r>
            <a:r>
              <a:rPr lang="en-IN" dirty="0" err="1"/>
              <a:t>RuBisCO</a:t>
            </a:r>
            <a:r>
              <a:rPr lang="en-IN" dirty="0"/>
              <a:t>) and three molecules of ribulose bisphosphate (</a:t>
            </a:r>
            <a:r>
              <a:rPr lang="en-IN" dirty="0" err="1"/>
              <a:t>RuBP</a:t>
            </a:r>
            <a:r>
              <a:rPr lang="en-IN" dirty="0"/>
              <a:t>). </a:t>
            </a:r>
            <a:endParaRPr lang="en-IN" dirty="0" smtClean="0"/>
          </a:p>
          <a:p>
            <a:r>
              <a:rPr lang="en-IN" dirty="0" err="1" smtClean="0"/>
              <a:t>RuBP</a:t>
            </a:r>
            <a:r>
              <a:rPr lang="en-IN" dirty="0" smtClean="0"/>
              <a:t> </a:t>
            </a:r>
            <a:r>
              <a:rPr lang="en-IN" dirty="0"/>
              <a:t>has five atoms of carbon, flanked by two phosphates. </a:t>
            </a:r>
            <a:r>
              <a:rPr lang="en-IN" dirty="0" err="1"/>
              <a:t>RuBisCO</a:t>
            </a:r>
            <a:r>
              <a:rPr lang="en-IN" dirty="0"/>
              <a:t> </a:t>
            </a:r>
            <a:r>
              <a:rPr lang="en-IN" dirty="0" err="1"/>
              <a:t>catalyzes</a:t>
            </a:r>
            <a:r>
              <a:rPr lang="en-IN" dirty="0"/>
              <a:t> a reaction between CO</a:t>
            </a:r>
            <a:r>
              <a:rPr lang="en-IN" baseline="-25000" dirty="0"/>
              <a:t>2</a:t>
            </a:r>
            <a:r>
              <a:rPr lang="en-IN" dirty="0"/>
              <a:t> and </a:t>
            </a:r>
            <a:r>
              <a:rPr lang="en-IN" dirty="0" err="1"/>
              <a:t>RuBP</a:t>
            </a:r>
            <a:r>
              <a:rPr lang="en-IN" dirty="0"/>
              <a:t>.</a:t>
            </a:r>
            <a:endParaRPr lang="en-IN" dirty="0"/>
          </a:p>
        </p:txBody>
      </p:sp>
    </p:spTree>
    <p:extLst>
      <p:ext uri="{BB962C8B-B14F-4D97-AF65-F5344CB8AC3E}">
        <p14:creationId xmlns:p14="http://schemas.microsoft.com/office/powerpoint/2010/main" val="226567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For each CO</a:t>
            </a:r>
            <a:r>
              <a:rPr lang="en-IN" baseline="-25000" dirty="0"/>
              <a:t>2</a:t>
            </a:r>
            <a:r>
              <a:rPr lang="en-IN" dirty="0"/>
              <a:t> molecule that reacts with one </a:t>
            </a:r>
            <a:r>
              <a:rPr lang="en-IN" dirty="0" err="1"/>
              <a:t>RuBP</a:t>
            </a:r>
            <a:r>
              <a:rPr lang="en-IN" dirty="0"/>
              <a:t>, two molecules of 3-phosphoglyceric acid (3-PGA) form. </a:t>
            </a:r>
            <a:endParaRPr lang="en-IN" dirty="0" smtClean="0"/>
          </a:p>
          <a:p>
            <a:endParaRPr lang="en-IN" dirty="0"/>
          </a:p>
          <a:p>
            <a:r>
              <a:rPr lang="en-IN" dirty="0" smtClean="0"/>
              <a:t>3-PGA </a:t>
            </a:r>
            <a:r>
              <a:rPr lang="en-IN" dirty="0"/>
              <a:t>has three carbons and one phosphate. Each turn of the cycle involves only one </a:t>
            </a:r>
            <a:r>
              <a:rPr lang="en-IN" dirty="0" err="1"/>
              <a:t>RuBP</a:t>
            </a:r>
            <a:r>
              <a:rPr lang="en-IN" dirty="0"/>
              <a:t> and one carbon dioxide and forms two molecules of 3-PGA. </a:t>
            </a:r>
            <a:endParaRPr lang="en-IN" dirty="0"/>
          </a:p>
        </p:txBody>
      </p:sp>
    </p:spTree>
    <p:extLst>
      <p:ext uri="{BB962C8B-B14F-4D97-AF65-F5344CB8AC3E}">
        <p14:creationId xmlns:p14="http://schemas.microsoft.com/office/powerpoint/2010/main" val="219808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 number of carbon atoms remains the same, as the atoms move to form new bonds during the reactions (3 atoms from 3CO</a:t>
            </a:r>
            <a:r>
              <a:rPr lang="en-IN" baseline="-25000" dirty="0"/>
              <a:t>2</a:t>
            </a:r>
            <a:r>
              <a:rPr lang="en-IN" dirty="0"/>
              <a:t> + 15 atoms from 3RuBP = 18 atoms in 3 atoms of 3-PGA). </a:t>
            </a:r>
            <a:endParaRPr lang="en-IN" dirty="0" smtClean="0"/>
          </a:p>
          <a:p>
            <a:r>
              <a:rPr lang="en-IN" dirty="0" smtClean="0"/>
              <a:t>This </a:t>
            </a:r>
            <a:r>
              <a:rPr lang="en-IN" dirty="0"/>
              <a:t>process is called carbon fixation because CO</a:t>
            </a:r>
            <a:r>
              <a:rPr lang="en-IN" baseline="-25000" dirty="0"/>
              <a:t>2</a:t>
            </a:r>
            <a:r>
              <a:rPr lang="en-IN" dirty="0"/>
              <a:t> is “fixed” from an inorganic form into organic molecules.</a:t>
            </a:r>
            <a:endParaRPr lang="en-IN" dirty="0"/>
          </a:p>
        </p:txBody>
      </p:sp>
    </p:spTree>
    <p:extLst>
      <p:ext uri="{BB962C8B-B14F-4D97-AF65-F5344CB8AC3E}">
        <p14:creationId xmlns:p14="http://schemas.microsoft.com/office/powerpoint/2010/main" val="200691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 2: Reduction</a:t>
            </a:r>
          </a:p>
        </p:txBody>
      </p:sp>
      <p:sp>
        <p:nvSpPr>
          <p:cNvPr id="3" name="Content Placeholder 2"/>
          <p:cNvSpPr>
            <a:spLocks noGrp="1"/>
          </p:cNvSpPr>
          <p:nvPr>
            <p:ph idx="1"/>
          </p:nvPr>
        </p:nvSpPr>
        <p:spPr/>
        <p:txBody>
          <a:bodyPr>
            <a:normAutofit/>
          </a:bodyPr>
          <a:lstStyle/>
          <a:p>
            <a:r>
              <a:rPr lang="en-IN" dirty="0"/>
              <a:t>ATP and NADPH are used to convert the six molecules of 3-PGA into six molecules of a chemical called glyceraldehyde 3-phosphate (G3P</a:t>
            </a:r>
            <a:r>
              <a:rPr lang="en-IN" dirty="0" smtClean="0"/>
              <a:t>).</a:t>
            </a:r>
          </a:p>
          <a:p>
            <a:r>
              <a:rPr lang="en-IN" dirty="0" smtClean="0"/>
              <a:t> </a:t>
            </a:r>
            <a:r>
              <a:rPr lang="en-IN" dirty="0"/>
              <a:t>This is a reduction reaction because it involves the gain of electrons by 3-PGA. </a:t>
            </a:r>
            <a:endParaRPr lang="en-IN" dirty="0" smtClean="0"/>
          </a:p>
          <a:p>
            <a:r>
              <a:rPr lang="en-IN" dirty="0" smtClean="0"/>
              <a:t>Recall </a:t>
            </a:r>
            <a:r>
              <a:rPr lang="en-IN" dirty="0"/>
              <a:t>that a reduction is the gain of an electron by an atom or molecule</a:t>
            </a:r>
            <a:r>
              <a:rPr lang="en-IN" dirty="0" smtClean="0"/>
              <a:t>.</a:t>
            </a:r>
          </a:p>
        </p:txBody>
      </p:sp>
    </p:spTree>
    <p:extLst>
      <p:ext uri="{BB962C8B-B14F-4D97-AF65-F5344CB8AC3E}">
        <p14:creationId xmlns:p14="http://schemas.microsoft.com/office/powerpoint/2010/main" val="165591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Six molecules of both ATP and NADPH are used. For ATP, energy is released with the loss of the terminal phosphate atom, converting it to ADP; for NADPH, both energy and a hydrogen atom are lost, converting it into NADP</a:t>
            </a:r>
            <a:r>
              <a:rPr lang="en-IN" baseline="30000" dirty="0"/>
              <a:t>+</a:t>
            </a:r>
            <a:r>
              <a:rPr lang="en-IN" dirty="0"/>
              <a:t>. </a:t>
            </a:r>
          </a:p>
          <a:p>
            <a:r>
              <a:rPr lang="en-IN" dirty="0"/>
              <a:t>Both of these molecules return to the nearby light-dependent reactions to be reused and reenergized.</a:t>
            </a:r>
          </a:p>
          <a:p>
            <a:endParaRPr lang="en-IN" dirty="0"/>
          </a:p>
        </p:txBody>
      </p:sp>
    </p:spTree>
    <p:extLst>
      <p:ext uri="{BB962C8B-B14F-4D97-AF65-F5344CB8AC3E}">
        <p14:creationId xmlns:p14="http://schemas.microsoft.com/office/powerpoint/2010/main" val="416371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Stage 3: Regeneration</a:t>
            </a:r>
          </a:p>
        </p:txBody>
      </p:sp>
      <p:sp>
        <p:nvSpPr>
          <p:cNvPr id="3" name="Content Placeholder 2"/>
          <p:cNvSpPr>
            <a:spLocks noGrp="1"/>
          </p:cNvSpPr>
          <p:nvPr>
            <p:ph idx="1"/>
          </p:nvPr>
        </p:nvSpPr>
        <p:spPr/>
        <p:txBody>
          <a:bodyPr/>
          <a:lstStyle/>
          <a:p>
            <a:r>
              <a:rPr lang="en-IN" dirty="0"/>
              <a:t>At this point, only one of the G3P molecules leaves the Calvin cycle and is sent to the cytoplasm to contribute to the formation of other compounds needed by the plant. </a:t>
            </a:r>
            <a:endParaRPr lang="en-IN" dirty="0" smtClean="0"/>
          </a:p>
          <a:p>
            <a:r>
              <a:rPr lang="en-IN" dirty="0" smtClean="0"/>
              <a:t>Because </a:t>
            </a:r>
            <a:r>
              <a:rPr lang="en-IN" dirty="0"/>
              <a:t>the G3P exported from the chloroplast has three carbon atoms, it takes three “turns” of the Calvin cycle to fix enough net carbon to export one G3P. </a:t>
            </a:r>
            <a:endParaRPr lang="en-IN" dirty="0"/>
          </a:p>
        </p:txBody>
      </p:sp>
    </p:spTree>
    <p:extLst>
      <p:ext uri="{BB962C8B-B14F-4D97-AF65-F5344CB8AC3E}">
        <p14:creationId xmlns:p14="http://schemas.microsoft.com/office/powerpoint/2010/main" val="423189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But each turn makes two G3Ps, thus three turns make six G3Ps. </a:t>
            </a:r>
            <a:endParaRPr lang="en-IN" dirty="0" smtClean="0"/>
          </a:p>
          <a:p>
            <a:r>
              <a:rPr lang="en-IN" dirty="0" smtClean="0"/>
              <a:t>One </a:t>
            </a:r>
            <a:r>
              <a:rPr lang="en-IN" dirty="0"/>
              <a:t>is exported while the remaining five G3P molecules remain in the cycle and are used to regenerate </a:t>
            </a:r>
            <a:r>
              <a:rPr lang="en-IN" dirty="0" err="1"/>
              <a:t>RuBP</a:t>
            </a:r>
            <a:r>
              <a:rPr lang="en-IN" dirty="0"/>
              <a:t>, which enables the system to prepare for more CO</a:t>
            </a:r>
            <a:r>
              <a:rPr lang="en-IN" baseline="-25000" dirty="0"/>
              <a:t>2</a:t>
            </a:r>
            <a:r>
              <a:rPr lang="en-IN" dirty="0"/>
              <a:t> to be fixed. </a:t>
            </a:r>
            <a:endParaRPr lang="en-IN" dirty="0" smtClean="0"/>
          </a:p>
          <a:p>
            <a:r>
              <a:rPr lang="en-IN" dirty="0" smtClean="0"/>
              <a:t>Three </a:t>
            </a:r>
            <a:r>
              <a:rPr lang="en-IN" dirty="0"/>
              <a:t>more molecules of ATP are used in these regeneration reactions.</a:t>
            </a:r>
            <a:endParaRPr lang="en-IN" dirty="0"/>
          </a:p>
        </p:txBody>
      </p:sp>
    </p:spTree>
    <p:extLst>
      <p:ext uri="{BB962C8B-B14F-4D97-AF65-F5344CB8AC3E}">
        <p14:creationId xmlns:p14="http://schemas.microsoft.com/office/powerpoint/2010/main" val="158131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4354"/>
            <a:ext cx="6934200" cy="638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0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Key Points</a:t>
            </a:r>
            <a:endParaRPr lang="en-IN" dirty="0"/>
          </a:p>
        </p:txBody>
      </p:sp>
      <p:sp>
        <p:nvSpPr>
          <p:cNvPr id="3" name="Content Placeholder 2"/>
          <p:cNvSpPr>
            <a:spLocks noGrp="1"/>
          </p:cNvSpPr>
          <p:nvPr>
            <p:ph idx="1"/>
          </p:nvPr>
        </p:nvSpPr>
        <p:spPr/>
        <p:txBody>
          <a:bodyPr/>
          <a:lstStyle/>
          <a:p>
            <a:pPr fontAlgn="base"/>
            <a:r>
              <a:rPr lang="en-IN" dirty="0"/>
              <a:t>The process of photosynthesis in desert plants has evolved mechanisms to conserve water.</a:t>
            </a:r>
          </a:p>
          <a:p>
            <a:pPr fontAlgn="base"/>
            <a:r>
              <a:rPr lang="en-IN" dirty="0"/>
              <a:t>Plants that use </a:t>
            </a:r>
            <a:r>
              <a:rPr lang="en-IN" dirty="0" err="1"/>
              <a:t>crassulacean</a:t>
            </a:r>
            <a:r>
              <a:rPr lang="en-IN" dirty="0"/>
              <a:t> acid metabolism (CAM) photosynthesis fix CO</a:t>
            </a:r>
            <a:r>
              <a:rPr lang="en-IN" baseline="-25000" dirty="0"/>
              <a:t>2</a:t>
            </a:r>
            <a:r>
              <a:rPr lang="en-IN" dirty="0"/>
              <a:t> at night, when their stomata are open.</a:t>
            </a:r>
          </a:p>
          <a:p>
            <a:pPr fontAlgn="base"/>
            <a:r>
              <a:rPr lang="en-IN" dirty="0"/>
              <a:t>Plants that use C4 carbon fixation concentrate carbon dioxide spatially, using “bundle sheath cells” which are inundated with CO</a:t>
            </a:r>
            <a:r>
              <a:rPr lang="en-IN" baseline="-25000" dirty="0"/>
              <a:t>2.</a:t>
            </a:r>
            <a:endParaRPr lang="en-IN" dirty="0"/>
          </a:p>
          <a:p>
            <a:endParaRPr lang="en-IN" dirty="0"/>
          </a:p>
        </p:txBody>
      </p:sp>
    </p:spTree>
    <p:extLst>
      <p:ext uri="{BB962C8B-B14F-4D97-AF65-F5344CB8AC3E}">
        <p14:creationId xmlns:p14="http://schemas.microsoft.com/office/powerpoint/2010/main" val="138725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Key Terms</a:t>
            </a:r>
            <a:endParaRPr lang="en-IN" dirty="0"/>
          </a:p>
        </p:txBody>
      </p:sp>
      <p:sp>
        <p:nvSpPr>
          <p:cNvPr id="3" name="Content Placeholder 2"/>
          <p:cNvSpPr>
            <a:spLocks noGrp="1"/>
          </p:cNvSpPr>
          <p:nvPr>
            <p:ph idx="1"/>
          </p:nvPr>
        </p:nvSpPr>
        <p:spPr/>
        <p:txBody>
          <a:bodyPr>
            <a:normAutofit fontScale="92500" lnSpcReduction="10000"/>
          </a:bodyPr>
          <a:lstStyle/>
          <a:p>
            <a:pPr fontAlgn="base"/>
            <a:r>
              <a:rPr lang="en-IN" b="1" dirty="0" err="1"/>
              <a:t>crassulacean</a:t>
            </a:r>
            <a:r>
              <a:rPr lang="en-IN" b="1" dirty="0"/>
              <a:t> acid metabolism</a:t>
            </a:r>
            <a:r>
              <a:rPr lang="en-IN" dirty="0"/>
              <a:t>: A carbon fixation pathway that evolved in some plants as an adaptation to arid conditions, in which the stomata in the leaves remain shut during the day to reduce evapotranspiration, but open at night to collect carbon dioxide (CO2).</a:t>
            </a:r>
          </a:p>
          <a:p>
            <a:pPr fontAlgn="base"/>
            <a:r>
              <a:rPr lang="en-IN" b="1" dirty="0"/>
              <a:t>C4 carbon fixation</a:t>
            </a:r>
            <a:r>
              <a:rPr lang="en-IN" dirty="0"/>
              <a:t>: A form of photosynthesis in which plants concentrate CO2 spatially, with a </a:t>
            </a:r>
            <a:r>
              <a:rPr lang="en-IN" dirty="0" err="1"/>
              <a:t>RuBisCO</a:t>
            </a:r>
            <a:r>
              <a:rPr lang="en-IN" dirty="0"/>
              <a:t> reaction centre in a “bundle sheath cell” that is inundated with CO2</a:t>
            </a:r>
          </a:p>
          <a:p>
            <a:endParaRPr lang="en-IN" dirty="0"/>
          </a:p>
        </p:txBody>
      </p:sp>
    </p:spTree>
    <p:extLst>
      <p:ext uri="{BB962C8B-B14F-4D97-AF65-F5344CB8AC3E}">
        <p14:creationId xmlns:p14="http://schemas.microsoft.com/office/powerpoint/2010/main" val="159488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IN" dirty="0"/>
              <a:t>Photosynthesis in desert plants has evolved adaptations that conserve water. </a:t>
            </a:r>
            <a:endParaRPr lang="en-IN" dirty="0" smtClean="0"/>
          </a:p>
          <a:p>
            <a:endParaRPr lang="en-IN" dirty="0" smtClean="0"/>
          </a:p>
          <a:p>
            <a:r>
              <a:rPr lang="en-IN" dirty="0" smtClean="0"/>
              <a:t>In </a:t>
            </a:r>
            <a:r>
              <a:rPr lang="en-IN" dirty="0"/>
              <a:t>harsh, dry heat, every drop of water must be used to survive. </a:t>
            </a:r>
            <a:endParaRPr lang="en-IN" dirty="0" smtClean="0"/>
          </a:p>
          <a:p>
            <a:endParaRPr lang="en-IN" dirty="0" smtClean="0"/>
          </a:p>
          <a:p>
            <a:r>
              <a:rPr lang="en-IN" dirty="0" smtClean="0"/>
              <a:t>Because </a:t>
            </a:r>
            <a:r>
              <a:rPr lang="en-IN" dirty="0"/>
              <a:t>stomata must open to allow for the uptake of CO</a:t>
            </a:r>
            <a:r>
              <a:rPr lang="en-IN" baseline="-25000" dirty="0"/>
              <a:t>2</a:t>
            </a:r>
            <a:r>
              <a:rPr lang="en-IN" dirty="0"/>
              <a:t>, water escapes from the leaf during active photosynthesis. </a:t>
            </a:r>
            <a:endParaRPr lang="en-IN" dirty="0" smtClean="0"/>
          </a:p>
        </p:txBody>
      </p:sp>
    </p:spTree>
    <p:extLst>
      <p:ext uri="{BB962C8B-B14F-4D97-AF65-F5344CB8AC3E}">
        <p14:creationId xmlns:p14="http://schemas.microsoft.com/office/powerpoint/2010/main" val="5785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IN" dirty="0"/>
              <a:t>Desert plants have evolved processes to conserve water and deal with harsh conditions. </a:t>
            </a:r>
            <a:endParaRPr lang="en-IN" dirty="0" smtClean="0"/>
          </a:p>
          <a:p>
            <a:endParaRPr lang="en-IN" dirty="0"/>
          </a:p>
          <a:p>
            <a:r>
              <a:rPr lang="en-IN" dirty="0"/>
              <a:t>A more efficient use of CO</a:t>
            </a:r>
            <a:r>
              <a:rPr lang="en-IN" baseline="-25000" dirty="0"/>
              <a:t>2</a:t>
            </a:r>
            <a:r>
              <a:rPr lang="en-IN" dirty="0"/>
              <a:t> allows plants to adapt to living with less water.</a:t>
            </a:r>
          </a:p>
          <a:p>
            <a:endParaRPr lang="en-IN" dirty="0"/>
          </a:p>
        </p:txBody>
      </p:sp>
    </p:spTree>
    <p:extLst>
      <p:ext uri="{BB962C8B-B14F-4D97-AF65-F5344CB8AC3E}">
        <p14:creationId xmlns:p14="http://schemas.microsoft.com/office/powerpoint/2010/main" val="256938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IN" dirty="0"/>
              <a:t>Some plants such as cacti can prepare materials for photosynthesis during the night by a temporary carbon fixation and storage process, because opening the stomata at this time conserves water due to cooler temperatures. </a:t>
            </a:r>
            <a:endParaRPr lang="en-IN" dirty="0" smtClean="0"/>
          </a:p>
          <a:p>
            <a:endParaRPr lang="en-IN" dirty="0"/>
          </a:p>
          <a:p>
            <a:r>
              <a:rPr lang="en-IN" dirty="0" smtClean="0"/>
              <a:t>In </a:t>
            </a:r>
            <a:r>
              <a:rPr lang="en-IN" dirty="0"/>
              <a:t>addition, cacti have evolved the ability to carry out low levels of photosynthesis without opening stomata at all, a mechanism for surviving extremely dry periods.</a:t>
            </a:r>
          </a:p>
        </p:txBody>
      </p:sp>
    </p:spTree>
    <p:extLst>
      <p:ext uri="{BB962C8B-B14F-4D97-AF65-F5344CB8AC3E}">
        <p14:creationId xmlns:p14="http://schemas.microsoft.com/office/powerpoint/2010/main" val="3137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71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CAM Photosynthesis</a:t>
            </a:r>
            <a:endParaRPr lang="en-IN" dirty="0"/>
          </a:p>
        </p:txBody>
      </p:sp>
      <p:sp>
        <p:nvSpPr>
          <p:cNvPr id="3" name="Content Placeholder 2"/>
          <p:cNvSpPr>
            <a:spLocks noGrp="1"/>
          </p:cNvSpPr>
          <p:nvPr>
            <p:ph idx="1"/>
          </p:nvPr>
        </p:nvSpPr>
        <p:spPr/>
        <p:txBody>
          <a:bodyPr>
            <a:normAutofit lnSpcReduction="10000"/>
          </a:bodyPr>
          <a:lstStyle/>
          <a:p>
            <a:r>
              <a:rPr lang="en-IN" dirty="0"/>
              <a:t>Xerophytes, such as cacti and most succulents, also use</a:t>
            </a:r>
            <a:r>
              <a:rPr lang="en-IN" dirty="0"/>
              <a:t/>
            </a:r>
            <a:br>
              <a:rPr lang="en-IN" dirty="0"/>
            </a:br>
            <a:r>
              <a:rPr lang="en-IN" dirty="0"/>
              <a:t>phosphoenolpyruvate (PEP) carboxylase to capture carbon dioxide in a process called </a:t>
            </a:r>
            <a:r>
              <a:rPr lang="en-IN" dirty="0" err="1"/>
              <a:t>crassulacean</a:t>
            </a:r>
            <a:r>
              <a:rPr lang="en-IN" dirty="0"/>
              <a:t> acid metabolism (CAM). In contrast to C</a:t>
            </a:r>
            <a:r>
              <a:rPr lang="en-IN" baseline="-25000" dirty="0"/>
              <a:t>4 </a:t>
            </a:r>
            <a:r>
              <a:rPr lang="en-IN" dirty="0"/>
              <a:t>metabolism, </a:t>
            </a:r>
            <a:r>
              <a:rPr lang="en-IN" dirty="0" smtClean="0"/>
              <a:t>which</a:t>
            </a:r>
            <a:r>
              <a:rPr lang="en-IN" dirty="0"/>
              <a:t> </a:t>
            </a:r>
            <a:r>
              <a:rPr lang="en-IN" i="1" dirty="0"/>
              <a:t>physically</a:t>
            </a:r>
            <a:r>
              <a:rPr lang="en-IN" dirty="0"/>
              <a:t> separates the CO</a:t>
            </a:r>
            <a:r>
              <a:rPr lang="en-IN" baseline="-25000" dirty="0"/>
              <a:t>2</a:t>
            </a:r>
            <a:r>
              <a:rPr lang="en-IN" dirty="0"/>
              <a:t> fixation to PEP from the Calvin cycle, CAM </a:t>
            </a:r>
            <a:r>
              <a:rPr lang="en-IN" i="1" dirty="0"/>
              <a:t>temporally</a:t>
            </a:r>
            <a:r>
              <a:rPr lang="en-IN" dirty="0"/>
              <a:t> separates these two processes.</a:t>
            </a:r>
            <a:endParaRPr lang="en-IN" dirty="0"/>
          </a:p>
        </p:txBody>
      </p:sp>
    </p:spTree>
    <p:extLst>
      <p:ext uri="{BB962C8B-B14F-4D97-AF65-F5344CB8AC3E}">
        <p14:creationId xmlns:p14="http://schemas.microsoft.com/office/powerpoint/2010/main" val="451241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1008</Words>
  <Application>Microsoft Office PowerPoint</Application>
  <PresentationFormat>On-screen Show (4:3)</PresentationFormat>
  <Paragraphs>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Light-Independent Reactions of Photosynthesis</vt:lpstr>
      <vt:lpstr>CAM and C4 Photosynthesis</vt:lpstr>
      <vt:lpstr>Key Points</vt:lpstr>
      <vt:lpstr>Key Terms</vt:lpstr>
      <vt:lpstr>PowerPoint Presentation</vt:lpstr>
      <vt:lpstr>PowerPoint Presentation</vt:lpstr>
      <vt:lpstr>PowerPoint Presentation</vt:lpstr>
      <vt:lpstr>PowerPoint Presentation</vt:lpstr>
      <vt:lpstr>CAM Photosynthesis</vt:lpstr>
      <vt:lpstr>PowerPoint Presentation</vt:lpstr>
      <vt:lpstr>PowerPoint Presentation</vt:lpstr>
      <vt:lpstr>C4 Carbon Fixation</vt:lpstr>
      <vt:lpstr>PowerPoint Presentation</vt:lpstr>
      <vt:lpstr>PowerPoint Presentation</vt:lpstr>
      <vt:lpstr>PowerPoint Presentation</vt:lpstr>
      <vt:lpstr>PowerPoint Presentation</vt:lpstr>
      <vt:lpstr>The CALVIN cYCLE</vt:lpstr>
      <vt:lpstr>PowerPoint Presentation</vt:lpstr>
      <vt:lpstr>PowerPoint Presentation</vt:lpstr>
      <vt:lpstr>PowerPoint Presentation</vt:lpstr>
      <vt:lpstr>PowerPoint Presentation</vt:lpstr>
      <vt:lpstr>Stage 1: Fixation</vt:lpstr>
      <vt:lpstr>PowerPoint Presentation</vt:lpstr>
      <vt:lpstr>PowerPoint Presentation</vt:lpstr>
      <vt:lpstr>Stage 2: Reduction</vt:lpstr>
      <vt:lpstr>PowerPoint Presentation</vt:lpstr>
      <vt:lpstr>Stage 3: Regeneration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Light-Independent Reactions of Photosynthesis</dc:title>
  <dc:creator>Ashwani Sharma</dc:creator>
  <cp:lastModifiedBy>Ashwani SHARMA</cp:lastModifiedBy>
  <cp:revision>4</cp:revision>
  <dcterms:created xsi:type="dcterms:W3CDTF">2006-08-16T00:00:00Z</dcterms:created>
  <dcterms:modified xsi:type="dcterms:W3CDTF">2020-10-10T07:30:35Z</dcterms:modified>
</cp:coreProperties>
</file>