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9BDD66-E441-44D1-AE6D-BF92F2A6302B}"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2707470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BDD66-E441-44D1-AE6D-BF92F2A6302B}"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286736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BDD66-E441-44D1-AE6D-BF92F2A6302B}"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278957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BDD66-E441-44D1-AE6D-BF92F2A6302B}"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3063058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9BDD66-E441-44D1-AE6D-BF92F2A6302B}"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355457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9BDD66-E441-44D1-AE6D-BF92F2A6302B}"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3693385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9BDD66-E441-44D1-AE6D-BF92F2A6302B}" type="datetimeFigureOut">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1959901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9BDD66-E441-44D1-AE6D-BF92F2A6302B}" type="datetimeFigureOut">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2203198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BDD66-E441-44D1-AE6D-BF92F2A6302B}" type="datetimeFigureOut">
              <a:rPr lang="en-US" smtClean="0"/>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4053346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BDD66-E441-44D1-AE6D-BF92F2A6302B}"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978477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BDD66-E441-44D1-AE6D-BF92F2A6302B}"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E1ED8-8312-4FB1-A353-FDC342545495}" type="slidenum">
              <a:rPr lang="en-US" smtClean="0"/>
              <a:t>‹#›</a:t>
            </a:fld>
            <a:endParaRPr lang="en-US"/>
          </a:p>
        </p:txBody>
      </p:sp>
    </p:spTree>
    <p:extLst>
      <p:ext uri="{BB962C8B-B14F-4D97-AF65-F5344CB8AC3E}">
        <p14:creationId xmlns:p14="http://schemas.microsoft.com/office/powerpoint/2010/main" val="118971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BDD66-E441-44D1-AE6D-BF92F2A6302B}" type="datetimeFigureOut">
              <a:rPr lang="en-US" smtClean="0"/>
              <a:t>3/18/2020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E1ED8-8312-4FB1-A353-FDC342545495}" type="slidenum">
              <a:rPr lang="en-US" smtClean="0"/>
              <a:t>‹#›</a:t>
            </a:fld>
            <a:endParaRPr lang="en-US"/>
          </a:p>
        </p:txBody>
      </p:sp>
    </p:spTree>
    <p:extLst>
      <p:ext uri="{BB962C8B-B14F-4D97-AF65-F5344CB8AC3E}">
        <p14:creationId xmlns:p14="http://schemas.microsoft.com/office/powerpoint/2010/main" val="10734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latin typeface="Times New Roman" panose="02020603050405020304" pitchFamily="18" charset="0"/>
                <a:cs typeface="Times New Roman" panose="02020603050405020304" pitchFamily="18" charset="0"/>
              </a:rPr>
              <a:t>Corse: B.A (</a:t>
            </a:r>
            <a:r>
              <a:rPr lang="en-US" sz="2400" dirty="0" err="1" smtClean="0">
                <a:latin typeface="Times New Roman" panose="02020603050405020304" pitchFamily="18" charset="0"/>
                <a:cs typeface="Times New Roman" panose="02020603050405020304" pitchFamily="18" charset="0"/>
              </a:rPr>
              <a:t>Hons</a:t>
            </a:r>
            <a:r>
              <a:rPr lang="en-US" sz="2400" dirty="0" smtClean="0">
                <a:latin typeface="Times New Roman" panose="02020603050405020304" pitchFamily="18" charset="0"/>
                <a:cs typeface="Times New Roman" panose="02020603050405020304" pitchFamily="18" charset="0"/>
              </a:rPr>
              <a:t>.) Political Science IV Semester</a:t>
            </a: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dirty="0" smtClean="0">
                <a:latin typeface="Times New Roman" panose="02020603050405020304" pitchFamily="18" charset="0"/>
                <a:cs typeface="Times New Roman" panose="02020603050405020304" pitchFamily="18" charset="0"/>
              </a:rPr>
              <a:t>Paper: Public Policy and Administration in India</a:t>
            </a:r>
          </a:p>
          <a:p>
            <a:r>
              <a:rPr lang="en-US" dirty="0" smtClean="0">
                <a:latin typeface="Times New Roman" panose="02020603050405020304" pitchFamily="18" charset="0"/>
                <a:cs typeface="Times New Roman" panose="02020603050405020304" pitchFamily="18" charset="0"/>
              </a:rPr>
              <a:t>Topic: Budget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545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Times New Roman" panose="02020603050405020304" pitchFamily="18" charset="0"/>
                <a:cs typeface="Times New Roman" panose="02020603050405020304" pitchFamily="18" charset="0"/>
              </a:rPr>
              <a:t>Major Actors in Budgetary Process in India</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1800" dirty="0" smtClean="0">
                <a:latin typeface="Times New Roman" panose="02020603050405020304" pitchFamily="18" charset="0"/>
                <a:cs typeface="Times New Roman" panose="02020603050405020304" pitchFamily="18" charset="0"/>
              </a:rPr>
              <a:t>The major actors or agencies in the budgetary process of India are numerous and varied, owing to the variety of functions each of them is supposed to perform. </a:t>
            </a:r>
          </a:p>
          <a:p>
            <a:pPr algn="just"/>
            <a:r>
              <a:rPr lang="en-US" sz="1800" dirty="0" smtClean="0">
                <a:latin typeface="Times New Roman" panose="02020603050405020304" pitchFamily="18" charset="0"/>
                <a:cs typeface="Times New Roman" panose="02020603050405020304" pitchFamily="18" charset="0"/>
              </a:rPr>
              <a:t>Parliament of India may be taken as a lead actor in the budgetary process of the Country. Acting as the custodian of the public money in the country. The broad functions of Parliament as the fund-raising and fund-granting agency.  </a:t>
            </a:r>
          </a:p>
          <a:p>
            <a:pPr algn="just"/>
            <a:r>
              <a:rPr lang="en-US" sz="1800" dirty="0" smtClean="0">
                <a:latin typeface="Times New Roman" panose="02020603050405020304" pitchFamily="18" charset="0"/>
                <a:cs typeface="Times New Roman" panose="02020603050405020304" pitchFamily="18" charset="0"/>
              </a:rPr>
              <a:t>Under Article 112 of the Constitution, the President has been vested with the responsibility of causing to be laid before the houses of Parliament, the ‘annual financial statement’, the constitutional terminology for budget.</a:t>
            </a:r>
          </a:p>
          <a:p>
            <a:pPr algn="just"/>
            <a:r>
              <a:rPr lang="en-US" sz="1800" dirty="0" smtClean="0">
                <a:latin typeface="Times New Roman" panose="02020603050405020304" pitchFamily="18" charset="0"/>
                <a:cs typeface="Times New Roman" panose="02020603050405020304" pitchFamily="18" charset="0"/>
              </a:rPr>
              <a:t>An equally important actor in the budgetary process of India is the Executive.  The role of Executive and its sub-agencies such the Ministry of Finance as the proposer of financial estimates is equally universally accepted.</a:t>
            </a:r>
          </a:p>
          <a:p>
            <a:pPr algn="just"/>
            <a:r>
              <a:rPr lang="en-US" sz="1800" dirty="0" smtClean="0">
                <a:latin typeface="Times New Roman" panose="02020603050405020304" pitchFamily="18" charset="0"/>
                <a:cs typeface="Times New Roman" panose="02020603050405020304" pitchFamily="18" charset="0"/>
              </a:rPr>
              <a:t>India’s elaborate system of legislative control over the budget through the mechanism of its own committees as well as the institution of an independent audit.</a:t>
            </a:r>
          </a:p>
          <a:p>
            <a:pPr marL="0" indent="0">
              <a:buNone/>
            </a:pPr>
            <a:endParaRPr lang="en-US" dirty="0"/>
          </a:p>
        </p:txBody>
      </p:sp>
    </p:spTree>
    <p:extLst>
      <p:ext uri="{BB962C8B-B14F-4D97-AF65-F5344CB8AC3E}">
        <p14:creationId xmlns:p14="http://schemas.microsoft.com/office/powerpoint/2010/main" val="787430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Times New Roman" panose="02020603050405020304" pitchFamily="18" charset="0"/>
                <a:cs typeface="Times New Roman" panose="02020603050405020304" pitchFamily="18" charset="0"/>
              </a:rPr>
              <a:t>Budget system in India</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1800" dirty="0" smtClean="0">
                <a:latin typeface="Times New Roman" panose="02020603050405020304" pitchFamily="18" charset="0"/>
                <a:cs typeface="Times New Roman" panose="02020603050405020304" pitchFamily="18" charset="0"/>
              </a:rPr>
              <a:t>Budget system in India has explains with reference to its classification, formation and composition:</a:t>
            </a:r>
          </a:p>
          <a:p>
            <a:pPr marL="0" indent="0">
              <a:buNone/>
            </a:pPr>
            <a:r>
              <a:rPr lang="en-US" sz="1800" dirty="0">
                <a:latin typeface="Times New Roman" panose="02020603050405020304" pitchFamily="18" charset="0"/>
                <a:cs typeface="Times New Roman" panose="02020603050405020304" pitchFamily="18" charset="0"/>
              </a:rPr>
              <a:t>Budget </a:t>
            </a:r>
            <a:r>
              <a:rPr lang="en-US" sz="1800" dirty="0" smtClean="0">
                <a:latin typeface="Times New Roman" panose="02020603050405020304" pitchFamily="18" charset="0"/>
                <a:cs typeface="Times New Roman" panose="02020603050405020304" pitchFamily="18" charset="0"/>
              </a:rPr>
              <a:t>classification:</a:t>
            </a:r>
          </a:p>
          <a:p>
            <a:r>
              <a:rPr lang="en-US" sz="1800" dirty="0" smtClean="0">
                <a:latin typeface="Times New Roman" panose="02020603050405020304" pitchFamily="18" charset="0"/>
                <a:cs typeface="Times New Roman" panose="02020603050405020304" pitchFamily="18" charset="0"/>
              </a:rPr>
              <a:t>Budget classification is considered as a useful tool to provide meaningful information on the activities of the government and sets out the form and structure to provide for closer analysis and utilization by the policy makers.</a:t>
            </a:r>
          </a:p>
          <a:p>
            <a:r>
              <a:rPr lang="en-US" sz="21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the budget classifications in various countries of the world are carried out in two distinct ways: 1. the traditional method of budget classification, also known as line-item method of budget classification, provides for the arrangement of data on the basis of the departments that are supposed to incur the expenditure. 2. the performance budgeting method or functional classification method, seeks to classify receipts and expenditures on the basis of functions, projects, </a:t>
            </a:r>
            <a:r>
              <a:rPr lang="en-US" sz="1800" dirty="0" err="1" smtClean="0">
                <a:latin typeface="Times New Roman" panose="02020603050405020304" pitchFamily="18" charset="0"/>
                <a:cs typeface="Times New Roman" panose="02020603050405020304" pitchFamily="18" charset="0"/>
              </a:rPr>
              <a:t>programmes</a:t>
            </a:r>
            <a:r>
              <a:rPr lang="en-US" sz="1800" dirty="0" smtClean="0">
                <a:latin typeface="Times New Roman" panose="02020603050405020304" pitchFamily="18" charset="0"/>
                <a:cs typeface="Times New Roman" panose="02020603050405020304" pitchFamily="18" charset="0"/>
              </a:rPr>
              <a:t>, and activities of the various departments.</a:t>
            </a:r>
          </a:p>
          <a:p>
            <a:r>
              <a:rPr lang="en-US" sz="1800" dirty="0" smtClean="0">
                <a:latin typeface="Times New Roman" panose="02020603050405020304" pitchFamily="18" charset="0"/>
                <a:cs typeface="Times New Roman" panose="02020603050405020304" pitchFamily="18" charset="0"/>
              </a:rPr>
              <a:t>Budget classification in India, for a long time even after Independence, continued to be carried out in the format of the line-item method. Following the recommendations of a number of committees and commissions as well as persuasions from development economists, the government decided to switch over to the functional classification of budget in 1974.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818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800" dirty="0" smtClean="0">
                <a:latin typeface="Times New Roman" panose="02020603050405020304" pitchFamily="18" charset="0"/>
                <a:cs typeface="Times New Roman" panose="02020603050405020304" pitchFamily="18" charset="0"/>
              </a:rPr>
              <a:t>Now instead of just naming the department for budget classification, the government activities are categorized into three broad groups of General or Regulatory Services, Social  and Community Services, and Economic Services.</a:t>
            </a:r>
          </a:p>
          <a:p>
            <a:r>
              <a:rPr lang="en-US" sz="1800" dirty="0" smtClean="0">
                <a:latin typeface="Times New Roman" panose="02020603050405020304" pitchFamily="18" charset="0"/>
                <a:cs typeface="Times New Roman" panose="02020603050405020304" pitchFamily="18" charset="0"/>
              </a:rPr>
              <a:t>Even within these groups, the budgetary allocations are further classified under five heads, known as </a:t>
            </a:r>
            <a:r>
              <a:rPr lang="en-US" sz="1800" dirty="0" err="1" smtClean="0">
                <a:latin typeface="Times New Roman" panose="02020603050405020304" pitchFamily="18" charset="0"/>
                <a:cs typeface="Times New Roman" panose="02020603050405020304" pitchFamily="18" charset="0"/>
              </a:rPr>
              <a:t>sectoral</a:t>
            </a:r>
            <a:r>
              <a:rPr lang="en-US" sz="1800" dirty="0" smtClean="0">
                <a:latin typeface="Times New Roman" panose="02020603050405020304" pitchFamily="18" charset="0"/>
                <a:cs typeface="Times New Roman" panose="02020603050405020304" pitchFamily="18" charset="0"/>
              </a:rPr>
              <a:t> head, major head, minor head, sub-head, and detailed heads of account.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203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1800" dirty="0" smtClean="0">
                <a:latin typeface="Times New Roman" panose="02020603050405020304" pitchFamily="18" charset="0"/>
                <a:cs typeface="Times New Roman" panose="02020603050405020304" pitchFamily="18" charset="0"/>
              </a:rPr>
              <a:t>Budget formation:</a:t>
            </a:r>
          </a:p>
          <a:p>
            <a:r>
              <a:rPr lang="en-US" sz="2100" dirty="0" smtClean="0">
                <a:latin typeface="Times New Roman" panose="02020603050405020304" pitchFamily="18" charset="0"/>
                <a:cs typeface="Times New Roman" panose="02020603050405020304" pitchFamily="18" charset="0"/>
              </a:rPr>
              <a:t>The formation of budget follows the cycle of the financial year from April to March each year. The process for the same begins around the month of September or October.</a:t>
            </a:r>
          </a:p>
          <a:p>
            <a:r>
              <a:rPr lang="en-US" sz="2100" dirty="0" smtClean="0">
                <a:latin typeface="Times New Roman" panose="02020603050405020304" pitchFamily="18" charset="0"/>
                <a:cs typeface="Times New Roman" panose="02020603050405020304" pitchFamily="18" charset="0"/>
              </a:rPr>
              <a:t>Initializing the process, the Ministry of Finance issues a circular to the various ministries and departments inviting their estimates for the coming year.</a:t>
            </a:r>
          </a:p>
          <a:p>
            <a:r>
              <a:rPr lang="en-US" sz="2100" dirty="0" smtClean="0">
                <a:latin typeface="Times New Roman" panose="02020603050405020304" pitchFamily="18" charset="0"/>
                <a:cs typeface="Times New Roman" panose="02020603050405020304" pitchFamily="18" charset="0"/>
              </a:rPr>
              <a:t>Approved and consolidated, the estimates of various ministries and departments then go to the Ministry of Finance during the period of November-December.</a:t>
            </a:r>
          </a:p>
          <a:p>
            <a:r>
              <a:rPr lang="en-US" sz="2100" dirty="0" smtClean="0">
                <a:latin typeface="Times New Roman" panose="02020603050405020304" pitchFamily="18" charset="0"/>
                <a:cs typeface="Times New Roman" panose="02020603050405020304" pitchFamily="18" charset="0"/>
              </a:rPr>
              <a:t>By the end of January or early February, the Ministry of Finance is able to prepare a consolidated statement of revenues and expenditures, which is further fine-tuned by the third week of February to culminate the process of formation of budget.   </a:t>
            </a:r>
            <a:endParaRPr lang="en-US"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867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800" dirty="0" smtClean="0">
                <a:latin typeface="Times New Roman" panose="02020603050405020304" pitchFamily="18" charset="0"/>
                <a:cs typeface="Times New Roman" panose="02020603050405020304" pitchFamily="18" charset="0"/>
              </a:rPr>
              <a:t>Budget Completion Process</a:t>
            </a:r>
          </a:p>
          <a:p>
            <a:r>
              <a:rPr lang="en-US" sz="1800" dirty="0" smtClean="0">
                <a:latin typeface="Times New Roman" panose="02020603050405020304" pitchFamily="18" charset="0"/>
                <a:cs typeface="Times New Roman" panose="02020603050405020304" pitchFamily="18" charset="0"/>
              </a:rPr>
              <a:t>The completion of the process of budget formation results it no the final product, technically called the ‘annual financial statement’. The composition of this statement or budget is, in the main, marked by the items of income and expenditure that are presented in the following format:</a:t>
            </a:r>
          </a:p>
          <a:p>
            <a:pPr marL="342900" indent="-342900">
              <a:buAutoNum type="arabicPeriod"/>
            </a:pPr>
            <a:r>
              <a:rPr lang="en-US" sz="1800" dirty="0" smtClean="0">
                <a:latin typeface="Times New Roman" panose="02020603050405020304" pitchFamily="18" charset="0"/>
                <a:cs typeface="Times New Roman" panose="02020603050405020304" pitchFamily="18" charset="0"/>
              </a:rPr>
              <a:t>Actual figures of the previous three years;</a:t>
            </a:r>
          </a:p>
          <a:p>
            <a:pPr marL="342900" indent="-342900">
              <a:buAutoNum type="arabicPeriod"/>
            </a:pPr>
            <a:r>
              <a:rPr lang="en-US" sz="1800" dirty="0" smtClean="0">
                <a:latin typeface="Times New Roman" panose="02020603050405020304" pitchFamily="18" charset="0"/>
                <a:cs typeface="Times New Roman" panose="02020603050405020304" pitchFamily="18" charset="0"/>
              </a:rPr>
              <a:t>The sanctioned budget estimates for the current year;</a:t>
            </a:r>
          </a:p>
          <a:p>
            <a:pPr marL="342900" indent="-342900">
              <a:buAutoNum type="arabicPeriod"/>
            </a:pPr>
            <a:r>
              <a:rPr lang="en-US" sz="1800" dirty="0" smtClean="0">
                <a:latin typeface="Times New Roman" panose="02020603050405020304" pitchFamily="18" charset="0"/>
                <a:cs typeface="Times New Roman" panose="02020603050405020304" pitchFamily="18" charset="0"/>
              </a:rPr>
              <a:t>Revised estimates of the current year;</a:t>
            </a:r>
          </a:p>
          <a:p>
            <a:pPr marL="342900" indent="-342900">
              <a:buAutoNum type="arabicPeriod"/>
            </a:pPr>
            <a:r>
              <a:rPr lang="en-US" sz="1800" dirty="0" smtClean="0">
                <a:latin typeface="Times New Roman" panose="02020603050405020304" pitchFamily="18" charset="0"/>
                <a:cs typeface="Times New Roman" panose="02020603050405020304" pitchFamily="18" charset="0"/>
              </a:rPr>
              <a:t>Proposed estimates for the next financial year, with explanatory notes for any increase or decrease in estimates</a:t>
            </a:r>
          </a:p>
          <a:p>
            <a:pPr marL="342900" indent="-342900">
              <a:buAutoNum type="arabicPeriod"/>
            </a:pPr>
            <a:r>
              <a:rPr lang="en-US" sz="1800" dirty="0" smtClean="0">
                <a:latin typeface="Times New Roman" panose="02020603050405020304" pitchFamily="18" charset="0"/>
                <a:cs typeface="Times New Roman" panose="02020603050405020304" pitchFamily="18" charset="0"/>
              </a:rPr>
              <a:t>Actuals of the current year available at the time of preparation of the estimates and actuals for the corresponding period of the previous year.</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309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latin typeface="Times New Roman" panose="02020603050405020304" pitchFamily="18" charset="0"/>
                <a:cs typeface="Times New Roman" panose="02020603050405020304" pitchFamily="18" charset="0"/>
              </a:rPr>
              <a:t>Suggested Readings:</a:t>
            </a:r>
            <a:r>
              <a:rPr lang="en-US" dirty="0"/>
              <a:t/>
            </a:r>
            <a:br>
              <a:rPr lang="en-US" dirty="0"/>
            </a:br>
            <a:endParaRPr lang="en-US" dirty="0"/>
          </a:p>
        </p:txBody>
      </p:sp>
      <p:sp>
        <p:nvSpPr>
          <p:cNvPr id="3" name="Content Placeholder 2"/>
          <p:cNvSpPr>
            <a:spLocks noGrp="1"/>
          </p:cNvSpPr>
          <p:nvPr>
            <p:ph idx="1"/>
          </p:nvPr>
        </p:nvSpPr>
        <p:spPr/>
        <p:txBody>
          <a:bodyPr/>
          <a:lstStyle/>
          <a:p>
            <a:r>
              <a:rPr lang="en-US" sz="1800" dirty="0" smtClean="0">
                <a:latin typeface="Times New Roman" panose="02020603050405020304" pitchFamily="18" charset="0"/>
                <a:cs typeface="Times New Roman" panose="02020603050405020304" pitchFamily="18" charset="0"/>
              </a:rPr>
              <a:t>Chakrabarty, Bidyut </a:t>
            </a:r>
            <a:r>
              <a:rPr lang="en-US" sz="1800" dirty="0">
                <a:latin typeface="Times New Roman" panose="02020603050405020304" pitchFamily="18" charset="0"/>
                <a:cs typeface="Times New Roman" panose="02020603050405020304" pitchFamily="18" charset="0"/>
              </a:rPr>
              <a:t>and Prakash </a:t>
            </a:r>
            <a:r>
              <a:rPr lang="en-US" sz="1800" dirty="0" smtClean="0">
                <a:latin typeface="Times New Roman" panose="02020603050405020304" pitchFamily="18" charset="0"/>
                <a:cs typeface="Times New Roman" panose="02020603050405020304" pitchFamily="18" charset="0"/>
              </a:rPr>
              <a:t>Chand. 2012. Public Administration in a Globalizing World: Theories and Practices. New Delhi: Sage Publications.</a:t>
            </a:r>
          </a:p>
          <a:p>
            <a:r>
              <a:rPr lang="en-US" sz="1800" dirty="0" err="1" smtClean="0">
                <a:latin typeface="Times New Roman" panose="02020603050405020304" pitchFamily="18" charset="0"/>
                <a:cs typeface="Times New Roman" panose="02020603050405020304" pitchFamily="18" charset="0"/>
              </a:rPr>
              <a:t>Thavaraj</a:t>
            </a:r>
            <a:r>
              <a:rPr lang="en-US" sz="1800" dirty="0" smtClean="0">
                <a:latin typeface="Times New Roman" panose="02020603050405020304" pitchFamily="18" charset="0"/>
                <a:cs typeface="Times New Roman" panose="02020603050405020304" pitchFamily="18" charset="0"/>
              </a:rPr>
              <a:t>, M.J.k.1987. Financial Administration of India (2</a:t>
            </a:r>
            <a:r>
              <a:rPr lang="en-US" sz="1800" baseline="30000" dirty="0" smtClean="0">
                <a:latin typeface="Times New Roman" panose="02020603050405020304" pitchFamily="18" charset="0"/>
                <a:cs typeface="Times New Roman" panose="02020603050405020304" pitchFamily="18" charset="0"/>
              </a:rPr>
              <a:t>nd</a:t>
            </a:r>
            <a:r>
              <a:rPr lang="en-US" sz="1800" dirty="0" smtClean="0">
                <a:latin typeface="Times New Roman" panose="02020603050405020304" pitchFamily="18" charset="0"/>
                <a:cs typeface="Times New Roman" panose="02020603050405020304" pitchFamily="18" charset="0"/>
              </a:rPr>
              <a:t> edition). New Delhi: Sultan Chand and Sons Publications.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3697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9301" y="1214438"/>
            <a:ext cx="9010919" cy="45719"/>
          </a:xfrm>
        </p:spPr>
        <p:txBody>
          <a:bodyPr>
            <a:normAutofit fontScale="90000"/>
          </a:bodyPr>
          <a:lstStyle/>
          <a:p>
            <a:endParaRPr lang="en-US" sz="1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25000" lnSpcReduction="20000"/>
          </a:bodyPr>
          <a:lstStyle/>
          <a:p>
            <a:pPr marL="342900" indent="-342900" algn="just">
              <a:buFont typeface="+mj-lt"/>
              <a:buAutoNum type="arabicParenR"/>
            </a:pPr>
            <a:r>
              <a:rPr lang="en-US" sz="9600" dirty="0" smtClean="0">
                <a:latin typeface="Times New Roman" panose="02020603050405020304" pitchFamily="18" charset="0"/>
                <a:cs typeface="Times New Roman" panose="02020603050405020304" pitchFamily="18" charset="0"/>
              </a:rPr>
              <a:t>Concept  </a:t>
            </a:r>
          </a:p>
          <a:p>
            <a:pPr marL="342900" indent="-342900" algn="just">
              <a:buFont typeface="+mj-lt"/>
              <a:buAutoNum type="arabicParenR"/>
            </a:pPr>
            <a:r>
              <a:rPr lang="en-US" sz="9600" dirty="0" smtClean="0">
                <a:latin typeface="Times New Roman" panose="02020603050405020304" pitchFamily="18" charset="0"/>
                <a:cs typeface="Times New Roman" panose="02020603050405020304" pitchFamily="18" charset="0"/>
              </a:rPr>
              <a:t>Significance of Budget</a:t>
            </a:r>
          </a:p>
          <a:p>
            <a:pPr marL="342900" indent="-342900" algn="just">
              <a:buFont typeface="+mj-lt"/>
              <a:buAutoNum type="arabicParenR"/>
            </a:pPr>
            <a:r>
              <a:rPr lang="en-US" sz="9600" dirty="0" smtClean="0">
                <a:latin typeface="Times New Roman" panose="02020603050405020304" pitchFamily="18" charset="0"/>
                <a:cs typeface="Times New Roman" panose="02020603050405020304" pitchFamily="18" charset="0"/>
              </a:rPr>
              <a:t>Types of Budgeting </a:t>
            </a:r>
          </a:p>
          <a:p>
            <a:pPr marL="342900" indent="-342900" algn="just">
              <a:buFont typeface="+mj-lt"/>
              <a:buAutoNum type="arabicParenR"/>
            </a:pPr>
            <a:r>
              <a:rPr lang="en-US" sz="9600" dirty="0">
                <a:latin typeface="Times New Roman" panose="02020603050405020304" pitchFamily="18" charset="0"/>
                <a:cs typeface="Times New Roman" panose="02020603050405020304" pitchFamily="18" charset="0"/>
              </a:rPr>
              <a:t>Budget Policy Orientations in </a:t>
            </a:r>
            <a:r>
              <a:rPr lang="en-US" sz="9600" dirty="0" smtClean="0">
                <a:latin typeface="Times New Roman" panose="02020603050405020304" pitchFamily="18" charset="0"/>
                <a:cs typeface="Times New Roman" panose="02020603050405020304" pitchFamily="18" charset="0"/>
              </a:rPr>
              <a:t>India</a:t>
            </a:r>
          </a:p>
          <a:p>
            <a:pPr marL="342900" indent="-342900" algn="just">
              <a:buFont typeface="+mj-lt"/>
              <a:buAutoNum type="arabicParenR"/>
            </a:pPr>
            <a:r>
              <a:rPr lang="en-US" sz="9600" dirty="0">
                <a:latin typeface="Times New Roman" panose="02020603050405020304" pitchFamily="18" charset="0"/>
                <a:cs typeface="Times New Roman" panose="02020603050405020304" pitchFamily="18" charset="0"/>
              </a:rPr>
              <a:t>Major Actors in Budgetary Process in India</a:t>
            </a:r>
            <a:endParaRPr lang="en-US" sz="9600" dirty="0" smtClean="0">
              <a:latin typeface="Times New Roman" panose="02020603050405020304" pitchFamily="18" charset="0"/>
              <a:cs typeface="Times New Roman" panose="02020603050405020304" pitchFamily="18" charset="0"/>
            </a:endParaRPr>
          </a:p>
          <a:p>
            <a:pPr marL="342900" indent="-342900" algn="just">
              <a:buFont typeface="+mj-lt"/>
              <a:buAutoNum type="arabicParenR"/>
            </a:pPr>
            <a:r>
              <a:rPr lang="en-US" sz="9600" dirty="0" smtClean="0">
                <a:latin typeface="Times New Roman" panose="02020603050405020304" pitchFamily="18" charset="0"/>
                <a:cs typeface="Times New Roman" panose="02020603050405020304" pitchFamily="18" charset="0"/>
              </a:rPr>
              <a:t>Budget </a:t>
            </a:r>
            <a:r>
              <a:rPr lang="en-US" sz="9600" dirty="0" smtClean="0">
                <a:latin typeface="Times New Roman" panose="02020603050405020304" pitchFamily="18" charset="0"/>
                <a:cs typeface="Times New Roman" panose="02020603050405020304" pitchFamily="18" charset="0"/>
              </a:rPr>
              <a:t>Cycle I India</a:t>
            </a:r>
          </a:p>
          <a:p>
            <a:pPr marL="342900" indent="-342900">
              <a:buAutoNum type="arabicParenR"/>
            </a:pPr>
            <a:endParaRPr lang="en-US" sz="1800" dirty="0"/>
          </a:p>
        </p:txBody>
      </p:sp>
      <p:sp>
        <p:nvSpPr>
          <p:cNvPr id="4" name="Rectangle 3"/>
          <p:cNvSpPr/>
          <p:nvPr/>
        </p:nvSpPr>
        <p:spPr>
          <a:xfrm>
            <a:off x="3050958" y="651947"/>
            <a:ext cx="1929695" cy="461665"/>
          </a:xfrm>
          <a:prstGeom prst="rect">
            <a:avLst/>
          </a:prstGeom>
        </p:spPr>
        <p:txBody>
          <a:bodyPr wrap="none">
            <a:spAutoFit/>
          </a:bodyPr>
          <a:lstStyle/>
          <a:p>
            <a:r>
              <a:rPr lang="en-US" sz="2400" dirty="0">
                <a:latin typeface="Times New Roman" panose="02020603050405020304" pitchFamily="18" charset="0"/>
                <a:cs typeface="Times New Roman" panose="02020603050405020304" pitchFamily="18" charset="0"/>
              </a:rPr>
              <a:t>Topic: Budget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65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400" dirty="0" smtClean="0">
                <a:latin typeface="Times New Roman" panose="02020603050405020304" pitchFamily="18" charset="0"/>
                <a:cs typeface="Times New Roman" panose="02020603050405020304" pitchFamily="18" charset="0"/>
              </a:rPr>
              <a:t>Budget</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lnSpc>
                <a:spcPct val="150000"/>
              </a:lnSpc>
            </a:pPr>
            <a:r>
              <a:rPr lang="en-US" sz="1800" dirty="0" smtClean="0">
                <a:latin typeface="Times New Roman" panose="02020603050405020304" pitchFamily="18" charset="0"/>
                <a:cs typeface="Times New Roman" panose="02020603050405020304" pitchFamily="18" charset="0"/>
              </a:rPr>
              <a:t>Budgeting is concerned with allocating limited resources to problems that governments and other public </a:t>
            </a:r>
            <a:r>
              <a:rPr lang="en-US" sz="1800" dirty="0" err="1" smtClean="0">
                <a:latin typeface="Times New Roman" panose="02020603050405020304" pitchFamily="18" charset="0"/>
                <a:cs typeface="Times New Roman" panose="02020603050405020304" pitchFamily="18" charset="0"/>
              </a:rPr>
              <a:t>organisations</a:t>
            </a:r>
            <a:r>
              <a:rPr lang="en-US" sz="1800" dirty="0" smtClean="0">
                <a:latin typeface="Times New Roman" panose="02020603050405020304" pitchFamily="18" charset="0"/>
                <a:cs typeface="Times New Roman" panose="02020603050405020304" pitchFamily="18" charset="0"/>
              </a:rPr>
              <a:t> face. Budget refers to the estimated receipts and expenditure of the government. </a:t>
            </a:r>
          </a:p>
          <a:p>
            <a:pPr algn="just">
              <a:lnSpc>
                <a:spcPct val="150000"/>
              </a:lnSpc>
            </a:pPr>
            <a:r>
              <a:rPr lang="en-US" sz="1800" dirty="0" smtClean="0">
                <a:latin typeface="Times New Roman" panose="02020603050405020304" pitchFamily="18" charset="0"/>
                <a:cs typeface="Times New Roman" panose="02020603050405020304" pitchFamily="18" charset="0"/>
              </a:rPr>
              <a:t>The word “budget” is derived from a French word “</a:t>
            </a:r>
            <a:r>
              <a:rPr lang="en-US" sz="1800" dirty="0" err="1" smtClean="0">
                <a:latin typeface="Times New Roman" panose="02020603050405020304" pitchFamily="18" charset="0"/>
                <a:cs typeface="Times New Roman" panose="02020603050405020304" pitchFamily="18" charset="0"/>
              </a:rPr>
              <a:t>bougette</a:t>
            </a:r>
            <a:r>
              <a:rPr lang="en-US" sz="1800" dirty="0" smtClean="0">
                <a:latin typeface="Times New Roman" panose="02020603050405020304" pitchFamily="18" charset="0"/>
                <a:cs typeface="Times New Roman" panose="02020603050405020304" pitchFamily="18" charset="0"/>
              </a:rPr>
              <a:t>” which means a Leather bag or sack. Budgeting is the heart of financial administration Leroy </a:t>
            </a:r>
            <a:r>
              <a:rPr lang="en-US" sz="1800" dirty="0" err="1" smtClean="0">
                <a:latin typeface="Times New Roman" panose="02020603050405020304" pitchFamily="18" charset="0"/>
                <a:cs typeface="Times New Roman" panose="02020603050405020304" pitchFamily="18" charset="0"/>
              </a:rPr>
              <a:t>Beaulieo</a:t>
            </a:r>
            <a:r>
              <a:rPr lang="en-US" sz="1800" dirty="0" smtClean="0">
                <a:latin typeface="Times New Roman" panose="02020603050405020304" pitchFamily="18" charset="0"/>
                <a:cs typeface="Times New Roman" panose="02020603050405020304" pitchFamily="18" charset="0"/>
              </a:rPr>
              <a:t> defines budget as ‘a statement of the estimated receipts and expenses during a fixed period’. According to Remo Storm it is ‘a document containing a preliminary approval plan of public revenue and expenditure. </a:t>
            </a:r>
          </a:p>
          <a:p>
            <a:pPr algn="just">
              <a:lnSpc>
                <a:spcPct val="150000"/>
              </a:lnSpc>
            </a:pPr>
            <a:r>
              <a:rPr lang="en-US" sz="1800" dirty="0" smtClean="0">
                <a:latin typeface="Times New Roman" panose="02020603050405020304" pitchFamily="18" charset="0"/>
                <a:cs typeface="Times New Roman" panose="02020603050405020304" pitchFamily="18" charset="0"/>
              </a:rPr>
              <a:t>  the budget is a plan of action and manifests the </a:t>
            </a:r>
            <a:r>
              <a:rPr lang="en-US" sz="1800" dirty="0" err="1" smtClean="0">
                <a:latin typeface="Times New Roman" panose="02020603050405020304" pitchFamily="18" charset="0"/>
                <a:cs typeface="Times New Roman" panose="02020603050405020304" pitchFamily="18" charset="0"/>
              </a:rPr>
              <a:t>programme</a:t>
            </a:r>
            <a:r>
              <a:rPr lang="en-US" sz="1800" dirty="0" smtClean="0">
                <a:latin typeface="Times New Roman" panose="02020603050405020304" pitchFamily="18" charset="0"/>
                <a:cs typeface="Times New Roman" panose="02020603050405020304" pitchFamily="18" charset="0"/>
              </a:rPr>
              <a:t> of the chief executive for the ensuing financial year. It is an instrument through which the several operations are correlated, compared and examined at one and the same time. The real significance of the budget system lies in providing for the orderly administration of the financial affairs of a government. It is, thus, much more than a mere statement of revenue and expenditure of the government. </a:t>
            </a:r>
          </a:p>
        </p:txBody>
      </p:sp>
    </p:spTree>
    <p:extLst>
      <p:ext uri="{BB962C8B-B14F-4D97-AF65-F5344CB8AC3E}">
        <p14:creationId xmlns:p14="http://schemas.microsoft.com/office/powerpoint/2010/main" val="42450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400" dirty="0" smtClean="0">
                <a:latin typeface="Times New Roman" panose="02020603050405020304" pitchFamily="18" charset="0"/>
                <a:cs typeface="Times New Roman" panose="02020603050405020304" pitchFamily="18" charset="0"/>
              </a:rPr>
              <a:t>Significance</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1800" dirty="0" smtClean="0">
                <a:latin typeface="Times New Roman" panose="02020603050405020304" pitchFamily="18" charset="0"/>
                <a:cs typeface="Times New Roman" panose="02020603050405020304" pitchFamily="18" charset="0"/>
              </a:rPr>
              <a:t>Budget is one of the major instruments for the expression of a government’s </a:t>
            </a:r>
            <a:r>
              <a:rPr lang="en-US" sz="1800" dirty="0" err="1" smtClean="0">
                <a:latin typeface="Times New Roman" panose="02020603050405020304" pitchFamily="18" charset="0"/>
                <a:cs typeface="Times New Roman" panose="02020603050405020304" pitchFamily="18" charset="0"/>
              </a:rPr>
              <a:t>programme</a:t>
            </a:r>
            <a:r>
              <a:rPr lang="en-US" sz="1800" dirty="0" smtClean="0">
                <a:latin typeface="Times New Roman" panose="02020603050405020304" pitchFamily="18" charset="0"/>
                <a:cs typeface="Times New Roman" panose="02020603050405020304" pitchFamily="18" charset="0"/>
              </a:rPr>
              <a:t>. It has a vital role to play in the economy of a welfare state. Through a budget, citizens are benefited from various plans and </a:t>
            </a:r>
            <a:r>
              <a:rPr lang="en-US" sz="1800" dirty="0" err="1" smtClean="0">
                <a:latin typeface="Times New Roman" panose="02020603050405020304" pitchFamily="18" charset="0"/>
                <a:cs typeface="Times New Roman" panose="02020603050405020304" pitchFamily="18" charset="0"/>
              </a:rPr>
              <a:t>programmes</a:t>
            </a:r>
            <a:r>
              <a:rPr lang="en-US" sz="1800" dirty="0" smtClean="0">
                <a:latin typeface="Times New Roman" panose="02020603050405020304" pitchFamily="18" charset="0"/>
                <a:cs typeface="Times New Roman" panose="02020603050405020304" pitchFamily="18" charset="0"/>
              </a:rPr>
              <a:t> of the government. The government tries to narrow down the class distinctions and inequalities through its taxation policy. </a:t>
            </a:r>
          </a:p>
          <a:p>
            <a:pPr algn="just"/>
            <a:r>
              <a:rPr lang="en-US" sz="1800" dirty="0" smtClean="0">
                <a:latin typeface="Times New Roman" panose="02020603050405020304" pitchFamily="18" charset="0"/>
                <a:cs typeface="Times New Roman" panose="02020603050405020304" pitchFamily="18" charset="0"/>
              </a:rPr>
              <a:t>The budget policy of the government aims at removal of poverty, unemployment, social and economic inequalities in society. By imposing heavy taxation upon articles of consumption, it can encourage investment, and thus, promote the economic growth of the nation. By taxing the rich, it can mitigate economic inequality. The signs of the welfare state are reflected in the budget with its heavy outlay on social services and the like. In this way, it is an instrument of socioeconomic change.</a:t>
            </a:r>
          </a:p>
          <a:p>
            <a:pPr algn="just"/>
            <a:r>
              <a:rPr lang="en-US" sz="1800" dirty="0" smtClean="0">
                <a:latin typeface="Times New Roman" panose="02020603050405020304" pitchFamily="18" charset="0"/>
                <a:cs typeface="Times New Roman" panose="02020603050405020304" pitchFamily="18" charset="0"/>
              </a:rPr>
              <a:t>Budget also acts as an allocator of social resources. Because people cannot always acquire all goods and services that they need for themselves; they must rely on others for help. It is the government which allocates society’s resources by mandating that taxes be collected and then by deciding where those taxes are spent. Governmental allocations are necessary because the market mechanism is not adequate to serve all societal needs.</a:t>
            </a:r>
          </a:p>
          <a:p>
            <a:pPr algn="just"/>
            <a:r>
              <a:rPr lang="en-US" sz="1800" dirty="0" smtClean="0">
                <a:latin typeface="Times New Roman" panose="02020603050405020304" pitchFamily="18" charset="0"/>
                <a:cs typeface="Times New Roman" panose="02020603050405020304" pitchFamily="18" charset="0"/>
              </a:rPr>
              <a:t>Budgeting is the heart of administrative management. It serves as a powerful tool of coordination, an effective device of eliminating duplication and wastage. </a:t>
            </a:r>
          </a:p>
          <a:p>
            <a:pPr algn="just"/>
            <a:r>
              <a:rPr lang="en-US" sz="1800" dirty="0" smtClean="0">
                <a:latin typeface="Times New Roman" panose="02020603050405020304" pitchFamily="18" charset="0"/>
                <a:cs typeface="Times New Roman" panose="02020603050405020304" pitchFamily="18" charset="0"/>
              </a:rPr>
              <a:t>The budget is many things-an economist view it as a device of influencing the country’s economy, the politician employs it for defending or criticizing the government, the administrator uses it as a framework for  communication and coordination as well as for exercising administrative discipline throughout the administrative structure.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191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Times New Roman" panose="02020603050405020304" pitchFamily="18" charset="0"/>
                <a:cs typeface="Times New Roman" panose="02020603050405020304" pitchFamily="18" charset="0"/>
              </a:rPr>
              <a:t>Types of Budget</a:t>
            </a:r>
            <a:r>
              <a:rPr lang="en-US" sz="1800" dirty="0" smtClean="0">
                <a:latin typeface="Times New Roman" panose="02020603050405020304" pitchFamily="18" charset="0"/>
                <a:cs typeface="Times New Roman" panose="02020603050405020304" pitchFamily="18" charset="0"/>
              </a:rPr>
              <a:t/>
            </a:r>
            <a:br>
              <a:rPr lang="en-US" sz="1800" dirty="0" smtClean="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lgn="just">
              <a:buNone/>
            </a:pPr>
            <a:r>
              <a:rPr lang="en-US" sz="1800" dirty="0" smtClean="0">
                <a:latin typeface="Times New Roman" panose="02020603050405020304" pitchFamily="18" charset="0"/>
                <a:cs typeface="Times New Roman" panose="02020603050405020304" pitchFamily="18" charset="0"/>
              </a:rPr>
              <a:t>The objectives of all budgets include regulating unnecessary government spending and waste. However, different types of budgets vary in their spending provisions. </a:t>
            </a:r>
            <a:endParaRPr lang="en-US" sz="1800"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Line-item Budget: this is the earliest system of budgeting which was designed to control governmental expenditure and activities. A line-item budget is simply the allocation of resources according to the cost of each item, from paperclips to personnel, used by a governmental agency. It operates on a pay-as-you-go basis and is designed to reveal exactly how much has been spent on what. </a:t>
            </a:r>
          </a:p>
          <a:p>
            <a:pPr algn="just"/>
            <a:r>
              <a:rPr lang="en-US" sz="1800" dirty="0" smtClean="0">
                <a:latin typeface="Times New Roman" panose="02020603050405020304" pitchFamily="18" charset="0"/>
                <a:cs typeface="Times New Roman" panose="02020603050405020304" pitchFamily="18" charset="0"/>
              </a:rPr>
              <a:t>Performance Budgeting: performance budgeting a narrative describing an agency’s work in progress, and accomplishments and aims to provide policy-makers with data for measuring work-load and activity costs and to tell the public whether they are getting their money’s worth. The idea behind performance budgeting is that how much you spent on department x is tied directly to how well department x is performing. Performance budgeting requires the establishment of performance levels and the collection of information that tells weather those performance levels have been met.</a:t>
            </a:r>
          </a:p>
        </p:txBody>
      </p:sp>
    </p:spTree>
    <p:extLst>
      <p:ext uri="{BB962C8B-B14F-4D97-AF65-F5344CB8AC3E}">
        <p14:creationId xmlns:p14="http://schemas.microsoft.com/office/powerpoint/2010/main" val="2980521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1800" dirty="0">
                <a:latin typeface="Times New Roman" panose="02020603050405020304" pitchFamily="18" charset="0"/>
                <a:cs typeface="Times New Roman" panose="02020603050405020304" pitchFamily="18" charset="0"/>
              </a:rPr>
              <a:t>Planning, programming and budgeting system: Planning, programming and budgeting system (PPBS) emerged as a reaction to the unscientific and disjointed planning in preparing the budget. PPBS evaluates policy by dividing it into separate </a:t>
            </a:r>
            <a:r>
              <a:rPr lang="en-US" sz="1800" dirty="0" err="1">
                <a:latin typeface="Times New Roman" panose="02020603050405020304" pitchFamily="18" charset="0"/>
                <a:cs typeface="Times New Roman" panose="02020603050405020304" pitchFamily="18" charset="0"/>
              </a:rPr>
              <a:t>programmes</a:t>
            </a:r>
            <a:r>
              <a:rPr lang="en-US" sz="1800" dirty="0">
                <a:latin typeface="Times New Roman" panose="02020603050405020304" pitchFamily="18" charset="0"/>
                <a:cs typeface="Times New Roman" panose="02020603050405020304" pitchFamily="18" charset="0"/>
              </a:rPr>
              <a:t> and quantifying their gains and losses. A basic element of </a:t>
            </a:r>
            <a:r>
              <a:rPr lang="en-US" sz="1800" dirty="0" err="1">
                <a:latin typeface="Times New Roman" panose="02020603050405020304" pitchFamily="18" charset="0"/>
                <a:cs typeface="Times New Roman" panose="02020603050405020304" pitchFamily="18" charset="0"/>
              </a:rPr>
              <a:t>programme</a:t>
            </a:r>
            <a:r>
              <a:rPr lang="en-US" sz="1800" dirty="0">
                <a:latin typeface="Times New Roman" panose="02020603050405020304" pitchFamily="18" charset="0"/>
                <a:cs typeface="Times New Roman" panose="02020603050405020304" pitchFamily="18" charset="0"/>
              </a:rPr>
              <a:t> budgeting-cost-benefit analysis-systematically weighs the cost of a project against the amount of benefit-in terms of money or material saved or earned-that an agency or department can expect in return. </a:t>
            </a:r>
          </a:p>
          <a:p>
            <a:pPr algn="just"/>
            <a:r>
              <a:rPr lang="en-US" sz="1800" dirty="0">
                <a:latin typeface="Times New Roman" panose="02020603050405020304" pitchFamily="18" charset="0"/>
                <a:cs typeface="Times New Roman" panose="02020603050405020304" pitchFamily="18" charset="0"/>
              </a:rPr>
              <a:t>Zero-based budgeting: the zero-based budgeting (ZBB) is the allocation of resources to agencies on the basis of those agencies periodically re-evaluating the need for all of the </a:t>
            </a:r>
            <a:r>
              <a:rPr lang="en-US" sz="1800" dirty="0" err="1">
                <a:latin typeface="Times New Roman" panose="02020603050405020304" pitchFamily="18" charset="0"/>
                <a:cs typeface="Times New Roman" panose="02020603050405020304" pitchFamily="18" charset="0"/>
              </a:rPr>
              <a:t>programmes</a:t>
            </a:r>
            <a:r>
              <a:rPr lang="en-US" sz="1800" dirty="0">
                <a:latin typeface="Times New Roman" panose="02020603050405020304" pitchFamily="18" charset="0"/>
                <a:cs typeface="Times New Roman" panose="02020603050405020304" pitchFamily="18" charset="0"/>
              </a:rPr>
              <a:t> for which the agency is responsible and justifying the continuance or termination of each </a:t>
            </a:r>
            <a:r>
              <a:rPr lang="en-US" sz="1800" dirty="0" err="1">
                <a:latin typeface="Times New Roman" panose="02020603050405020304" pitchFamily="18" charset="0"/>
                <a:cs typeface="Times New Roman" panose="02020603050405020304" pitchFamily="18" charset="0"/>
              </a:rPr>
              <a:t>programme</a:t>
            </a:r>
            <a:r>
              <a:rPr lang="en-US" sz="1800" dirty="0">
                <a:latin typeface="Times New Roman" panose="02020603050405020304" pitchFamily="18" charset="0"/>
                <a:cs typeface="Times New Roman" panose="02020603050405020304" pitchFamily="18" charset="0"/>
              </a:rPr>
              <a:t> in the agency budget proposal. This leads the allocating agencies to warn such funding schemes which are sick or irrelevant to the ground realities of socioeconomic life. </a:t>
            </a:r>
          </a:p>
          <a:p>
            <a:pPr algn="just"/>
            <a:r>
              <a:rPr lang="en-US" sz="1800" dirty="0">
                <a:latin typeface="Times New Roman" panose="02020603050405020304" pitchFamily="18" charset="0"/>
                <a:cs typeface="Times New Roman" panose="02020603050405020304" pitchFamily="18" charset="0"/>
              </a:rPr>
              <a:t>Gender Budgeting: it is process that entails incorporating a gender perspective at various stages of budgeting, that is, planning, policy formulation, assessment of needs of target groups, allocation of resources, implementation, impact assessment, and </a:t>
            </a:r>
            <a:r>
              <a:rPr lang="en-US" sz="1800" dirty="0" err="1">
                <a:latin typeface="Times New Roman" panose="02020603050405020304" pitchFamily="18" charset="0"/>
                <a:cs typeface="Times New Roman" panose="02020603050405020304" pitchFamily="18" charset="0"/>
              </a:rPr>
              <a:t>repriorotization</a:t>
            </a:r>
            <a:r>
              <a:rPr lang="en-US" sz="1800" dirty="0">
                <a:latin typeface="Times New Roman" panose="02020603050405020304" pitchFamily="18" charset="0"/>
                <a:cs typeface="Times New Roman" panose="02020603050405020304" pitchFamily="18" charset="0"/>
              </a:rPr>
              <a:t> of resources. The main objective of gender budgeting is to bring out a  gender-responsive budget. Gender budgeting is understood as a dissection of the government budget to establish its gender-differential impacts to translate gender commitments into budgetary </a:t>
            </a:r>
            <a:r>
              <a:rPr lang="en-US" sz="1800" dirty="0" err="1">
                <a:latin typeface="Times New Roman" panose="02020603050405020304" pitchFamily="18" charset="0"/>
                <a:cs typeface="Times New Roman" panose="02020603050405020304" pitchFamily="18" charset="0"/>
              </a:rPr>
              <a:t>comitments</a:t>
            </a:r>
            <a:r>
              <a:rPr lang="en-US" sz="1800" dirty="0">
                <a:latin typeface="Times New Roman" panose="02020603050405020304" pitchFamily="18" charset="0"/>
                <a:cs typeface="Times New Roman" panose="02020603050405020304" pitchFamily="18" charset="0"/>
              </a:rPr>
              <a:t>. </a:t>
            </a:r>
          </a:p>
          <a:p>
            <a:pPr algn="just"/>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366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Times New Roman" panose="02020603050405020304" pitchFamily="18" charset="0"/>
                <a:cs typeface="Times New Roman" panose="02020603050405020304" pitchFamily="18" charset="0"/>
              </a:rPr>
              <a:t>Budget Policy Orientations in India</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1800" dirty="0" smtClean="0">
                <a:latin typeface="Times New Roman" panose="02020603050405020304" pitchFamily="18" charset="0"/>
                <a:cs typeface="Times New Roman" panose="02020603050405020304" pitchFamily="18" charset="0"/>
              </a:rPr>
              <a:t>The present budgetary system of India owes its origin to the colonial period when the Finance Department was established in 1843 to look after the financial affairs of the government. But the budget per se, was presented for the first time in 1860 to herald the system of laying down the annual estimates of revenues and expenditures and their considerations and approval by the legislature. </a:t>
            </a:r>
          </a:p>
          <a:p>
            <a:pPr algn="just"/>
            <a:r>
              <a:rPr lang="en-US" sz="1800" dirty="0" smtClean="0">
                <a:latin typeface="Times New Roman" panose="02020603050405020304" pitchFamily="18" charset="0"/>
                <a:cs typeface="Times New Roman" panose="02020603050405020304" pitchFamily="18" charset="0"/>
              </a:rPr>
              <a:t>The two deliberating features of the colonial budgetary system in India were absence of popular control over the budget and lack of a socioeconomic developmental perspective in the budgetary allocations. </a:t>
            </a:r>
          </a:p>
          <a:p>
            <a:pPr algn="just"/>
            <a:r>
              <a:rPr lang="en-US" sz="1800" dirty="0" smtClean="0">
                <a:latin typeface="Times New Roman" panose="02020603050405020304" pitchFamily="18" charset="0"/>
                <a:cs typeface="Times New Roman" panose="02020603050405020304" pitchFamily="18" charset="0"/>
              </a:rPr>
              <a:t>The colonial budgetary system was given a go-by after Independence and replaced by a responsive and development-oriented budgetary system under the provisions the Constitution of India.</a:t>
            </a:r>
          </a:p>
          <a:p>
            <a:pPr algn="just"/>
            <a:r>
              <a:rPr lang="en-US" sz="1800" dirty="0" smtClean="0">
                <a:latin typeface="Times New Roman" panose="02020603050405020304" pitchFamily="18" charset="0"/>
                <a:cs typeface="Times New Roman" panose="02020603050405020304" pitchFamily="18" charset="0"/>
              </a:rPr>
              <a:t>The budget policy orientations during the early times of Jawaharlal Nehru remained confined within the prescriptions of the Indian Constitution as stipulated under the provisions of Article 112.</a:t>
            </a:r>
          </a:p>
          <a:p>
            <a:pPr algn="just"/>
            <a:r>
              <a:rPr lang="en-US" sz="1800" dirty="0" smtClean="0">
                <a:latin typeface="Times New Roman" panose="02020603050405020304" pitchFamily="18" charset="0"/>
                <a:cs typeface="Times New Roman" panose="02020603050405020304" pitchFamily="18" charset="0"/>
              </a:rPr>
              <a:t>Without affecting any drastic break with the colonial line-item budgeting system, the budgetary policy of J.L. Nehru got enriched with the initiation of planning as a vital component of the economic development in India. </a:t>
            </a:r>
          </a:p>
          <a:p>
            <a:pPr algn="just"/>
            <a:r>
              <a:rPr lang="en-US" sz="1800" dirty="0" smtClean="0">
                <a:latin typeface="Times New Roman" panose="02020603050405020304" pitchFamily="18" charset="0"/>
                <a:cs typeface="Times New Roman" panose="02020603050405020304" pitchFamily="18" charset="0"/>
              </a:rPr>
              <a:t>The budget appeared to have increasingly got reduced as an instrument of taxation rather than a policy document.</a:t>
            </a:r>
          </a:p>
        </p:txBody>
      </p:sp>
    </p:spTree>
    <p:extLst>
      <p:ext uri="{BB962C8B-B14F-4D97-AF65-F5344CB8AC3E}">
        <p14:creationId xmlns:p14="http://schemas.microsoft.com/office/powerpoint/2010/main" val="161065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1800" dirty="0">
                <a:latin typeface="Times New Roman" panose="02020603050405020304" pitchFamily="18" charset="0"/>
                <a:cs typeface="Times New Roman" panose="02020603050405020304" pitchFamily="18" charset="0"/>
              </a:rPr>
              <a:t>A number of policy measures were introduced during the times of Indira Gandhi in the budgetary system of India.  The demand for the introduction of performance budgeting was raised from a number of quarters including the Estimates Committee and Administrative Reforms Commission. </a:t>
            </a:r>
          </a:p>
          <a:p>
            <a:r>
              <a:rPr lang="en-US" sz="1800" dirty="0" smtClean="0">
                <a:latin typeface="Times New Roman" panose="02020603050405020304" pitchFamily="18" charset="0"/>
                <a:cs typeface="Times New Roman" panose="02020603050405020304" pitchFamily="18" charset="0"/>
              </a:rPr>
              <a:t>The government took the landmark step of separating the audit from accounts in 1976.</a:t>
            </a:r>
          </a:p>
          <a:p>
            <a:r>
              <a:rPr lang="en-US" sz="1800" dirty="0" smtClean="0">
                <a:latin typeface="Times New Roman" panose="02020603050405020304" pitchFamily="18" charset="0"/>
                <a:cs typeface="Times New Roman" panose="02020603050405020304" pitchFamily="18" charset="0"/>
              </a:rPr>
              <a:t>The system of performance budgeting was introduced in select developmental departments of the central government I 1977-78.</a:t>
            </a:r>
          </a:p>
          <a:p>
            <a:r>
              <a:rPr lang="en-US" sz="1800" dirty="0" smtClean="0">
                <a:latin typeface="Times New Roman" panose="02020603050405020304" pitchFamily="18" charset="0"/>
                <a:cs typeface="Times New Roman" panose="02020603050405020304" pitchFamily="18" charset="0"/>
              </a:rPr>
              <a:t>Instead of allowing planning to dominate the budgetary process, the idea of the PPBS was accepted as way to integrate planning with budgeting in India.</a:t>
            </a: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516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With the dawn of economic liberalization in the country since early 1990s, the policy orientations behind budget in India appear to have undergone subtle transformations manifested in three ways: </a:t>
            </a:r>
            <a:endParaRPr lang="en-US" sz="1800" dirty="0" smtClean="0">
              <a:latin typeface="Times New Roman" panose="02020603050405020304" pitchFamily="18" charset="0"/>
              <a:cs typeface="Times New Roman" panose="02020603050405020304" pitchFamily="18" charset="0"/>
            </a:endParaRPr>
          </a:p>
          <a:p>
            <a:pPr marL="514350" indent="-514350">
              <a:buAutoNum type="arabicPeriod"/>
            </a:pPr>
            <a:r>
              <a:rPr lang="en-US" sz="1800" dirty="0" smtClean="0">
                <a:latin typeface="Times New Roman" panose="02020603050405020304" pitchFamily="18" charset="0"/>
                <a:cs typeface="Times New Roman" panose="02020603050405020304" pitchFamily="18" charset="0"/>
              </a:rPr>
              <a:t>Despite remaining an inalienable part of the overall budgetary process, the component of planning lost its commanding position in determining the focus and locus of the budget.</a:t>
            </a:r>
          </a:p>
          <a:p>
            <a:pPr marL="514350" indent="-514350">
              <a:buAutoNum type="arabicPeriod"/>
            </a:pPr>
            <a:r>
              <a:rPr lang="en-US" sz="1800" dirty="0" smtClean="0">
                <a:latin typeface="Times New Roman" panose="02020603050405020304" pitchFamily="18" charset="0"/>
                <a:cs typeface="Times New Roman" panose="02020603050405020304" pitchFamily="18" charset="0"/>
              </a:rPr>
              <a:t>In order to bring about efficiency and economy in the financial functioning of the government, a number of managerial innovations and improvisations have also found ready acceptance in the budgetary procedures.</a:t>
            </a:r>
          </a:p>
          <a:p>
            <a:pPr marL="514350" indent="-514350">
              <a:buAutoNum type="arabicPeriod"/>
            </a:pPr>
            <a:r>
              <a:rPr lang="en-US" sz="1800" dirty="0" smtClean="0">
                <a:latin typeface="Times New Roman" panose="02020603050405020304" pitchFamily="18" charset="0"/>
                <a:cs typeface="Times New Roman" panose="02020603050405020304" pitchFamily="18" charset="0"/>
              </a:rPr>
              <a:t>Amidst the continuing populist and bureaucratic underpinnings in the budget, a subtle move has been in place to bring about some degree of fiscal discipline through budgetary techniques.  </a:t>
            </a:r>
            <a:endParaRPr lang="en-US" sz="1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42068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2164</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Corse: B.A (Hons.) Political Science IV Semester</vt:lpstr>
      <vt:lpstr>PowerPoint Presentation</vt:lpstr>
      <vt:lpstr>Budget</vt:lpstr>
      <vt:lpstr>Significance</vt:lpstr>
      <vt:lpstr>Types of Budget </vt:lpstr>
      <vt:lpstr>PowerPoint Presentation</vt:lpstr>
      <vt:lpstr>Budget Policy Orientations in India</vt:lpstr>
      <vt:lpstr>PowerPoint Presentation</vt:lpstr>
      <vt:lpstr>PowerPoint Presentation</vt:lpstr>
      <vt:lpstr>Major Actors in Budgetary Process in India</vt:lpstr>
      <vt:lpstr>Budget system in India</vt:lpstr>
      <vt:lpstr>PowerPoint Presentation</vt:lpstr>
      <vt:lpstr>PowerPoint Presentation</vt:lpstr>
      <vt:lpstr>PowerPoint Presentation</vt:lpstr>
      <vt:lpstr>Suggested Readings: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Corse: B.A (Hons.) Political Science IV Semester</dc:title>
  <dc:creator>Lenovo</dc:creator>
  <cp:lastModifiedBy>Lenovo</cp:lastModifiedBy>
  <cp:revision>55</cp:revision>
  <dcterms:created xsi:type="dcterms:W3CDTF">2020-03-18T05:42:20Z</dcterms:created>
  <dcterms:modified xsi:type="dcterms:W3CDTF">2020-03-18T11:07:20Z</dcterms:modified>
</cp:coreProperties>
</file>